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vsdx" ContentType="application/vnd.ms-visio.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90"/>
  </p:notesMasterIdLst>
  <p:handoutMasterIdLst>
    <p:handoutMasterId r:id="rId91"/>
  </p:handoutMasterIdLst>
  <p:sldIdLst>
    <p:sldId id="867" r:id="rId2"/>
    <p:sldId id="1002" r:id="rId3"/>
    <p:sldId id="1003" r:id="rId4"/>
    <p:sldId id="1005" r:id="rId5"/>
    <p:sldId id="1100" r:id="rId6"/>
    <p:sldId id="1101" r:id="rId7"/>
    <p:sldId id="1006" r:id="rId8"/>
    <p:sldId id="1008" r:id="rId9"/>
    <p:sldId id="1004" r:id="rId10"/>
    <p:sldId id="1009" r:id="rId11"/>
    <p:sldId id="1007" r:id="rId12"/>
    <p:sldId id="1010" r:id="rId13"/>
    <p:sldId id="1011" r:id="rId14"/>
    <p:sldId id="1012" r:id="rId15"/>
    <p:sldId id="1148" r:id="rId16"/>
    <p:sldId id="1013" r:id="rId17"/>
    <p:sldId id="1014" r:id="rId18"/>
    <p:sldId id="1082" r:id="rId19"/>
    <p:sldId id="1015" r:id="rId20"/>
    <p:sldId id="1088" r:id="rId21"/>
    <p:sldId id="1016" r:id="rId22"/>
    <p:sldId id="1103" r:id="rId23"/>
    <p:sldId id="1018" r:id="rId24"/>
    <p:sldId id="1105" r:id="rId25"/>
    <p:sldId id="1020" r:id="rId26"/>
    <p:sldId id="1021" r:id="rId27"/>
    <p:sldId id="1022" r:id="rId28"/>
    <p:sldId id="1104" r:id="rId29"/>
    <p:sldId id="1023" r:id="rId30"/>
    <p:sldId id="1106" r:id="rId31"/>
    <p:sldId id="1107" r:id="rId32"/>
    <p:sldId id="1108" r:id="rId33"/>
    <p:sldId id="1109" r:id="rId34"/>
    <p:sldId id="1110" r:id="rId35"/>
    <p:sldId id="1111" r:id="rId36"/>
    <p:sldId id="1112" r:id="rId37"/>
    <p:sldId id="1113" r:id="rId38"/>
    <p:sldId id="1114" r:id="rId39"/>
    <p:sldId id="1085" r:id="rId40"/>
    <p:sldId id="1086" r:id="rId41"/>
    <p:sldId id="1087" r:id="rId42"/>
    <p:sldId id="1115" r:id="rId43"/>
    <p:sldId id="1116" r:id="rId44"/>
    <p:sldId id="1118" r:id="rId45"/>
    <p:sldId id="1119" r:id="rId46"/>
    <p:sldId id="1120" r:id="rId47"/>
    <p:sldId id="1117" r:id="rId48"/>
    <p:sldId id="1121" r:id="rId49"/>
    <p:sldId id="1122" r:id="rId50"/>
    <p:sldId id="1123" r:id="rId51"/>
    <p:sldId id="1125" r:id="rId52"/>
    <p:sldId id="1045" r:id="rId53"/>
    <p:sldId id="1083" r:id="rId54"/>
    <p:sldId id="1124" r:id="rId55"/>
    <p:sldId id="1126" r:id="rId56"/>
    <p:sldId id="1127" r:id="rId57"/>
    <p:sldId id="1079" r:id="rId58"/>
    <p:sldId id="1075" r:id="rId59"/>
    <p:sldId id="1069" r:id="rId60"/>
    <p:sldId id="1070" r:id="rId61"/>
    <p:sldId id="1089" r:id="rId62"/>
    <p:sldId id="1076" r:id="rId63"/>
    <p:sldId id="1129" r:id="rId64"/>
    <p:sldId id="1128" r:id="rId65"/>
    <p:sldId id="1130" r:id="rId66"/>
    <p:sldId id="1131" r:id="rId67"/>
    <p:sldId id="1132" r:id="rId68"/>
    <p:sldId id="1134" r:id="rId69"/>
    <p:sldId id="1133" r:id="rId70"/>
    <p:sldId id="1026" r:id="rId71"/>
    <p:sldId id="1136" r:id="rId72"/>
    <p:sldId id="1137" r:id="rId73"/>
    <p:sldId id="1139" r:id="rId74"/>
    <p:sldId id="1138" r:id="rId75"/>
    <p:sldId id="1140" r:id="rId76"/>
    <p:sldId id="1142" r:id="rId77"/>
    <p:sldId id="1141" r:id="rId78"/>
    <p:sldId id="1144" r:id="rId79"/>
    <p:sldId id="1143" r:id="rId80"/>
    <p:sldId id="1145" r:id="rId81"/>
    <p:sldId id="1146" r:id="rId82"/>
    <p:sldId id="1072" r:id="rId83"/>
    <p:sldId id="1147" r:id="rId84"/>
    <p:sldId id="1067" r:id="rId85"/>
    <p:sldId id="1068" r:id="rId86"/>
    <p:sldId id="1073" r:id="rId87"/>
    <p:sldId id="1074" r:id="rId88"/>
    <p:sldId id="1102" r:id="rId89"/>
  </p:sldIdLst>
  <p:sldSz cx="9144000" cy="6858000" type="screen4x3"/>
  <p:notesSz cx="9939338" cy="68072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4">
          <p15:clr>
            <a:srgbClr val="A4A3A4"/>
          </p15:clr>
        </p15:guide>
        <p15:guide id="2" pos="313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6600"/>
    <a:srgbClr val="008000"/>
    <a:srgbClr val="6600FF"/>
    <a:srgbClr val="0000FF"/>
    <a:srgbClr val="D60093"/>
    <a:srgbClr val="FFFFCC"/>
    <a:srgbClr val="009900"/>
    <a:srgbClr val="FFFF99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432" autoAdjust="0"/>
    <p:restoredTop sz="96525" autoAdjust="0"/>
  </p:normalViewPr>
  <p:slideViewPr>
    <p:cSldViewPr>
      <p:cViewPr varScale="1">
        <p:scale>
          <a:sx n="112" d="100"/>
          <a:sy n="112" d="100"/>
        </p:scale>
        <p:origin x="109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-24858"/>
    </p:cViewPr>
  </p:sorterViewPr>
  <p:notesViewPr>
    <p:cSldViewPr>
      <p:cViewPr varScale="1">
        <p:scale>
          <a:sx n="104" d="100"/>
          <a:sy n="104" d="100"/>
        </p:scale>
        <p:origin x="-984" y="-90"/>
      </p:cViewPr>
      <p:guideLst>
        <p:guide orient="horz" pos="2144"/>
        <p:guide pos="313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63.xml"/><Relationship Id="rId3" Type="http://schemas.openxmlformats.org/officeDocument/2006/relationships/slide" Target="slides/slide21.xml"/><Relationship Id="rId7" Type="http://schemas.openxmlformats.org/officeDocument/2006/relationships/slide" Target="slides/slide56.xml"/><Relationship Id="rId2" Type="http://schemas.openxmlformats.org/officeDocument/2006/relationships/slide" Target="slides/slide3.xml"/><Relationship Id="rId1" Type="http://schemas.openxmlformats.org/officeDocument/2006/relationships/slide" Target="slides/slide1.xml"/><Relationship Id="rId6" Type="http://schemas.openxmlformats.org/officeDocument/2006/relationships/slide" Target="slides/slide51.xml"/><Relationship Id="rId5" Type="http://schemas.openxmlformats.org/officeDocument/2006/relationships/slide" Target="slides/slide28.xml"/><Relationship Id="rId4" Type="http://schemas.openxmlformats.org/officeDocument/2006/relationships/slide" Target="slides/slide2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68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kumimoji="1" sz="1200" b="0"/>
            </a:lvl1pPr>
          </a:lstStyle>
          <a:p>
            <a:endParaRPr lang="zh-CN" altLang="en-US"/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30863" y="0"/>
            <a:ext cx="43068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1" sz="1200" b="0"/>
            </a:lvl1pPr>
          </a:lstStyle>
          <a:p>
            <a:endParaRPr lang="en-US" altLang="zh-CN"/>
          </a:p>
        </p:txBody>
      </p:sp>
      <p:sp>
        <p:nvSpPr>
          <p:cNvPr id="260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65888"/>
            <a:ext cx="43068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kumimoji="1" sz="1200" b="0"/>
            </a:lvl1pPr>
          </a:lstStyle>
          <a:p>
            <a:endParaRPr lang="en-US" altLang="zh-CN"/>
          </a:p>
        </p:txBody>
      </p:sp>
      <p:sp>
        <p:nvSpPr>
          <p:cNvPr id="260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30863" y="6465888"/>
            <a:ext cx="43068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1" sz="1200" b="0"/>
            </a:lvl1pPr>
          </a:lstStyle>
          <a:p>
            <a:fld id="{4DE73739-E531-4E17-9560-AD9F9CBA889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49655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 36 6585,'0'0'1117,"0"0"-356,0 0 315,0 0 502,0 0-91,-11 0 11,11 0 1970,90 10-3826,-64-5 158,0-2 1,20 0 199,-20-2 38,1-2 0,-1 0 0,1-2 0,-1-1 0,0-1 0,6-3-38,-13 4-3,0 0 0,0 1 0,0 1 0,0 1 0,1 0 0,0 2 3,71-4-387,-8-16 460,-82 19-76,-1 0-6,0 0 118,0 0 46,1 0-102,3 0-57,-3 0-149,-1 0-759,0 0-1988,0 0-2679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20 5065,'0'0'1499,"0"0"602,0 0-154,0 0-78,0 0-76,0 0-365,20-3-406,-9 2-902,54-7 1216,48 1-1336,-65 8 142,-1 2 0,1 2-1,37 10-141,-70-12 130,-2 0-118,0 0-1,-1 0 0,1-2 1,0 0-1,0 0 1,0-1-1,0 0 1,1-2-12,-7-3-456,-7 1-2369,0 0-2631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49 7034,'0'0'2085,"0"0"-467,0 0-444,0 0 152,0 0-60,0 0-411,16-1-468,286-28 2963,-165 17-1815,110 5-1535,-246 7-55,-65 0-3552,34 0-889,3 0-2175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39 3569,'0'0'1679,"0"0"-366,0 0 457,0 0 455,0 0-208,0 0-482,5 0-489,317-19 4047,9 0-4584,-330 19-594,-1 0-26,0 0-82,-10 0-308,-26 0-2853,18 0-2236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 5657,'0'0'2525,"0"0"-478,0 0-303,0 0 323,0 0-122,0 0-618,0 0-543,0 0-183,0 0-35,0 0-29,0 0-63,0 0-174,0 0-71,20 0-141,692 0 368,-666-2-388,-45 2-117,-1 0-183,0 0-115,0 0 22,0 0-27,0 0 33,0 0-91,10 0-288,-8 0-2572,-2 0-3917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70 1 2601,'0'0'992,"0"0"-45,0 0 125,0 0 288,0 0 64,-56 0 5731,56 0-7106,-1 0 0,1-1 1,-1 1-1,1 0 0,-1 0 0,1 0 0,-1 0 0,1 0 0,-1 0 0,1 0 0,-1 0 0,1 0 0,-1 0 0,0 1 0,1-1 1,-1 0-1,1 0 0,0 0 0,-1 1 0,1-1 0,-1 0 0,1 0 0,-1 1 0,1-1 0,-1 1 0,1-1 0,0 0 0,-1 1 0,1-1-49,10 10 435,25 6-79,25 0 30,-31-9-353,-1 2 0,1 0 1,2 3-34,-11-5 8,0-2 1,0 0-1,1-1 1,-1-1-1,1-1 1,0-1-1,0-1 1,-1-1-1,10-2-8,36 1 54,61 0 137,28-1-3386,-153 2-2521,-2 0-2505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21 5561,'0'0'2134,"0"0"-216,0 0-67,0 0 56,0 0-373,0 0-517,0-1-894,0-1-1,0 1 0,0 0 1,0 0-1,0-1 1,1 1-1,-1 0 1,0 0-1,1 0 1,-1 0-1,1-1 1,-1 1-1,1 0 0,0 0 1,-1 0-1,1 0 1,0 0-123,144 16-13,204-17-198,-173 19 180,57-15 287,-200 8-262,-28-6-1420,-24-6-3351,-5-6-4498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1456,'0'0'2709,"0"0"-839,0 0-142,0 0 176,0 0 103,0 0-310,0 0-486,0 0-399,0 0-233,0 0-185,33 0 17,389 2 1018,-349 9-1315,-20-1-22,-1-5-50,4 2 907,40-2-949,-74-7 41,5 1 144,-27 1-209,0 0 0,0 0 1,0 0-1,0 0 0,0 1 0,0-1 0,0 0 1,0 0-1,0 0 0,0 0 0,0 0 0,0 0 1,0 1-1,0-1 0,0 0 0,0 0 0,0 0 1,0 0-1,0 0 0,0 0 0,0 0 0,0 1 1,0-1-1,0 0 24,-5 4-627,2-5-1951,-4-5 226,-15-9-7309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 40 3913,'0'0'1029,"0"0"-27,0 0 74,0 0 130,0 0 55,0-4-43,0-5-1146,0 8 14,-1 1 1,1-1-1,0 0 1,0 0-1,0 1 1,-1-1-1,1 0 1,0 0-1,0 0 0,0 1 1,0-1-1,0 0 1,0 0-1,0 1 1,1-1-1,-1 0 1,0 0-1,0 0 1,0 1-1,1-1 1,-1 0-1,1 1 0,-1-1 1,0 0-1,1 1 1,-1-1-1,1 0 1,-1 1-1,1-1 1,0 1-1,-1-1 1,1 1-1,0-1 1,-1 1-1,1 0 1,0-1-1,-1 1 0,1 0 1,0-1-1,0 1 1,-1 0-1,1 0 1,0 0-1,0 0 1,0-1-1,-1 1 1,1 0-1,0 1 1,0-1-1,-1 0 1,1 0-1,0 0 0,0 0 1,0 1-1,-1-1 1,1 0-1,0 1 1,-1-1-1,1 0 1,0 1-87,25 3 126,0 0 0,1-2 0,-1-1-1,22-2-125,-24 0 12,0 1 0,-1 1 0,1 1 0,0 1 0,-1 1 0,3 1-12,-7 0 29,0-2 1,1 0-1,-1-1 1,1-1-1,0-1 1,-1-1-1,1-1-29,7 1-15,0 1 0,0 0 0,15 4 15,28 4 63,-41-6-90,0 2 0,0 0 0,0 2 0,6 4 27,-34-10-96,170 0 176,-222 16-2293,26-13-1812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6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55 1408,'0'0'1439,"0"0"-605,0 0-231,0 0 90,0 0 318,0 0 92,0 0-242,0 0-223,0 0-70,27-4 1764,248-39-1495,-229 38-800,1 3 1,-1 2 0,22 3-38,30 0 380,378-5 586,-475 3-1498,12 3 134,-13-4 320,0 0 1,0 0-1,0 0 1,1 0-1,-1 0 1,0 0-1,0 0 1,0 0-1,0 0 1,1 0-1,-1 0 1,0 0-1,0 0 1,0 0-1,0 0 1,1 0-1,-1 1 1,0-1-1,0 0 1,0 0-1,0 0 1,0 0-1,1 0 1,-1 0-1,0 0 1,0 1-1,0-1 1,0 0-1,0 0 1,0 0-1,0 0 1,0 0-1,0 1 1,1-1-1,-1 0 1,0 0-1,0 0 1,0 0-1,0 1 1,0-1-1,0 0 1,0 0-1,0 0 1,0 1-1,0-1 1,0 0-1,0 0 1,0 0-1,-1 0 1,1 1-1,0-1 1,0 0-1,0 0 1,0 0-1,0 0 0,0 0 1,0 1-1,0-1 78,-6 2-6776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7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6 3505,'0'0'943,"0"0"-113,0 0-15,0 0 263,0 0 250,32-5 2073,771 5-546,-563 11-2429,-113-11-172,-126 0-238,29 0 13,-27 0-3673,-24 0-2295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80 1640,'0'0'2490,"0"0"-1156,0 0-247,0 0 728,0 0-7,0 0-634,0 0-603,33-19 4076,67 3-3413,2 5 1,75 2-1235,86-14-312,-324 23-3836,30-2-3650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7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27 1712,'0'0'1414,"0"0"-598,0 0-258,0 0 251,0 0 426,0 0 87,10-3-215,20-4-61,-1 1 1,1 1-1,1 1 1,4 2-1047,306 17 508,-215-9 246,33-7-754,-51 0 6,25 16 278,-52-15-70,-80 0-133,-1 0-1,0 0 1,-1 1-200,0 0 0,0 0 1,0-1-1,0 1 0,0 0 0,0-1 0,0 1 0,0-1 0,0 1 0,0-1 1,0 0-1,0 1 0,0-1 0,0 0 0,-1 0 0,1 0 0,0 0 0,0 0 1,0 0-1,-1 0 119,-1 0-662,-16 2-4168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7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14 4017,'0'0'1568,"0"0"-366,0 0-75,0 0 294,0 0 46,0 0-520,39-6-187,681 4 2902,-423 1-3544,-272 1-131,26-4 59,-50 4-10,-1 0 34,18 0-360,-13 0-1350,-18 0-2032,-10 0-3865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7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 14 1744,'0'0'1550,"0"0"-531,0 0-278,0 0 28,0 0 204,0 0 155,-2 0 2431,5-1-2557,143-9 685,0 7 0,29 8-1687,-35 3 8,101 3 34,-113-9-45,-32 1-1317,51-8 1320,-170 8-2727,3 1-2707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7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37 3609,'0'0'653,"0"0"-221,0 0 183,0 0 355,0 0 141,0 0-339,8 0-249,84 2 3737,43 7-4260,-49-1 115,0-3-1,0-4 0,34-6-114,25-15 17,-93 11-24,0 2 0,48 0 7,-60 8 101,-20 0 53,0-1 0,0 0 0,0-2 0,0 0 0,18-5-154,-25 5 14,1 0 1,-1 2 0,0-1 0,1 2-1,12 1-14,12 0-17,-10-2 172,-19 0-605,-11 0-1880,-27 0-1773,-8 0-2131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7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4 2336,'0'0'1505,"0"0"-285,0 0-96,0 0 317,0 0 104,0 0-284,9 0 1810,33-1-2647,155 21-384,294-22 408,-159-1-356,-315 2-9,1 0-1,-1-1 1,1-1 0,-1-1 0,1 0-83,-17 3 86,-1 1-19,0 0 44,0 0-74,9 0-477,13 0 339,-15 0-4302,-7-2-4931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7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69 96,'0'0'2498,"0"0"-818,0 0-406,0 0 9,0 0 153,0 0-288,0 0-494,0 0-370,0 0-33,26 0 1364,122 1-833,-10 2-429,0-6 1,96-17-354,-194 16-137,0 2-1,31 2 138,-39 1-10,0-1 0,0-2 0,-1-1 1,25-6 9,-20 0 668,-16 3-609,0 1-1,0 1 1,0 1 0,1 1-1,7 1-58,-27 1-32,-1 0-229,0 0-689,8 2-3627,3 0 3224,-1-1-1,1 0 1,0-1-1,10 0 1354,0-1-1541,6 1 105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77"/>
    </inkml:context>
    <inkml:brush xml:id="br0">
      <inkml:brushProperty name="width" value="0.3" units="cm"/>
      <inkml:brushProperty name="height" value="0.6" units="cm"/>
      <inkml:brushProperty name="color" value="#FFB989"/>
      <inkml:brushProperty name="tip" value="rectangle"/>
      <inkml:brushProperty name="rasterOp" value="maskPen"/>
    </inkml:brush>
  </inkml:definitions>
  <inkml:trace contextRef="#ctx0" brushRef="#br0">1 8 1464,'0'0'1325,"0"0"-436,0 0-58,0 0 292,0 0 232,25 0 4533,-6 0-5655,653-3-237,-446 1 377,-79 0-1281,-41 2-2690,-105 0-2156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78"/>
    </inkml:context>
    <inkml:brush xml:id="br0">
      <inkml:brushProperty name="width" value="0.3" units="cm"/>
      <inkml:brushProperty name="height" value="0.6" units="cm"/>
      <inkml:brushProperty name="color" value="#FFB989"/>
      <inkml:brushProperty name="tip" value="rectangle"/>
      <inkml:brushProperty name="rasterOp" value="maskPen"/>
    </inkml:brush>
  </inkml:definitions>
  <inkml:trace contextRef="#ctx0" brushRef="#br0">0 0 3993,'0'0'825,"0"0"-494,0 0-86,0 0 472,0 0 196,0 0-237,46 6 4839,101-7-3927,41-1-1907,25 11 319,-114 0-108,-3 0 63,33-3 45,175-4 348,-248 2-7860,-49-4 2625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79"/>
    </inkml:context>
    <inkml:brush xml:id="br0">
      <inkml:brushProperty name="width" value="0.3" units="cm"/>
      <inkml:brushProperty name="height" value="0.6" units="cm"/>
      <inkml:brushProperty name="color" value="#FFB989"/>
      <inkml:brushProperty name="tip" value="rectangle"/>
      <inkml:brushProperty name="rasterOp" value="maskPen"/>
    </inkml:brush>
  </inkml:definitions>
  <inkml:trace contextRef="#ctx0" brushRef="#br0">1 35 1736,'0'0'1653,"0"0"-628,0 0-258,0 0 165,0 0 358,0 0-79,0 0-414,0 0-445,0 0-185,25 0 1017,306-9 290,-112 1-869,123-5 36,-191 11-429,-149 2-194,13-2-1119,-14 2-2288,-11 0-2640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80"/>
    </inkml:context>
    <inkml:brush xml:id="br0">
      <inkml:brushProperty name="width" value="0.3" units="cm"/>
      <inkml:brushProperty name="height" value="0.6" units="cm"/>
      <inkml:brushProperty name="color" value="#FFB989"/>
      <inkml:brushProperty name="tip" value="rectangle"/>
      <inkml:brushProperty name="rasterOp" value="maskPen"/>
    </inkml:brush>
  </inkml:definitions>
  <inkml:trace contextRef="#ctx0" brushRef="#br0">0 45 1840,'0'0'2033,"0"0"-681,0 0-278,0 0 165,0 0 150,0 0-239,11 0-411,492-20 1116,-101 2-1320,-254 13-153,25 4-485,-121 1-3220,-68 0 403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33 592,'0'0'4598,"0"0"-2200,0 0-1120,0 0-219,0 0 237,0 0-146,5-1-146,23-5-295,0 1 0,0 2 1,1 1-1,-1 1 0,0 2 0,3 1-709,82-2 394,-37-8-38,-54 4-274,0 1 0,0 1 0,0 1 0,0 1-1,0 1 1,0 1 0,0 1 0,1 1-82,-23-4-10,1 0 0,-1 0 0,0 0 0,0 0 1,1 0-1,-1 0 0,0 0 0,1 0 0,-1 0 0,0 0 1,1 0-1,-1 0 0,0 0 0,1 1 0,-1-1 0,0 0 0,1 0 1,-1 0-1,0 0 0,0 1 0,1-1 0,-1 0 0,0 0 1,0 0-1,1 1 0,-1-1 0,0 0 0,0 0 0,0 1 1,0-1-1,1 0 0,-1 1 0,0-1 0,0 0 0,0 1 1,0-1-1,0 0 0,0 0 0,0 1 0,0-1 0,0 0 0,0 1 1,0-1-1,0 0 0,0 1 0,0-1 10,-12 9-1079,4-4-3624,8-5 4250,0 0-390,0 0-2947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81"/>
    </inkml:context>
    <inkml:brush xml:id="br0">
      <inkml:brushProperty name="width" value="0.3" units="cm"/>
      <inkml:brushProperty name="height" value="0.6" units="cm"/>
      <inkml:brushProperty name="color" value="#FFB989"/>
      <inkml:brushProperty name="tip" value="rectangle"/>
      <inkml:brushProperty name="rasterOp" value="maskPen"/>
    </inkml:brush>
  </inkml:definitions>
  <inkml:trace contextRef="#ctx0" brushRef="#br0">1 1 2785,'0'0'956,"0"0"89,0 0-39,0 0 14,0 0-274,0 0-416,12 0-203,964 3 4278,-654 15-3862,-248-18-1495,-85 0-1481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82"/>
    </inkml:context>
    <inkml:brush xml:id="br0">
      <inkml:brushProperty name="width" value="0.3" units="cm"/>
      <inkml:brushProperty name="height" value="0.6" units="cm"/>
      <inkml:brushProperty name="color" value="#FFB989"/>
      <inkml:brushProperty name="tip" value="rectangle"/>
      <inkml:brushProperty name="rasterOp" value="maskPen"/>
    </inkml:brush>
  </inkml:definitions>
  <inkml:trace contextRef="#ctx0" brushRef="#br0">2 1 904,'0'0'1279,"0"0"-123,0 0-51,0 0 282,0 0 282,0 0-214,-2 0 966,5 0-1925,65 3-27,30 6-469,58 3 462,560-9 434,-502-3-4175,-239 0-2972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83"/>
    </inkml:context>
    <inkml:brush xml:id="br0">
      <inkml:brushProperty name="width" value="0.3" units="cm"/>
      <inkml:brushProperty name="height" value="0.6" units="cm"/>
      <inkml:brushProperty name="color" value="#FFB989"/>
      <inkml:brushProperty name="tip" value="rectangle"/>
      <inkml:brushProperty name="rasterOp" value="maskPen"/>
    </inkml:brush>
  </inkml:definitions>
  <inkml:trace contextRef="#ctx0" brushRef="#br0">1 1 744,'0'0'2718,"0"0"-1450,0 0-578,0 0 57,0 0 210,0 0 65,13 0-78,182 0-156,443 4 1945,-383 6-2349,-84-5-1299,-171-5-2971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84"/>
    </inkml:context>
    <inkml:brush xml:id="br0">
      <inkml:brushProperty name="width" value="0.3" units="cm"/>
      <inkml:brushProperty name="height" value="0.6" units="cm"/>
      <inkml:brushProperty name="color" value="#FFB989"/>
      <inkml:brushProperty name="tip" value="rectangle"/>
      <inkml:brushProperty name="rasterOp" value="maskPen"/>
    </inkml:brush>
  </inkml:definitions>
  <inkml:trace contextRef="#ctx0" brushRef="#br0">1 0 4033,'0'0'1538,"0"0"-134,0 0-456,0 0-162,0 0 26,0 0-368,5 0-270,330 11 1255,15-1-26,236-4 1699,-599-6-3892,-10 0-1922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8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13 11 140,'-12'-5'3748,"12"5"-3621,0 0 0,0 0 1,0 0-1,1 0 0,-1 0 0,0 0 0,0 0 0,0-1 0,0 1 0,0 0 0,0 0 0,0 0 0,0 0 0,0 0 0,0 0 1,0 0-1,0 0 0,1-1 0,-1 1 0,0 0 0,0 0 0,0 0 0,0 0 0,0 0 0,0 0 0,0 0 0,0-1 1,0 1-1,0 0 0,0 0 0,0 0 0,0 0 0,0 0 0,0 0 0,0 0 0,-1-1 0,1 1 0,0 0 0,0 0 0,0 0 1,0 0-1,0 0 0,0 0 0,0 0 0,0 0 0,0-1 0,0 1 0,0 0 0,0 0 0,-1 0 0,1 0 0,0 0 1,0 0-1,0 0 0,0 0-127,0 0-1,42 24 48,-9-12 189,1-2 1,1-2 0,11 1-237,4-8 527,-39-2-473,0 1-1,0 1 1,0-1-1,0 2 0,0-1 1,5 3-54,80 2 1033,-39 0-807,-42-6-60,1 2 1,-1 0 0,13 3-167,-10-2 171,0 0 1,-1-1 0,1-1 0,0-1 0,0-1-1,-1 0 1,1-1 0,11-3-172,-3 1 244,-12 2-158,-1 0-20,0 0 0,0 1 0,0 0 0,0 1 0,0 0 0,0 1 0,7 2-66,2 1-666,-18-5-2253,-15-7-1420,-5-2-618,2 4 2887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8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 41 500,'0'0'51,"0"0"0,-1 0 0,1 0-1,0 0 1,0 0 0,0 0 0,0 0 0,0 0-1,-1 0 1,1 0 0,0 0 0,0 0 0,0 0 0,0 0-1,0 0 1,0 0 0,-1 0 0,1 0 0,0 0-1,0 0 1,0-1 0,0 1 0,0 0 0,0 0 0,0 0-1,-1 0 1,1 0 0,0 0 0,0 0 0,0-1-1,0 1 1,0 0 0,0 0 0,0 0 0,0 0 0,0 0-1,0-1 1,0 1 0,0 0 0,0 0 0,0 0-1,0 0 1,0 0 0,0-1 0,0 1 0,0 0 0,0 0-1,0 0 1,0 0 0,0 0 0,0-1 0,0 1-1,0 0 1,1 0 0,-1 0 0,0 0 0,0 0 0,0 0-1,0 0 1,0-1 0,0 1 0,0 0 0,1 0-1,-1 0-50,9-2 2540,-9 2-2285,0 0-32,0 0-40,0 0-41,0 0-39,0 0-35,0 0-18,39-2 919,-24 0-862,0 0 1,-1 2-1,1 0 1,0 0-1,0 1 1,0 1-1,10 3-107,-9-3 52,1-1-1,0-1 1,-1 0-1,1-1 1,0-1-1,-1 0 1,10-4-52,8 0-7,-1 2 1,30 0 6,31 18 89,-59-16-25,1-1 1,-1-1-1,14-6-64,-19 5 23,-18 4 34,0 0 0,-1 1 0,1 0 0,0 1 1,4 1-58,27 1 296,71 3 1137,-108-7-3379,-14 1-1160,-13-1-907,10 1 2497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8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11 20 12,'1'0'60,"-1"0"-1,0 0 1,0-1 0,0 1 0,0 0-1,0 0 1,0-1 0,0 1 0,0 0-1,0 0 1,0-1 0,0 1 0,0 0-1,0 0 1,0-1 0,0 1-1,0 0 1,0-1 0,0 1 0,0 0-1,0 0 1,0-1 0,0 1 0,-1 0-1,1 0 1,0 0 0,0-1 0,0 1-1,0 0 1,-1 0 0,1 0 0,0-1-1,0 1 1,0 0 0,-1 0-1,1 0 1,0 0 0,0 0 0,-1 0-1,1-1 1,0 1 0,0 0 0,-1 0-1,1 0 1,0 0 0,0 0 0,-1 0-1,1 0 1,0 0 0,-1 0-1,1 0 1,0 0 0,0 0-60,-5-3 2869,6 2-2740,-1 1 0,1-1 1,-1 0-1,1 1 0,-1-1 1,1 1-1,0-1 1,-1 1-1,1 0 0,0-1 1,0 1-1,-1 0 0,1-1 1,0 1-1,0 0 0,-1 0 1,1 0-1,0 0 1,0 0-1,-1 0 0,1 0 1,0 0-1,0 0 0,0 0 1,-1 0-1,1 0 1,0 0-1,0 1 0,-1-1 1,1 0-1,0 1-129,39 8 703,-28-6-392,7-1 213,0 1 0,0-2 0,0-1 0,0 0 0,0-1 0,0-2 0,0 1 0,18-7-524,-29 8 49,1 0 1,-1 0-1,0 1 0,1 0 1,4 1-50,5-1 171,69 14 298,-38-11 233,-34-1-643,1-1-1,-1-1 0,0-1 0,15-1-58,-14 0 7,0 1-1,0 1 1,0 0-1,8 2-6,-9 0 37,-1-1-1,1-1 1,0-1-1,4 0-36,-11-1 8,0 2 1,0-1-1,0 1 0,0 0 1,0 1-1,0-1 1,2 2-9,27 1-10,-30-3-1,1 0 15,-1 0 1,1 0 0,-1 1 0,1 0 0,0 0-1,-1 0 1,1 1-5,18 11-1478,-90-1-12290,45-10 12026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9:08.366"/>
    </inkml:context>
    <inkml:brush xml:id="br0">
      <inkml:brushProperty name="width" value="0.05" units="cm"/>
      <inkml:brushProperty name="height" value="0.05" units="cm"/>
      <inkml:brushProperty name="color" value="#0066FF"/>
    </inkml:brush>
  </inkml:definitions>
  <inkml:trace contextRef="#ctx0" brushRef="#br0">642 1 3569,'0'0'2186,"0"0"-650,0 0-161,-11 0-155,5 0-978,-45 0 5004,-46 7-5246,33 6-97,10 8 121,1 2 1,0 2 0,3 3 0,0 2 0,-6 6-25,47-27 11,0 1 0,0-1 1,1 1-1,0 1 0,1-1 1,0 2-1,0-1 0,2 0 1,-1 1-1,-1 7-11,3-8-36,1 0 0,1 0 0,0 0 1,0 1-1,1-1 0,1 0 0,0 1 0,1 9 36,-1 4 40,1-20-33,0 0 0,0-1 0,0 1 0,1-1 0,-1 1 0,1-1 0,0 1 0,1-1 0,-1 0 0,1 0-1,1 1-6,36 46 251,-32-41-214,0-2-20,1 1 1,0-1-1,1-1 0,0 0 0,0 0 0,0-1 0,1-1 0,0 1 0,0-2 1,0 1-1,1-2 0,-1 0 0,1 0 0,9 1-17,30 3-171,0-2 1,50-3 170,-52-1-183,112 7 15,-66-1-234,-1-5 0,80-9 402,-71 1-247,0 4-1,38 7 248,36 0-233,-166-6 239,0-1-1,0 0 1,0-1 0,-1 0 0,0-1-1,1 0 1,-1-1 0,0 1 0,-1-2-1,0 0 1,1 0 0,-2 0 0,1-1-1,-1-1 1,0 1 0,-1-1 0,1-1 0,-2 1-1,1-1-5,-5 5 24,0 1-1,0-1 0,0 1 0,0-1 1,-1 0-1,1 1 0,-1-1 1,0 0-1,0 0 0,0 0 1,-1 0-1,0 0 0,1 0 1,-1 0-1,-1 0 0,1 0 0,-1 0 1,1 0-1,-1 0 0,0 0 1,-1-2-24,-1-1 133,-1-1 0,1 0 0,-2 1 1,1 0-1,-1 0 0,0 0 0,0 1 0,0 0 1,-5-4-134,-20-19 159,-1 1-1,-2 2 1,-1 1 0,0 1 0,-2 2 0,-1 2 0,0 1 0,-1 2 0,-1 2-1,-1 1 1,0 2 0,-1 2 0,0 1 0,0 3 0,-41-2-159,-138 2-164,-60 13 164,68 6-3816,165-9-926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9:08.367"/>
    </inkml:context>
    <inkml:brush xml:id="br0">
      <inkml:brushProperty name="width" value="0.05" units="cm"/>
      <inkml:brushProperty name="height" value="0.05" units="cm"/>
      <inkml:brushProperty name="color" value="#0066FF"/>
    </inkml:brush>
  </inkml:definitions>
  <inkml:trace contextRef="#ctx0" brushRef="#br0">3794 2460 5801,'0'0'1853,"0"0"-461,0 0-192,0 0 250,0 0 518,-10-1-657,-8 0-1034,-1 0-1,0 1 1,1 1-1,-1 0 0,1 2 1,-1 0-1,1 2-276,-88 23 287,35-9-260,-32 13-27,81-23-17,0 0 0,1 1 0,0 1-1,1 1 1,0 1 0,-11 10 17,24-16-5,1 0 0,0 1 0,0 0 0,1 0 1,0 0-1,0 0 0,1 1 0,0 0 0,0 0 0,1 0 0,0 0 0,-1 8 5,-10 27 132,11-34-144,1 0-1,1 1 0,-1-1 0,2 0 0,-1 1 1,1-1-1,2 9 13,-1 12-321,1-25 398,0-1 1,0 0 0,1 1-1,0-1 1,0 0 0,0 0-1,1 0 1,-1-1 0,1 1-1,0-1 1,1 0 0,0 0-78,10 12 58,3 2-42,2-1-1,0-1 1,1-1-1,0-1 1,2-1-1,-1-1 0,23 9-15,-31-16-10,1-1 0,0-1 0,0 0 0,0-1 0,0 0 0,0-1-1,1-1 1,-1 0 0,5-2 10,5 1-126,1 2 1,20 2 125,90 11-5,0-7 1,52-6 4,-184-1-1,68-4-41,0-3 0,-1-3 0,0-3 0,41-15 42,-62 15 26,0-2 0,-1-3 0,0-1 0,-2-3-1,-1-2 1,3-4-26,-21 13 47,-18 10-17,0 0 1,0 0-1,-1-1 1,0-1-1,0 0 1,-1 0-1,1 0-30,-7 3 44,0 1 0,0-1-1,0 1 1,-1-1 0,1 0-1,-1 1 1,0-1 0,0 0 0,0 0-1,-1 0 1,1 0 0,-1 0-1,0 0 1,0 0 0,0 0 0,-1 0-1,1 0 1,-1 1 0,0-1-1,0 0 1,0 0 0,-1 0 0,1 1-1,-1-1 1,0 1 0,-2-4-44,-4-7 35,-1 1 0,-1 0 0,1 0 0,-2 1 0,0 0 0,-1 0-35,-12-10-42,-1 1 1,0 2-1,-2 0 0,0 2 1,-1 1-1,-1 1 1,0 2-1,-27-9 42,16 9-78,-2 2 0,1 2 0,-1 1 1,-1 3-1,1 1 0,-21 2 78,-34 3-35,1 5 1,0 4-1,1 5 1,-4 4 34,-104 31-3696,164-39-1928,11-6-3234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9:08.3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767 12 3409,'0'0'756,"0"0"279,0 0-84,0 0 213,0 0 115,0 0-247,-21-2-422,1 0-509,-6-2 32,0 2 0,-1 1 0,1 0-1,0 2 1,-4 2-133,5 3 9,-1 2 0,1 1 0,0 1 0,1 1 0,0 1 0,-19 14-9,-45 22-277,27-20-58,1 3-1,-40 29 336,96-57 16,-1 0 0,1 1-1,-1-1 1,1 1 0,0 0-1,1 0 1,-1 0-1,1 0 1,-1 1 0,1-1-1,1 1 1,-1 0-1,1 0 1,0 0 0,-1 2-16,0 5 78,1 1 0,0 0 0,1 0 0,1 1 0,0 10-78,1-19 11,-1 0 0,2 0 0,-1 0 0,0 0 0,1-1 0,0 1 0,0 0 0,1-1 0,-1 1 0,1-1 0,0 0 0,0 0 0,2 2-11,3 4 4,1 0-1,1 0 1,0-1-1,7 5-3,0-1-15,0-1 1,1-1-1,0 0 1,1-1-1,0-2 1,1 0-1,0 0 1,0-2-1,0-1 1,1 0-1,16 1 15,4-2-84,1 3-1,-2 1 1,1 2 0,-1 2 0,2 2 84,-21-7-29,0-1 0,0-1 1,0-1-1,1-1 0,17 1 29,112-4-124,-67-2 37,-61 1-26,1 0 0,0-2 0,-1 0 0,0-2 0,0 0 1,17-8 112,12-7-458,-2-2 0,16-11 458,-16 7-168,-10 7-164,0-2-1,20-16 333,-56 33-38,0 0 0,-1 0 1,1 0-1,-1 0 0,0-1 0,0 1 0,-1-1 0,1 0 1,-1 0-1,0 0 0,0 0 0,0 0 0,-1 0 1,0-1-1,0 1 0,0 0 0,-1-1 0,0-3 38,1-6 133,-1 0 0,-1 0 0,0 0 0,-1 0 0,-1 0 0,-2-5-133,2 10 144,0 1 0,-1 0 0,0 0-1,0 0 1,-1 0 0,0 0 0,-1 1 0,0 0-1,0 0 1,-1 1 0,0 0 0,-5-4-144,-1 1 291,0 0 0,-1 1 0,0 1 0,0 0 0,0 1 0,-1 0 0,-9-2-291,-14-2 458,-1 2-1,0 1 0,-1 2 0,1 1 1,-40 1-458,71 4 7,-34-1-57,-1 1 0,0 2 0,0 1 1,-35 9 49,-125 45-3346,119-31-793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18 2985,'0'0'1391,"0"0"-617,0 0 305,0 0 907,0 0-170,0 0-667,27-8 1119,147-1 2475,238 23-4180,-406-14-504,27 8 27,-33-3-1502,-19 2-1158,-7-2-2586,-5-1-3349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9:08.369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66FF"/>
    </inkml:brush>
    <inkml:brush xml:id="br2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845 1066 4185,'0'0'1271,"0"0"-668,0 0-321,0 0 304,0 0 613,-15 0-86,-23-3-480,-91-2 2258,113 5-2591,-1 1 0,1 0 0,0 1 0,0 1 0,0 1 0,-14 5-300,-105 38-220,85-32 79,1 3 0,0 2 0,2 2 0,-3 4 141,47-23-33,-1 0 0,1 0 0,0 0 1,0 1-1,0-1 0,0 1 0,1 0 0,-1 0 1,1 0-1,0 0 0,0 0 0,1 0 0,-1 1 0,1-1 1,0 1-1,0-1 0,1 1 0,-1-1 0,1 1 1,0-1-1,0 4 33,-4 26-174,3-30 155,-1-1-1,2 1 1,-1 0-1,0 0 0,1-1 1,0 1-1,0 0 1,0 0-1,0 0 1,0 0-1,1-1 1,0 1-1,0 0 1,0 0-1,0-1 1,0 1-1,1-1 1,0 1-1,0-1 0,0 0 1,0 1-1,0-1 1,0 0-1,1 0 1,0-1-1,-1 1 1,1-1-1,0 1 1,0-1-1,1 0 1,2 2 19,26 15 139,1 0 0,1-3 1,0-1-1,10 2-139,27 19 25,-60-29-21,1-1 0,0 0 1,0 0-1,1-1 0,0 0 0,0-1 1,7 1-5,22 2-148,0 2 0,-2 1 1,1 3-1,36 16 148,-47-18 13,0 0 1,1-3-1,23 4-13,54 16-105,-75-20 98,0-2 1,1-1 0,0-1-1,0-2 1,-1-2 0,1-1 0,5-2 6,49 1-184,8 1 150,1-4 0,-1-4 1,-1-5-1,0-4 1,-1-4 33,-86 20 19,0 0 0,0 0 1,-1-1-1,1-1 1,-1 1-1,0-1 1,1 0-1,-2-1 0,1 0 1,-1 0-1,1 0 1,2-4-20,-5 4 50,0-1 0,-1 1 0,0-1 0,0 0 0,0 1 1,0-1-1,-1-1 0,0 1 0,0 0 0,-1 0 0,0-1 1,0 1-1,0-1 0,-1 1 0,0-6-50,1-1 235,-1 0 1,0 0-1,-1 0 0,0 0 0,-1 0 0,-1 0 1,0 0-1,0 0 0,-1 1 0,-1 0 1,0 0-1,-1 0 0,0 0-235,-11-15 214,0 1 0,-2 0 0,-1 2 0,0 0 0,-2 1 0,-20-15-214,23 23-11,-2 0 0,0 1 0,-1 2 1,0 0-1,-1 1 0,0 1 0,-1 1 1,-20-4 10,-77-15-254,-2 5 0,-1 6 0,0 5 0,0 5 0,-12 6 254,115 1-924,0 1-1,1 0 0,-1 2 1,-13 3 924,-6 6-5151</inkml:trace>
  <inkml:trace contextRef="#ctx0" brushRef="#br0" timeOffset="1">351 3166 3265,'0'0'883,"0"0"142,0 0 21,0 0 261,0 0-251,-11 4-379,-99 37 172,90-33-733,0 1 1,1 0-1,0 2 1,1 0-1,-4 5-116,14-10-180,0 0-1,0 1 0,1 1 0,0-1 0,0 1 1,1 0-1,0 1 0,0-1 0,1 1 0,0 0 1,1 1-1,0-1 0,0 1 0,1-1 1,1 1-1,-1 0 0,1 1 0,1 2 181,1-7-316,0 1 0,0 0 0,1 0 0,0-1 0,0 1 0,1-1 0,-1 1 1,2-1-1,-1 1 0,1-1 0,0 0 0,0 0 0,3 4 316,0-3 106,-1 0 1,2-1-1,-1 0 1,0 0-1,1 0 1,5 2-107,-2 1 178,0 0 1,0 0-1,-1 1 1,0 0-1,-1 1 1,2 2-179,-5-5 71,0 0-1,1-1 1,0 0 0,1 0 0,-1 0 0,1-1 0,1 0 0,-1 0 0,1-1-1,0 0 1,0 0 0,4 1-71,153 53 264,-136-52-268,0-1 0,0-2 0,1 0-1,0-2 1,0-2 0,-1 0 0,16-4 4,41 2 4,77 3 609,69 0 1351,187-24-1964,-342 17-265,-56 6 128,-1-1 1,0 0-1,0-2 0,0-1 0,0 0 0,0-1 1,-1-1-1,0-1 0,0-1 0,4-3 137,36-12-993,-54 22 778,1-1 0,0 1 1,-1-1-1,1 0 0,-1 0 0,1 0 0,-1-1 1,0 0-1,0 0 0,0 0 0,-1-1 0,1 0 0,-1 0 1,0 0-1,0 0 0,0-1 0,3-4 215,-6 6 145,0 0 1,0 0-1,0 0 0,0 0 0,0-1 0,-1 1 1,0 0-1,0-1 0,1 1 0,-2 0 0,1-1 1,0 1-1,-1 0 0,0-1 0,1 1 0,-1 0 1,-1 0-1,1 0 0,0 0 0,-1 0 0,1 0 1,-1 0-1,-1-1-145,-7-9 79,1 1 0,-2 1 1,1 0-1,-10-7-79,1 1 129,-12-12 185,-1 2 0,-1 2 0,-2 1 0,0 1-1,-1 2 1,-2 2 0,-5-1-314,-61-22-566,-1 4 1,-8 4 565,62 16 413,-43-21-413,66 25 251,0 2 0,-1 0 0,0 3 0,-1 0 0,0 2 0,0 1 0,-15-1-251,-14 4 53,0 2 0,0 3 0,0 3 0,1 2 0,0 2 0,0 4 0,1 1 0,-25 12-53,64-19-225,0 1 1,1 1 0,0 0-1,-13 10 225,8-1-3606</inkml:trace>
  <inkml:trace contextRef="#ctx0" brushRef="#br1" timeOffset="2">491 2403 7642,'0'0'1641,"0"0"-368,0 0-319,0 0 312,0 0-11,0 0-461,-19 2-368,17-2-433,-20 3 301,0 0-1,-1 2 1,2 0 0,-1 1 0,0 2-1,-16 7-293,11-1 54,0 0-1,2 1 0,0 2 1,0 0-1,2 2 0,0 0 1,-9 13-54,23-21-6,1 1 0,0 0 0,1 0 0,1 1 0,0 0 1,0 0-1,1 0 0,0 5 6,-6 21-533,2 0 0,0 12 533,8-47-54,0 0-1,0 0 0,1 0 0,0 0 1,-1 0-1,1 1 0,0-1 0,1 0 1,-1 0-1,1 0 0,0 0 0,0 0 0,0 0 1,1-1-1,-1 1 0,1 0 0,0 0 1,0-1-1,0 1 0,0-1 0,1 0 1,-1 0-1,1 0 0,0 0 0,0 0 0,0 0 1,0-1-1,1 1 0,2 1 55,3 3-73,-1 0 327,1 0-1,0 0 1,0-1-1,0 0 1,1 0-1,-1-1 1,1-1-1,1 0 1,-1 0-1,7 1-253,121 21 376,103 22-272,-202-41-179,0-2 1,0-2-1,0-1 0,0-2 1,14-3 74,36 1 26,221-9 270,-219 4-121,75-15-175,-44 4 25,-96 15-30,1-2 0,-1-2 0,-1 0 0,1-1 0,-2-2-1,17-8 6,-26 11-22,-1-1 0,0-1 0,0 0 0,-1-1 0,0 0 0,0-1 0,-1-1 0,-1 0 0,0 0 0,-1-1 0,3-5 22,-9 12 54,-1-1 1,0 1-1,0-1 0,-1 0 0,0 1 1,0-1-1,-1 0 0,1-1 0,-2 1 1,1 0-1,-1 0 0,0 0 0,0 0 1,-1-1-1,0 1 0,0 0 0,-1 0 1,0 0-1,0 0 0,-1 1 1,1-1-1,-1 1 0,-1-1 0,1 1 1,-1 0-1,-1 0 0,1 0 0,-1 1 1,0 0-1,0 0 0,0 0 0,-1 0 1,1 1-1,-1 0 0,-1 0-54,-32-16-102,-1 2 0,-1 1 0,0 3 0,-1 1 0,-1 2 102,-76-25-447,73 22 390,0 2 1,-2 2 0,1 2 0,-1 2 0,-9 2 56,-244 3 26,189 3-45,37-2-247,-25 1 710,-30 6-444,96-3-1334,0 1 1,0 2 0,-11 5 1333,5 1-7614</inkml:trace>
  <inkml:trace contextRef="#ctx0" brushRef="#br2" timeOffset="3">237 2264 696,'0'0'826,"0"0"-286,0 0-44,0 0 147,0 0 27,0 0-32,0 0-19,0 0-92,0 0 7,45 23 1031,-25-17-1749,1-2 1,-1-1 0,1-1-1,0 0 1,0-2 0,0 0-1,19-4 184,9 2-290,294-13 423,220 19-2741,-530-7 2429,0-1 1,0-2 0,0-2-1,-1-1 1,9-4 178,-15 5-761,-22 7 914,1-1-1,-1 1 0,0-1 1,0 0-1,0 0 0,0 0 1,0 0-1,0-1 0,-1 0 0,1 0 1,-1 0-1,0 0 0,0 0 1,0 0-1,0-1 0,-1 0 1,1 1-1,-1-1 0,0 0 1,0 0-1,0 0 0,-1-1-152,3-8 176,-1 0 0,-1-1 1,-1 1-1,1-1 0,-2 1 0,0-9-176,-1 19 48,1 1-1,-1-1 1,0 1 0,0-1-1,0 1 1,0-1-1,0 1 1,0-1 0,-1 1-1,1 0 1,-1 0 0,1 0-1,-1 0 1,0 0 0,0 0-1,0 0 1,0 1-1,0-1 1,-2 0-48,-52-32 1101,27 17-1036,15 9 194,0 0-1,-1 1 1,1 1 0,-1 0-1,0 1 1,-1 1-1,1 0 1,-1 1 0,-4 0-259,-31-2 341,0 2 0,-12 3-341,-54-3-87,102 1 346,0-1-1,0 0 0,1-1 0,-6-3-258,-39-10 196,-20 6 4,1 3 0,-1 3 0,0 3 0,0 5 0,-35 6-200,81-5-123,0 1 1,0 1 0,0 3-1,1 0 1,0 2-1,0 1 1,2 2 0,0 1-1,0 1 1,-5 6 122,30-18-17,0 0 1,0 0 0,0 1-1,1 0 1,0-1 0,0 2-1,0-1 1,0 0 0,1 1-1,0-1 1,0 1 0,0 0 0,1 0-1,0 0 1,0 0 0,1 1 16,0-2-48,0-1 1,1 1-1,0 0 1,0-1 0,0 1-1,0 0 1,1-1-1,-1 1 1,1-1 0,1 1-1,-1 0 1,1-1 0,-1 0-1,1 1 1,0-1-1,1 0 1,-1 0 0,1 0-1,0-1 1,0 1-1,0 0 48,34 29-1797,1-6-1223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9:08.3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419 1 1456,'0'0'1151,"0"0"-353,0 0-217,0 0-74,-18 8 101,-154 67 1481,159-67-1849,0 0 1,0 0 0,1 1 0,0 1 0,1 0 0,0 1 0,0 0-1,-2 5-240,-36 34-255,43-46 247,0 0 0,1 1 1,0 0-1,0 0 0,1 0 1,-1 0-1,1 1 0,0-1 1,0 1-1,1 0 1,0 0-1,0 1 0,0-1 1,1 1-1,0-1 0,0 1 1,1 0-1,-1 0 0,2 0 1,-1 0-1,1 0 1,0 4 7,0-3 9,0 1-5,-1-1 0,2 1 1,0-1-1,0 1 0,0-1 0,2 6-4,-1-11 18,-1 1-1,1 0 0,0-1 0,1 0 1,-1 1-1,0-1 0,1 0 0,0 0 0,0 0 1,0-1-1,0 1 0,0-1 0,0 1 1,1-1-1,2 1-17,37 24-4,-16-9 21,1-2-1,17 7-16,-33-18 8,-1-1-1,1 0 0,0-1 1,0 0-1,0-1 0,1 0 1,-1-1-1,8-1-7,70 3 72,54 9-72,-40-5 452,75-5-452,-100-3 65,-9-2-152,0-3 0,-1-3-1,0-3 1,0-3 0,-2-3-1,31-13 88,-41 15-34,-33 9-847,1 0-1,21-10 882,-39 14-52,0 0-1,-1-1 0,1 0 1,-1 0-1,0 0 1,0-1-1,0 0 0,-1 0 1,0 0-1,0-1 0,0 0 1,0 0 52,-3 2-28,-1 0-1,1 0 1,-1-1 0,1 1 0,-1 0-1,-1-1 1,1 1 0,-1 0 0,1-1-1,-1 1 1,0-1 0,-1 1-1,1-1 1,-1 1 0,0-2 28,-1-1 210,1 0-1,-1 0 1,0 0 0,-1 0-1,0 1 1,0-1-1,0 1 1,-1 0 0,0-1-210,-11-8 265,0 1 1,-1 0-1,0 2 0,-1 0 1,0 0-1,-1 2 1,0 0-1,-1 1 1,-3 0-266,-46-25 513,44 21-236,-1 0 0,-1 2 1,0 1-1,0 1 1,-1 1-1,0 2 0,0 0 1,0 2-1,-1 1 1,0 1-1,-16 2-277,-142 2-217,-173-4-41,322 1 293,-1 1-1,1 2 1,-1 1-1,-25 7-34,-26 15-3564,50-11-2461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9:08.3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565 4 3897,'0'0'1643,"0"0"-363,0 0-362,0 0 70,0 0-252,-15-1-687,4-1-92,0 2 0,0 0 0,0 0 0,0 1 0,0 0 0,0 1 0,0 0 0,0 1 0,0 0 0,-2 2 43,-106 42 81,59-24 52,1 2-1,-53 31-132,107-53-11,0 0 0,0 1 1,0-1-1,0 1 0,1 0 0,-1 0 0,1 0 0,0 1 0,1 0 0,-1-1 0,1 1 0,-1 1 0,2-1 0,-1 0 0,-1 5 11,1 2-160,0 1 1,1 1-1,0-1 0,1 0 0,1 0 0,0 8 160,0-14-10,0-1-1,0 0 0,0 1 1,0-1-1,1 0 0,0 1 1,1-1-1,-1 0 0,1 0 1,0 0-1,1 0 0,-1 0 1,1-1-1,0 1 0,1-1 1,0 0-1,-1 1 0,1-2 1,1 1-1,-1 0 0,1-1 1,0 0-1,0 0 0,0 0 1,0-1-1,1 0 0,0 0 1,-1 0-1,5 1 11,20 7 133,0-2 0,0-1 0,25 3-133,-24-5 27,-1 0 0,1 3 0,21 9-27,-21-8 301,0 0 0,1-2 0,0-2 0,0-1 0,0-1 0,25-1-301,-9 0 225,0 3 1,29 7-226,-39-6-72,-1-2 0,1-1 0,-1-2 1,1-2-1,0-1 0,30-6 72,56-12 92,46-16-92,-156 32-80,-11 2 76,35-7 215,0-2-1,-1-1 1,6-4-211,-33 11 18,0-1 0,0 0-1,0 0 1,0-1 0,-1 0 0,0-1-1,-1 0 1,1-1 0,-1 1 0,-1-1-1,1-1 1,-1 0 0,3-5-18,8-15-33,-6 11 919,-1-1 0,-1 0 0,2-5-886,-10 17 88,1 1 1,-1-1-1,0 0 1,-1 0-1,0 0 0,0 0 1,0-1-1,-1 1 1,0 0-1,0 0 1,-2-6-89,2 10 4,-1 0 1,-1 0-1,1 0 1,0 1-1,-1-1 1,1 0 0,-1 0-1,0 1 1,0-1-1,0 1 1,0 0-1,-1-1 1,1 1-1,0 0 1,-1 0-1,0 1 1,1-1-1,-1 0 1,-1 1-5,-60-27 50,49 23-51,-116-38-214,-1 6 0,-30 0 215,76 20-14,-1 4 1,0 4-1,-1 4 0,0 4 0,0 3 0,-21 7 14,32 0-1003,0 4-1,1 3 0,1 3 0,-28 14 1004,38-11-2545,7-4-2166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9:08.37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545 81 6993,'0'0'1868,"0"0"-89,0 0 112,0 0 26,0 0-442,0 0-426,-17 0-233,-4-1-560,-3-1 198,0 1 0,0 1-1,-18 3-453,22 3 7,1 1 0,0 1 0,0 0 0,1 1 0,0 1 0,0 1 0,1 0 0,-11 11-7,9-8-46,-9 5-97,2 1 1,0 1-1,1 2 0,-1 3 143,19-19-21,0 0 0,1 1 0,0 0 0,1 0 0,0 1 0,0-1 0,1 1 0,0 0 0,0 0 0,1 1 0,0-1 0,1 1 0,0-1 0,0 1 0,1 0 0,0 1 21,1 3-24,1 0 1,0 0-1,1 0 1,0 0 0,1-1-1,1 1 1,0-1-1,1 1 1,0-1-1,1 0 1,1-1-1,0 0 1,0 0-1,1 0 1,1-1-1,0 0 1,0-1-1,1 0 1,0 0-1,1-1 1,0-1-1,1 0 1,0 0-1,0-1 1,0 0-1,7 1 24,6 4-312,1-2-1,1 0 1,0-2 0,0-1-1,1-2 1,-1 0-1,1-2 1,11 0 312,99-10 321,0-6 1,128-30-322,-142 19 596,-2-5 1,-1-6-1,61-28-596,-173 60 40,0-1-1,0 0 1,0-1-1,0 1 1,-1-2-1,0 1 1,0-1-1,0 0 1,6-7-40,-10 8 13,-1 0 1,1-1 0,-1 1 0,0-1 0,-1 1-1,1-1 1,-1 0 0,0 0 0,-1 0 0,1 0 0,-1 0-1,0 0 1,-1 0 0,0-1 0,0 1 0,0 0-14,1-31 6,-1 5 61,0 0 1,-2 0-1,-3-5-67,4 26 44,-1 1 1,-1 0-1,0 0 1,-1 0-1,0 0 1,0 1-1,-1-1 1,0 1-1,0 0 1,-1 1-1,-6-7-44,-1 2 43,0 0-1,0 1 1,-2 1 0,1 0-1,-1 1 1,-1 1-1,0 0 1,0 1 0,-1 1-1,0 0 1,0 2-1,0 0 1,-12-2-43,-29-3-55,-1 2-1,1 3 1,-33 2 55,-8 3-250,0 4-1,0 5 0,-2 4 251,-166 37-4188,157-27-2730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9:08.376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499 779 5777,'0'0'1040,"0"0"-349,0 0 153,0 0 381,0 0-338,0 0-351,-9 0-104,-5 0 43,-1 1 0,1 0 1,0 1-1,0 0 0,0 2 0,1-1 1,-1 2-1,-10 4-475,-43 27-1514,-43 32 1514,83-50-347,2 2 0,0 1-1,1 0 1,1 2 0,-5 9 347,25-29-9,1-1 0,-1 1 0,1 0 0,0 1-1,0-1 1,1 0 0,-1 0 0,1 1 0,-1-1 0,1 1 0,0-1 0,1 1 0,-1 0 0,0-1 0,1 1-1,0 0 1,0-1 0,0 1 0,0 0 0,1-1 0,-1 1 0,1 0 0,0-1 0,0 1 0,1-1 0,-1 1 0,2 2 9,1 3 41,1 0 0,-1 0 1,2-1-1,-1 0 1,1 0-1,1 0 0,-1-1 1,1 1-1,0-2 1,1 1-1,0-1 1,7 5-42,-2-3 64,-1-1 0,1 0 1,1 0-1,-1-1 1,1-1-1,0 0 0,1-1 1,4 0-65,73 8-1210,1-5 0,-1-3 0,29-5 1210,-36 0-88,-57 0 107,-1-2 1,21-4-20,-20 2 22,-1 2-1,23-1-21,30 6-271,66-2 101,-126-2 236,0 0-1,-1-2 1,0 0-1,1-1 1,-1-1-1,5-3-65,110-36 930,-35 14-363,-96 30-560,0-1-1,-1 1 1,0-1 0,1 0 0,-1 1 0,0-1 0,0 0 0,0-1 0,0 1 0,0 0 0,-1 0 0,1-1 0,-1 1-1,1-1 1,0-1-7,18-49 265,-9 24-76,-9 24-189,1 0-1,-1 0 1,0 0-1,-1 0 1,1 0-1,-1-1 1,0 1-1,0 0 1,-1-1-1,1 1 1,-1-1-1,-1 1 1,1-1-1,-1 1 1,0 0-1,0-1 1,0 1-1,-1 0 1,0 0-1,0 0 1,0 0-1,0 0 1,-1 0-1,0 0 1,0 1-1,0-1 1,-1 1-1,0 0 1,1 0-1,-1 1 1,-1-1 0,1 1-1,-5-3 1,-16-11 91,-2 2-1,0 1 1,-1 1 0,0 1-1,-1 1 1,0 2-1,-1 1 1,0 2 0,-18-2-91,-55-4 618,-1 5 1,-17 4-619,78 2-138,-322 0-496,203 1-2121,96 0-1667</inkml:trace>
  <inkml:trace contextRef="#ctx0" brushRef="#br1" timeOffset="1">177 1 5089,'0'0'1016,"0"0"-110,0 0 171,0 0 485,0 0-192,0 0-278,-6 0-252,-25 0 1549,30 0-1676,-30 8 1074,27-4-1776,1 1 0,-1-1 0,1 1 0,0 0 0,1 0 0,-1 0 0,1 1 0,0-1 0,0 1 0,-1 4-11,-9 62 39,10-50-25,-9 90 307,6 0-1,7 66-320,-1-47 54,-1-130-74,0-1 1,0 0-1,0 1 0,0-1 1,0 0-1,0 1 1,0-1-1,0 0 1,0 1-1,0-1 1,0 1-1,0-1 1,0 0-1,0 1 0,1-1 1,-1 0-1,0 1 1,0-1-1,0 0 1,0 0-1,1 1 1,-1-1-1,0 0 0,0 1 1,1-1-1,-1 0 1,0 0-1,1 0 1,-1 1-1,0-1 1,1 0-1,-1 0 1,0 0-1,1 0 0,-1 0 1,0 1-1,1-1 20,14-6-810,14-18-2691,-10-5-2201</inkml:trace>
  <inkml:trace contextRef="#ctx0" brushRef="#br1" timeOffset="2">75 69 2785,'0'0'1783,"0"0"-579,0 0-144,0 0 430,0 0 95,0 0-366,13-10 2458,5 4-3540,0 2 0,0-1 1,0 2-1,1 1 0,-1 0 0,1 1 0,0 1 1,10 2-138,53-4 62,318-24 377,-223 22-429,31 8-10,14 2 0,-222-6 5,1 0 0,0-1 0,-1 1 0,1 0 0,0 0 0,-1 0 0,1 0 0,0 0 0,-1 0 0,1 0 0,-1 0 1,1 0-1,0 0 0,-1 0 0,1 1 0,0-1 0,-1 0 0,1 0 0,-1 1 0,1-1 0,-1 0 0,1 1 0,-1-1 1,1 0-1,-1 1 0,1-1 0,-1 1 0,1-1 0,-1 1 0,1-1 0,-1 1 0,0-1 0,1 1 0,-1-1 0,0 1 1,0 0-1,1-1 0,-1 1 0,0-1 0,0 1 0,0 0 0,0-1 0,0 1 0,0 0 0,0-1 0,0 1 0,0 0 1,0 0-6,0-1 138,0 0-39,0 1-47,0 0-56,0 46-31,0 276 1045,-3-264-791,-7 41-219,3-42-215,2 41 215,5-98-1103,0-3-2490,0-11-3782</inkml:trace>
  <inkml:trace contextRef="#ctx0" brushRef="#br1" timeOffset="3">145 616 888,'0'0'1770,"0"0"-167,0 0-139,0 0 227,0 0 20,0 0-200,-5-4 3776,165-2-3085,26-10-2202,-25 2 53,27 6-53,51 8-1035,-81 0-4263,-68 0-1628</inkml:trace>
  <inkml:trace contextRef="#ctx0" brushRef="#br1" timeOffset="4">1379 418 4065,'0'0'947,"0"0"37,0 0 152,0 0 204,0 0 17,0 0-232,0 0-104,-2 1 3251,6 1-3759,95 30-352,-38-11 71,2-3 0,36 5-232,-2-7 16,-2 3 1,0 5-1,-1 4 0,-2 4 0,28 17-16,-10 3-178,2-5-1,88 23 179,-16-21-142,141 43-127,-252-67 309,-1 3 0,-2 3 0,25 16-40,-85-40-16,8 3-23,-14-12-409,-6-8-560,-8-8-4030,-3-1-3487</inkml:trace>
  <inkml:trace contextRef="#ctx0" brushRef="#br1" timeOffset="5">3310 912 4113,'0'0'2539,"0"0"-857,0 0 42,0 0 619,0 0-116,0 0-926,0 0-705,0 0-315,0 0-63,14 4 478,15 6-169,46 18-103,-69-25-417,-1 0-1,1 0 0,-1 1 0,1-1 0,-1 1 0,-1 0 0,1 0 0,0 1 0,-1-1 1,0 1-1,0 0-6,-3-3 28,0-1 0,0 1 0,0 0 0,-1-1 1,1 1-1,0 0 0,-1 0 0,0-1 0,1 1 0,-1 0 1,0 0-1,0 0 0,0-1 0,0 1 0,0 0 0,0 0 1,0 0-1,-1-1 0,1 1 0,-1 0 0,1 0 1,-1-1-1,0 1 0,0 0 0,0-1 0,0 1 0,0-1 1,0 1-1,0-1 0,0 0 0,0 1 0,-1-1 0,0 1-28,-6 4 16,1 1 0,-1-2 0,-1 1-1,1-1 1,-1 0 0,-3 0-16,-68 29-857,22-13-2530,-6-3-7635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9:08.382"/>
    </inkml:context>
    <inkml:brush xml:id="br0">
      <inkml:brushProperty name="width" value="0.3" units="cm"/>
      <inkml:brushProperty name="height" value="0.6" units="cm"/>
      <inkml:brushProperty name="color" value="#FFB989"/>
      <inkml:brushProperty name="tip" value="rectangle"/>
      <inkml:brushProperty name="rasterOp" value="maskPen"/>
    </inkml:brush>
  </inkml:definitions>
  <inkml:trace contextRef="#ctx0" brushRef="#br0">0 73 4505,'0'0'1254,"0"0"-449,0 0-127,0 0 689,0 0 85,0 0-564,8-2 1567,144 3-1411,240-5-607,-143-19 123,-113 8 246,71 5-806,16 19-430,-150-3 171,0-3 0,0-3-1,0-3 1,0-4-1,4-3 260,-24 2-152,-13 1 35,-31 5 387,-15 2 380,-15 0-2519,-8 0-4972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9:08.383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05" units="cm"/>
      <inkml:brushProperty name="height" value="0.05" units="cm"/>
      <inkml:brushProperty name="color" value="#33CCFF"/>
    </inkml:brush>
    <inkml:brush xml:id="br2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4741 2163 1424,'0'0'2183,"0"0"-1140,0 0-279,0 0 694,0 0 160,0 0-415,-9 3-556,-166 47 2696,115-27-3320,0 3 1,-52 32-24,107-55-10,0 2 0,0-1 0,1 1 0,-1 0-1,1-1 1,0 2 0,1-1 0,-1 0 0,1 1 0,0 0 0,-1 4 10,-19 30-15,21-38 2,1 0 1,0 0-1,-1 1 0,1-1 0,0 1 1,0-1-1,1 1 0,-1-1 1,0 1-1,1-1 0,0 1 0,-1 0 1,1-1-1,0 1 0,0-1 0,1 1 1,-1 0-1,0-1 0,1 3 13,22 52-58,-2-4 174,-19-46-155,0-1 0,1 1 0,0 0 0,0-1-1,1 0 1,0 1 0,0-1 0,0-1 0,1 1 0,0-1-1,0 0 1,0 0 0,1 0 0,-1-1 0,1 1 0,0-1-1,1-1 1,-1 1 0,7 1 39,1 2-43,0-2-1,1 0 0,0 0 1,1-2-1,-1 0 1,0 0-1,1-2 1,13 1 43,86 5-110,-84-4-20,0 0 1,1-2 0,-1-2 0,1-1 0,17-4 129,12-3-408,1 2 0,10 2 408,-40 3-66,-2-2 21,1-1 0,-1-2 0,-1-1 0,28-11 45,-25 8-69,0 1-1,1 2 1,30-4 69,-45 9-24,1-1-1,-1 0 0,0-1 1,0-1-1,0 0 1,-1-2-1,0 0 0,0-1 1,-1-1-1,0 0 0,1-2 25,38-22 68,-41 26-219,0 0 0,-1-1 1,0 0-1,0-1 0,-1 0 0,-1-1 0,7-7 151,-16 16 30,-1 0 1,0 0-1,0 0 0,0-1 0,1 1 0,-2 0 1,1 0-1,0-1 0,0 1 0,-1 0 0,1-1 1,-1 1-1,0 0 0,0-1 0,0 1 0,0-1 1,0 1-1,-1-1 0,1 1 0,-1 0 0,1-1 1,-1 1-1,0 0 0,0-1-30,-1-2 94,0 1 1,-1 0-1,1 0 1,-1 0-1,0 0 0,0 1 1,-1-1-1,1 1 1,-1 0-1,1 0 0,-1-1-94,-13-7 243,0 0 0,0 1-1,-1 1 1,0 0 0,-1 1-1,0 2 1,-8-3-243,-4 2 89,0 2-1,0 0 0,-1 2 1,-10 1-89,-206-12-206,-52-2 250,213 15-861,1 4 1,-33 7 816,23 3-3454</inkml:trace>
  <inkml:trace contextRef="#ctx0" brushRef="#br1" timeOffset="1">5197 2930 4825,'0'0'1488,"0"0"117,0 0 68,0 0 234,0 0-402,-19 1-554,-164 5 2340,97 2-2271,1 4-1,-74 20-1019,148-30 81,-22 7-23,1 1-1,1 1 0,0 2 0,1 1 0,0 1 0,1 2 1,-21 15-58,38-23 38,1 0 1,0 0 0,1 1 0,0 1 0,1-1 0,0 2-1,0-1 1,-6 13-39,13-21 5,0 1 0,0-1 0,1 1 0,0-1 0,-1 1 0,1 0 0,1 0 0,-1-1 0,0 1 0,1 0 0,0 0-1,0 0 1,0 0 0,0-1 0,1 1 0,-1 0 0,1 0 0,0 0 0,1 2-5,1 0 2,0 0-1,0 0 1,1-1 0,-1 1 0,1-1-1,0 0 1,1 0 0,-1-1 0,1 1-1,0-1 1,2 1-2,9 6-11,0 0 0,1-1 1,0-1-1,1-1 0,0-1 0,0 0 1,10 1 10,14 2-57,1-2 1,0-2 0,1-2 0,6-1 56,176-5 37,-161 0-23,69-7 0,0-5-1,-1-6 0,46-17-13,-155 32-19,-1-1 0,0-2 0,0 0 0,0-1 0,-1-2 0,-1 0-1,0-1 1,0-1 0,-1-1 0,6-6 19,-18 13-18,0-1 1,0 0-1,0-1 0,-1 0 1,-1 0-1,1 0 0,-1-1 1,-1 0-1,0 0 0,0 0 1,-1-1-1,-1 1 0,0-1 1,0 0-1,-1 0 0,0-1 1,-1 1-1,0 0 0,-1 0 1,0-1-1,-1 1 0,0 0 1,-1-2 17,0 7-7,0-1 1,0 0-1,-1 1 1,0-1-1,0 1 1,-1 0-1,1 0 1,-1 0-1,-1 1 1,1-1-1,-1 1 1,0 0-1,0 0 1,0 1-1,-1 0 1,0 0-1,0 0 0,0 0 1,0 1-1,-1 0 1,1 0-1,-1 1 7,-21-9-22,-1 1-1,0 2 0,0 1 0,-16-2 23,-36-3-807,-2 3-1,0 3 1,1 4-1,-64 8 808,79 5-4738,9 2-2857</inkml:trace>
  <inkml:trace contextRef="#ctx0" brushRef="#br1" timeOffset="2">5083 710 5153,'0'0'807,"0"0"25,0 0-345,0 0 200,0 0 950,0 0-14,-14-8-490,-45-23-264,54 29-735,0 0-1,-1 0 1,0 1 0,1-1-1,-1 1 1,0 1-1,1-1 1,-1 1-1,0 0 1,0 1 0,1-1-1,-1 1 1,0 0-1,-1 1-133,-9 2 337,1 2 0,-1 0 0,-13 8-337,4-2 296,-290 124 1464,301-128-1708,0 1-1,0 0 1,1 1-1,0 1 1,1 0-1,0 0 1,1 1-1,1 1 1,-1 0-1,-7 13-51,-17 20 208,31-41-200,-1 0 1,1 1-1,1 0 0,-1 0 0,1 0 1,0 0-1,1 0 0,-1 1 0,1-1 1,0 1-1,1 0 0,0-1 0,0 1 1,0 0-1,1 0 0,0 0 0,0 0 1,1-1-1,0 1 0,1 6-8,2 0 13,0-1-1,1 0 1,0 0 0,1 0 0,0-1-1,1 1 1,0-2 0,1 1-1,0-1 1,4 4-13,-6-8-6,0-1 1,1 0-1,0 0 0,0 0 0,0-1 1,1 0-1,-1-1 0,1 1 0,0-1 1,0-1-1,0 0 0,8 2 6,19 2-62,0-2 1,15 0 61,-44-3-7,185 9-171,56-8 178,-164-5 38,0-4 0,0-4 1,-1-3-1,22-10-38,-61 12-7,-1-2 0,0-2 0,-1-1 0,19-13 7,-42 20-19,0-1 1,0-1-1,-1 0 0,0-1 0,-1-1 0,-1-1 0,0 0 1,-1-1-1,0-1 0,5-9 19,-15 20 5,0-1 0,0 0 0,-1 0 0,0 0 0,0-1 0,-1 1 0,0-1 0,0 1 0,0-1 0,-1 0 0,-1 0 0,1 1 0,-1-1 0,0 0 0,-1 0 0,0 0 0,0 1 0,-1-1 0,0 0 0,0 1 0,-1-1 0,0 1 0,0 0 0,-1 0 0,1 0 1,-2 0-1,1 1 0,-1 0 0,0 0 0,0 0 0,-5-4-5,-6-5 38,-1 0 1,-1 1 0,0 1 0,-1 0 0,0 2 0,-1 0 0,0 1-1,-1 1 1,0 1 0,-19-4-39,-6 1 32,-1 1 0,0 3 0,-1 1-1,1 3 1,-1 2 0,0 1 0,-21 5-32,5 3-370,2 3 0,-1 2 1,2 4-1,0 1 0,-21 12 370,3 3-2972,13-6-4072</inkml:trace>
  <inkml:trace contextRef="#ctx0" brushRef="#br2" timeOffset="3">4020 0 4081,'0'0'1121,"0"0"-80,0 0-37,0 0 212,0 0-178,0 0-357,-18 2-77,-13 3-106,0 0-1,0 3 1,1 0-1,-13 7-497,-203 103 2311,-203 133-2311,228-124 135,65-40-91,5-4-25,3 5 1,-99 81-20,242-165-82,-13 10-702,1 1 1,0 0-1,-8 11 784,25-24-3946,11-3 663,7-9-2360</inkml:trace>
  <inkml:trace contextRef="#ctx0" brushRef="#br2" timeOffset="4">2235 739 3041,'0'0'613,"0"0"-170,0 0 505,0 0 803,0 0-140,0 0-679,-2 9-332,-9 30-28,-1-1 0,-2 0-1,-2-1 1,-1 0 0,-2-2 0,-11 16-572,25-42 84,-1 0 1,1 0 0,0 1 0,1-1 0,0 1 0,1 0 0,-1 7-85,3-15-23,1 0 1,-1 0-1,1 1 1,0-1-1,0 0 0,0 0 1,1 0-1,-1 0 1,0 0-1,1 1 1,-1-1-1,1 0 1,0 0-1,0 0 1,0 0-1,0 0 1,0 0-1,0-1 1,0 1-1,0 0 1,1 0-1,-1-1 0,1 1 1,-1-1-1,1 0 1,0 1-1,0-1 1,0 0-1,-1 0 1,1 0-1,0 0 1,0 0-1,0 0 1,0-1-1,1 1 1,-1-1-1,0 1 1,0-1-1,0 0 1,0 0-1,1 0 0,-1 0 23,31 3-1685,-1-2 0,1-1-1,-1-2 1,11-3 1685,41-14-6236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9:08.388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66FF"/>
    </inkml:brush>
    <inkml:brush xml:id="br2">
      <inkml:brushProperty name="width" value="0.1" units="cm"/>
      <inkml:brushProperty name="height" value="0.1" units="cm"/>
      <inkml:brushProperty name="color" value="#008C3A"/>
    </inkml:brush>
    <inkml:brush xml:id="br3">
      <inkml:brushProperty name="width" value="0.05" units="cm"/>
      <inkml:brushProperty name="height" value="0.05" units="cm"/>
      <inkml:brushProperty name="color" value="#33CCFF"/>
    </inkml:brush>
    <inkml:brush xml:id="br4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6633 7012 3185,'0'0'1224,"0"0"-176,0 0-66,0 0 523,0 0-200,0 0-628,0 0-338,0 0-46,34 23 2551,-18-13-2888,0-1 0,0-1 1,1-1-1,1-1 1,-1 0-1,1-1 1,0-1-1,11 2 44,39 2-770,49 0 770,-71-5-208,903 16-156,-918-21 149,-1-2 1,1-1 0,-1-1 0,0-2 0,0-1 0,-1-1 0,0-1 0,-1-2 0,0-1 0,5-5 214,-30 18-30,0-1 0,0 0 0,0 0 0,-1 0 0,1 0 0,0-1 0,-1 1 0,0-1 0,0 1 1,1-1-1,-2 0 0,1 0 0,0 0 0,0 0 0,-1 0 0,0 0 0,0 0 0,0-1 0,0 1 0,0 0 0,0-1 0,-1 1 0,0-1 0,0 1 0,0-1 0,0 0 30,-2-11 233,0 0 0,-1 0 0,0 0-1,-2 1 1,-3-9-233,-5-19 1005,9 26-716,-1 0 0,-1 0 0,0 0 1,-2 1-1,1 0 0,-2 1 0,0 0 1,0 0-1,-2 1 0,0 0 0,0 1 0,-1 0 1,0 1-1,-1 0 0,-1 1 0,1 0 1,-1 1-1,-1 1 0,-3-1-289,-11-5 56,0 2 0,-1 1 0,-1 2 0,0 1 0,0 1 0,0 1 1,-1 2-1,1 2 0,-26 0-56,-443 20 884,404-6-859,-1 6 0,-21 8-25,100-21 7,-22 4 40,0 3 0,1 1-1,1 2 1,0 1 0,1 2-1,1 2 1,-23 17-47,55-34-6,-1 0-1,1 1 1,0-1 0,1 1 0,-1 0-1,0 0 1,1 1 0,0-1 0,0 0-1,1 1 1,-1 0 0,1 0 0,0 0-1,0 0 1,0 0 0,1 0 0,0 0-1,0 1 1,0-1 0,1 0 0,0 1-1,0-1 1,0 0 0,0 1 0,1-1-1,1 4 7,0 3-134,1-1 0,1 1 0,0-1-1,1 0 1,0-1 0,1 1-1,0-1 1,0 0 0,1 0-1,8 8 135,47 48-3274,-4-9-3108</inkml:trace>
  <inkml:trace contextRef="#ctx0" brushRef="#br0" timeOffset="1">4550 5085 936,'0'0'507,"0"0"-340,0 0 9,0 0 449,-19 7 463,-120 39 2769,120-36-3501,1 1 1,0 0-1,1 1 0,0 1 0,0 1 1,2 0-1,-7 8-356,13-13 220,0 0-126,0 0 0,1 1 0,0 0 0,0 1 0,1 0 0,1 0 0,0 0 0,0 1 0,1 0 0,0 0 0,1 1 0,1-1 0,0 1 0,1 0-94,-3 9 21,3-16-21,1-1-1,0 1 1,0 0 0,0 0 0,1 0 0,0 0 0,0 3 0,0-7-2,1 0 0,-1 1 1,1-1-1,0 0 0,0 0 1,0 0-1,0 0 0,0 0 1,1 0-1,-1 0 0,1 0 1,-1 0-1,1 0 0,-1-1 1,1 1-1,0-1 0,0 1 0,0-1 1,0 0-1,0 0 0,2 1 2,18 9 55,1 0 1,1-2-1,0-1 0,0-1 0,0-1 0,1-1 0,0-1 0,15 0-55,35-1 455,0-4 1,16-4-456,5 0-63,10 2 95,97-5 230,-83 2-290,-62 5 37,-1-3 0,26-6-9,44-6-309,-79 12-577,-2-2 0,36-10 886,-53 7-217,1-2 0,-2-1-1,0-1 1,0-1-1,-1-1 1,0-3 217,-24 17 28,-1-1 0,1 1 0,-1-1 0,1 0-1,-1 0 1,0 0 0,0 0 0,0-1 0,0 1 0,0 0 0,-1-1 0,1 1 0,-1-1-1,1 0 1,-1 0 0,0 1 0,0-1 0,0 0 0,-1 0 0,1 0 0,-1 0 0,1 0-1,-1 0 1,0 0 0,0 0 0,-1-1-28,0-1 54,0 0-1,-1 0 1,0 0 0,0 0-1,-1 0 1,1 0 0,-1 1-1,0-1 1,0 1 0,-1-1-1,1 1 1,-1 1 0,0-1-1,-2-2-53,-13-9 133,0 1 0,-1 1 0,0 0 0,-1 2 0,-1 0 0,0 1 0,0 1 0,-19-4-133,-39-8 353,-74-10-353,83 18 6,-92-16 266,-44 2-272,123 20 254,-1 4 1,1 4-1,-33 6-254,89-4 103,1 1 1,0 1-1,0 1 0,1 1 0,-5 4-103,19-7-238,0 2 0,1-1 0,-1 2 1,1-1-1,1 1 0,-1 1 0,1 0 0,1 0 0,0 1 1,0 1-1,-7 8 238,-4 10-4583</inkml:trace>
  <inkml:trace contextRef="#ctx0" brushRef="#br0" timeOffset="2">6836 4891 544,'0'0'378,"0"0"-1,0 0 158,0 0 318,15-2 233,34-5 1488,1 3 0,8 2-2574,954 10 2515,-945-10-3140,0-2 0,14-4 625,-67 5-125,1-1 1,-1-1-1,0 0 0,0 0 1,-1-1-1,1-1 0,-1 0 0,-1-1 1,1-1-1,-2 0 0,7-5 125,-13 9 68,-3 3-58,0-1 0,0 1 1,0-1-1,-1 0 0,1 1 0,-1-1 1,0 0-1,0 0 0,0 0 0,0 0 1,-1 0-1,1 0 0,-1 0 1,1 0-1,-1 0 0,0 0 0,0-1 1,-1 1-1,1 0 0,-1-2-10,0-2 87,0 0 1,0 1-1,-1-1 0,0 1 1,0 0-1,0-1 0,-1 1 0,0 0 1,-3-4-88,-2 0 32,-1 1 1,0 1-1,-1-1 1,1 2 0,-2-1-1,1 1 1,-1 1-1,0 0 1,0 0-1,-1 1 1,0 1 0,-1-1-33,-28-8-259,0 3 0,-37-6 259,-114-10 103,-85 3-103,163 15 282,-130-3 623,101 7 331,-109-19-1236,208 17 292,1 1 0,-1 3-1,0 2 1,0 1 0,-2 3-292,33-1 45,0 0 0,0 0 1,1 2-1,-1 0 0,1 0 0,0 1 1,0 0-1,-4 4-45,-14 10 276,2 2-1,-14 12-275,35-28 60,0 1-1,0 0 0,1 0 0,0 0 0,0 1 0,1-1 0,0 1 0,0 1 1,1-1-1,0 1 0,0 1-59,3-5-45,-1 0 1,1 0-1,0 0 1,0 0 0,1 0-1,0 0 1,0 0-1,0 0 1,0 0-1,1 0 1,0 0 0,0 0-1,0 0 1,0 0-1,1 0 1,0 0-1,0-1 1,0 1 0,1-1-1,0 0 1,2 5 44,11 9-261,0-1 0,1 0 0,0-2-1,2 0 1,0 0 0,14 7 261,-3-1-934,28 18-2949</inkml:trace>
  <inkml:trace contextRef="#ctx0" brushRef="#br1" timeOffset="3">4690 4213 5601,'0'0'1798,"0"0"-11,0 0-96,0 0 393,0 0-417,-7-3-398,-2 0-1135,0 0 1,0 0-1,0 1 1,-1 1-1,1-1 1,-1 1-1,1 1 1,-1 0-1,1 0 1,-1 1 0,1 0-1,-1 1 1,1 0-1,0 0 1,0 1-1,0 0 1,-7 4-135,-26 11-10,0 3 0,1 1 0,-5 6 10,37-23 42,-28 17-41,-61 39 4,89-55-24,1 0 0,0 1 0,0 0-1,1 1 1,0 0 0,0 0 0,1 0-1,0 1 1,-2 3 19,6-7-27,0 1 0,0-1-1,1 1 1,-1-1 0,1 1-1,1 0 1,-1 0 0,1-1-1,0 1 1,0 0 0,0 0-1,1-1 1,0 1 0,0 0 0,1 1 27,1 1-6,-1 0 1,1 0 0,0-1 0,1 1 0,-1-1 0,2 0 0,-1 1 0,1-2 0,0 1 0,2 1 5,14 13-36,1-2 0,0 0 0,2-2-1,0 0 1,1-2 0,0 0 0,1-2 0,1-1 0,0-1-1,1-1 1,-1-2 0,2-1 0,-1-1 0,1-1-1,0-1 1,21-1 36,-13 0 26,0 2-1,0 2 1,8 3-26,-7-1 27,0-2 1,0-2-1,8-1-27,16-2 19,135 10-33,-149-10-159,0-2-1,0-2 0,0-2 0,0-2 1,8-4 173,-10 3-383,-14 0 113,-1-2-1,0-1 1,-1-2-1,0-1 1,-1-1-1,0-1 1,10-9 270,7-3 116,1 3 0,14-3-116,-48 22 20,0-1 0,0 0 0,-1 0 0,0-2 0,0 1 0,4-6-20,-13 12 52,-1-1 1,0 1-1,0-1 0,0 0 0,0 0 1,-1 0-1,1 0 0,0 0 0,-1 0 1,0-1-1,1 1 0,-1 0 0,0-1 1,0 1-1,0-1 0,-1 0 0,1 1 1,0-1-1,-1 1 0,0-1 0,0 0 1,0 1-1,0-1 0,0 0 0,0 1 1,-1-1-1,1 0 0,-1 1 0,1-1 1,-1 1-1,0-1 0,0 1 0,-1-1 1,1 1-1,0 0 0,-1-1 0,1 1 0,-1 0-52,-7-8 124,0 1-1,-1 0 0,0 0 0,0 1 0,-1 1 0,0 0 0,0 0 0,-1 1 0,0 0 0,-7-1-123,-26-10 146,-1 2 0,-9-1-146,-78-15 181,-2 6 0,-1 6 0,-29 3-181,106 12 52,0 3 0,0 2 0,1 3 0,-1 3 0,-51 12-52,3 7-268,-3 0-1260,37-11-2633,39-10-2730</inkml:trace>
  <inkml:trace contextRef="#ctx0" brushRef="#br1" timeOffset="4">4911 5751 3185,'0'0'1343,"0"0"138,0 0 461,0 0 78,0 0-266,0 0-322,-6-2-269,-3-1-881,0 0-1,0 1 0,0 0 0,0 1 0,0 0 0,0 1 0,0-1 0,-1 2 0,1-1 0,0 1 1,0 1-1,0 0 0,0 0 0,-3 2-281,-124 48 503,44-16-633,-9-1 130,87-32-1,1 1-1,0 1 0,0 0 1,1 1-1,0 0 1,0 1-1,0 0 0,1 1 1,0 0-1,0 1 0,1 0 1,0 1-1,1 0 1,-6 7 1,12-10 9,0 0 1,0 1-1,0-1 1,1 1 0,0 0-1,1 0 1,0 0-1,0-1 1,0 1 0,1 0-1,1 0 1,-1 2-10,0-5-33,1-3 26,0 1-1,0-1 1,0 1-1,1-1 1,-1 1-1,0-1 1,1 0-1,0 0 1,-1 0-1,1 0 1,0 0-1,0 0 1,0 0-1,0-1 1,1 1-1,-1-1 1,1 1 7,46 28 71,-45-28-69,57 29-22,1-3 0,2-3 1,0-2-1,52 9 20,48 21-127,-138-47 133,0-2 0,-1-1-1,1-1 1,0-1-1,12-1-5,60 3-22,-14 3-62,-1-4 1,61-6 83,-85-2-287,0-3-1,-1-2 1,-1-2-1,25-11 288,-44 9-45,0-2-1,0-1 1,-2-2-1,-1-2 1,0-1-1,30-26 46,-63 47 31,1 0 0,-1 0 1,0 0-1,1 0 0,-1-1 0,0 1 0,0 0 0,-1-1 1,1 0-1,0 1 0,-1-1 0,0 0 0,1 0 1,-1 0-1,0 1 0,-1-1 0,1 0 0,0-1 1,-1 1-1,0 0 0,0 0 0,0 0 0,0 0 0,0-2-31,-1 1 56,-1-1-1,1 1 0,-1-1 0,0 1 0,0 0 1,-1 0-1,1 0 0,-1 0 0,0 0 0,0 1 1,0-1-1,-1 1 0,1 0 0,-1 0 0,-2-2-55,-17-10 48,0 0-1,-1 1 1,0 1-1,-1 2 0,-1 0 1,0 2-1,0 1 1,-20-3-48,-20-2 85,-1 3 0,1 2 0,-5 4-85,-115 2 168,-45 9-168,11 1 68,204-7-413,1 0 0,-1 0-1,1 2 1,0 0 0,0 0 0,0 2 0,-4 1 345,-2 3-4313</inkml:trace>
  <inkml:trace contextRef="#ctx0" brushRef="#br2" timeOffset="5">4601 6469 2665,'0'0'1267,"0"0"-121,0 0-77,0 0 282,0 0 4,-5 0-251,-2 0-779,0 0 0,0 0 1,1 1-1,-1 0 0,0 0 1,1 0-1,-1 1 0,1 0 0,-1 1 1,1-1-1,0 1 0,-4 2-325,-18 17-62,1 1 0,1 1 0,1 1-1,2 2 1,0 0 0,-9 17 62,26-35-270,0 0 1,1 1-1,1-1 0,0 1 1,0 0-1,1 0 0,0 0 1,0 0-1,2 1 1,-1-1-1,1 1 0,0 0 1,1-1-1,1 1 0,0-1 1,0 1-1,2 5 270,-2-11-11,0 1 0,1-1 1,0 0-1,0 0 0,1 0 0,-1 0 0,1 0 0,0 0 0,0-1 0,1 1 0,0-1 0,-1 0 0,1 0 1,0 0-1,1-1 0,-1 1 0,1-1 0,0 0 0,-1-1 0,1 1 0,1 0 11,13 3-78,-1 0-1,1-1 1,1 0-1,-1-2 1,10 1 78,-6-1 15,1 1 1,-1 1-1,5 2-15,6 2-191,0-2-1,0-2 1,1-1-1,-1-1 0,1-2 1,22-3 191,53 4-202,-68-2 26,0-2 0,24-4 176,63-3-472,-108 7 439,1 0 0,-1-1 0,0-1 0,9-4 33,-9 2 6,0 2 0,1 0-1,-1 1 1,11 1-6,-18 0 0,-1 0 1,1-1-1,-1-1 1,0 0-1,0 0 0,-1-2 1,1 1-1,-1-2 1,0 0-1,3-2 0,31-16-1604,-43 24 1597,0-1 1,0 1 0,-1-1 0,1 0 0,0 0-1,-1 0 1,1 0 0,-1-1 0,0 1 0,0 0-1,0-1 1,0 0 0,0 1 0,-1-1-1,1 0 1,-1 0 0,0 0 0,0 0 0,1-3 6,0-4 572,-1 0 1,0 0-1,0 0 0,-1 0 1,-1-6-573,1-9-640,-1 23 715,1 0-1,-1-1 1,0 1-1,1-1 1,-1 1-1,0 0 1,0 0-1,0-1 1,-1 1-1,1 0 1,-1 0-1,1 0 1,-1 0-1,1 0 1,-1 1-1,0-1 1,0 0-1,0 1 1,0 0-1,-1-1-74,-52-29 981,26 15-945,-21-20 151,33 24 59,1 0-1,-1 0 1,-1 1-1,0 2 1,0 0 0,-1 0-1,-12-2-245,1 6 539,0 1 0,-1 2-1,1 1 1,0 2 0,-13 1-539,-36 1 643,-45-5-586,-2 1-98,-29 6 41,115 0-454,1 2 1,0 1 0,0 2-1,-19 9 454,4-2-1984,-24 6-3419</inkml:trace>
  <inkml:trace contextRef="#ctx0" brushRef="#br1" timeOffset="6">9545 3150 5945,'0'0'1027,"0"0"-411,0 0-345,-23 6 120,10-2-311,-70 19 1964,-7 7-2044,64-20 119,-18 5 337,1 3-1,1 1 0,-24 16-455,53-27 68,1 0 0,0 1 1,0 1-1,1 0 0,0 0 0,1 1 0,0 0 1,1 1-1,0 0 0,1 1 0,1-1 0,0 2 0,-2 3-68,-2 8 27,-8 18-236,1 0-1,2 1 0,2 1 1,2 1-1,2 2 210,9-43 24,0 1 0,0-1 0,1 1 0,0-1 0,0 1 0,0 0 0,1-1 0,0 1 0,0-1 0,0 1 0,1-1 0,0 3-24,1-5 11,-1 1 0,0-1-1,1 0 1,0 0 0,-1 0 0,1 0 0,0 0 0,1-1-1,-1 1 1,0-1 0,1 0 0,0 0 0,-1 0 0,1 0-1,0-1 1,3 1-11,66 23 219,1-4 1,1-3-1,31 2-219,-61-14 181,-1-3 0,1-1 1,0-2-1,6-3-181,175-22-677,-87 11-443,84 4 1120,-33-4-75,-91 5-1196,22 3 1271,-116 7-28,0-1 0,0-1-1,-1 1 1,1-1 0,0 0 0,0 0 0,-1 0 0,1-1 0,-1 1 0,1-1-1,-1 0 1,3-2 28,0-1 122,1-1 0,-2-1 0,1 1 0,-1-1 0,6-7-122,19-22 463,-19 24-460,-1-1-1,0-1 1,9-14-3,-17 21 30,1 1 0,-1-1 0,-1 0 0,1 0 0,-1 0 0,-1 0 0,1 0 0,-1 0 0,0-1 0,-1 1 0,1-4-30,-2 0 91,1-1 0,-2 1-1,1-1 1,-1 1-1,-1 0 1,0 0 0,-1 0-1,0 0 1,-1 0-1,0 1 1,0-1 0,-1 2-1,-1-1 1,1 0-1,-2 1 1,-1-2-91,-9-8 81,0 1 0,-1 0 0,-1 1 0,-1 1 0,0 1 0,-1 1 0,0 1 0,-2 1 0,1 1 0,-6-1-81,-57-21 775,-1 4-1,-22-2-774,42 16 145,0 2-1,-1 3 0,-57 0-144,-208 7 427,186 5-475,133-2-18,-1 0-1,1 1 0,0 0 0,-10 4 67,20-4-326,0 0 0,-1 1 0,1-1 0,0 1 0,0 0 0,0 1 0,0-1 0,0 1 0,0 0 0,0 0 326,-5 10-5727</inkml:trace>
  <inkml:trace contextRef="#ctx0" brushRef="#br0" timeOffset="7">4816 5 3977,'0'0'633,"0"0"-130,0 0-64,0 0 509,-21 0 363,-6 1-963,-120-2 2809,124-2-2481,0 2 0,0 1 0,-14 1-676,27 1 6,-1 0 1,1 0-1,0 1 1,0 0-1,1 1 1,-1 0 0,1 1-1,0-1 1,-1 3-7,-21 9 40,2 2 0,1 2 1,0 0-1,1 2 0,1 1 0,-13 17-40,-17 55 176,51-88-182,1 1 0,-1 0 0,2 0 0,-1 0 0,1 1 0,1-1 0,-1 1 0,1 0 0,1 0 0,0-1 0,0 1 0,1 0 0,0 0 0,0 0 0,1 2 6,-1-9-22,0 10-59,0 0 0,0-1 0,2 1 0,-1-1 0,1 1 0,1-1 0,0 0 0,1 1 0,2 3 81,-4-10-11,1 0-1,1-1 1,-1 1-1,1 0 1,-1-1-1,1 0 1,0 0-1,1 0 1,-1 0-1,1-1 1,0 0 0,0 0-1,0 0 1,0 0-1,0-1 1,0 0-1,1 0 1,-1 0-1,6 0 12,43 9 46,1-3 0,44 2-46,-28-4-41,18 2-403,1-3-1,0-5 0,21-4 445,27-3-305,76 10 305,79-3 552,-260-2-687,-1-2 1,1-1-1,16-5 135,-36 7-40,1-1 0,-1-1 0,0 0 0,-1 0 0,1-1 0,-1-1 0,-1 0 0,1 0 0,6-7 40,-6 4-81,-10 8 91,0 1 1,0-1-1,0 1 0,0-1 1,-1 0-1,1 1 0,0-1 0,-1 0 1,1 0-1,-1 0 0,0-1 0,0 1 1,0 0-1,0 0 0,0-1 1,0 1-1,-1 0 0,1-1 0,-1 1 1,1-1-1,-1 1 0,0 0 0,0-1 1,0 1-1,-1-2-10,4-53 1159,-2 36-1202,0 0-1,-1-1 0,-1 1 0,-4-21 44,4 39 52,0 0-1,-1 0 0,1 0 1,-1 0-1,0 0 0,0 1 1,0-1-1,0 0 0,-1 1 1,1 0-1,-1-1 0,1 1 1,-1 0-1,0 0 0,0 1 1,-2-2-52,-57-26 369,48 23-351,-89-31 160,-2 5 0,-44-6-178,116 29 221,-42-7 47,-1 3 1,0 4-1,-24 1-268,-233 3 327,252 5-339,54 0-332,0 0 0,0 2-1,0 1 1,0 1 0,0 1-1,-24 9 345,5 2-2943</inkml:trace>
  <inkml:trace contextRef="#ctx0" brushRef="#br1" timeOffset="8">7291 104 720,'0'0'5376,"0"0"-2606,0 0-463,0 0-80,0 0-324,-11 0 1835,-18 0-3233,-12 2-614,0 1 1,0 3 0,0 1 0,1 1 0,0 3 0,-23 10 108,-56 25-2359,-53 32 2359,167-75-72,-1 0 0,1 0-1,0 0 1,0 1 0,1 0-1,-1 0 1,1 0 0,0 1-1,0-1 1,0 1 0,1 0-1,-1 0 1,0 3 72,-4 9-45,0-1-1,2 1 1,-5 17 45,10-31-3,-1 0 1,1 0-1,0 0 1,0 0 0,1 1-1,-1-1 1,1 0-1,-1 0 1,1 1-1,0-1 1,0 0-1,1 0 1,-1 1-1,0-1 1,1 0-1,0 0 1,0 0-1,0 0 1,0 0-1,1 0 1,-1 0-1,1 0 1,-1 0 2,34 41 15,-31-38-15,0 0 0,0-1 0,0 1 0,0-1 0,1 0 0,0-1 0,0 1 0,0-1-1,1 0 1,-1 0 0,1 0 0,5 2 0,3 0 4,11 6 56,1 0 1,0-2-1,1-1 0,0-1 0,0-1 1,28 3-61,186 28 97,-227-37-101,17 4 29,1-2 0,-1-1 0,1-1 0,0-2 0,-1-2-1,18-3-24,-19 1-9,0 2 0,1 1 0,3 1 9,45-3-3,-50 2-145,-1 2 0,1 1 0,0 1 0,13 3 148,-40-4-43,30 0-36,-1-1 1,1-1 0,-1-1-1,0-2 1,0-1-1,27-9 79,-50 12-15,0-1 1,0 0-1,0-1 0,-1 1 0,1-2 1,-1 1-1,0-1 0,0 0 1,0 0-1,-1-1 0,0 0 0,0 0 1,-1-1-1,1 1 0,-1-1 0,-1 0 1,1-1-1,-1 1 0,-1-1 0,1 0 1,1-6 14,2-9 201,0 0 0,-2-1 1,0 1-1,-2-1 1,-1 0-1,-1 0 0,0-4-201,-1 19 23,-1 0-1,0 0 1,0 0 0,0 0-1,-1 1 1,-1-1-1,1 0 1,-1 1-1,-1 0 1,0 0-1,0 0 1,0 0-1,-1 0 1,-3-2-23,1 1 61,-1 0 1,-1 0 0,0 1 0,0 1 0,-1-1-1,0 2 1,0-1 0,0 1 0,-12-4-62,-6-1 109,-2 1 0,1 1 1,-1 2-1,0 1 0,0 1 0,-1 2 1,-25 0-110,-81-1-314,0 6 0,0 6 0,0 5 0,-72 20 313,180-26-4455</inkml:trace>
  <inkml:trace contextRef="#ctx0" brushRef="#br2" timeOffset="9">9583 738 8458,'0'0'1083,"0"0"17,0 0-89,0 0 368,0 0-218,-17 0-492,8 0-585,-20 0 463,1 1 1,-1 1 0,-24 5-548,7 7 182,0 2 1,1 2-1,0 2 0,2 2 1,1 2-1,-6 6-182,32-19-5,0 1 0,1 0 0,0 2 0,1-1-1,1 2 1,0 0 0,1 0 0,1 1 0,0 0-1,1 1 1,-2 7 5,7-11-25,2 0-1,0 0 1,0 0-1,1 1 1,1-1-1,0 0 1,1 1-1,0-1 1,1 1-1,3 11 26,16 44 49,-2-13-50,-15-47-36,0-1-1,0 0 0,1 0 0,0 0 0,1 0 0,-1-1 1,2 0-1,-1 0 0,1 0 0,0-1 0,0 1 0,1-1 1,0 0 37,5 4-6,0-1 1,1 0 0,0-1 0,0 0 0,1-1-1,0-1 1,1 1 5,7-2-62,1 0-1,-1-2 1,1 0-1,0-1 1,0-2-1,0 0 1,15-3 62,26 1 105,85 4-26,-20 1-327,106-12 248,-197 5-282,1-1-1,-1-2 0,-1-2 1,0-1-1,0-2 1,-1-2-1,-1-1 0,9-6 283,-32 14 34,-1 0 0,0-1 0,0 0 0,-1-1 0,0 0 0,0-1 0,-1 0 0,-1-1 0,0 1 0,0-2 0,-1 1 0,0-1 0,-1 0 0,0 0 0,-1-1 0,-1 0 0,0 0-1,0 0 1,-2 0 0,1-1 0,-2 1 0,0-1 0,0 1 0,-2-8-34,2 15 47,-1 0-1,0 0 0,0-1 1,-1 1-1,1 0 0,-1 0 1,-1 0-1,1 0 1,-1 0-1,0 0 0,-1 0 1,1 0-1,-1 1 0,0-1 1,-1 1-1,1 0 0,-1 0 1,0 0-1,0 1 1,-1-1-1,1 1 0,-1 0 1,0 0-1,0 1 0,0-1 1,-4 0-47,-19-12-11,0 1 0,-1 1 0,-1 2 0,0 1 0,-1 2 0,0 0 0,-4 2 11,-46-7-245,1 4-1,-21 2 246,7 4-194,1 3 0,-1 5 0,1 4 1,-18 7 193,27 0-4940,-38 15 4940,45-9-7465</inkml:trace>
  <inkml:trace contextRef="#ctx0" brushRef="#br0" timeOffset="10">4588 1619 1064,'0'0'1373,"0"0"-240,0 0 201,0 0-277,-15-2 112,4 1-1076,-33-6 2527,-1 3 0,-5 1-2620,38 4 206,1 1 1,0 0 0,0 0 0,0 1 0,0 1 0,0 0-1,1 0 1,-1 1 0,1 0 0,1 1 0,-1 0 0,1 1-1,-7 5-206,-4 5 129,0 1 0,1 0 0,1 2 0,1 0-1,-6 10-128,20-26-15,1 1 0,-1-1 0,1 0 0,0 1-1,1-1 1,-1 1 0,1 0 0,0 0 0,0-1 0,1 1-1,-1 0 1,1 0 0,0 0 0,0 0 0,0 0 0,1-1-1,0 1 1,0 0 0,2 4 15,-1 0-52,2-1-1,-1 1 1,1-1 0,1 1 0,-1-1-1,1 0 1,1-1 0,-1 1 0,7 5 52,-2-3-64,1-1 1,0 1 0,1-2-1,0 0 1,1 0 0,-1-1 0,12 5 63,20 5 289,36 10-289,-23-9 224,-31-10-251,2-2 0,-1-2 1,1 0-1,-1-2 0,15 0 27,-12-1-69,0 1 0,1 1 0,-2 2-1,19 6 70,-21-5 19,0-1 0,0-1 0,1-2 0,20 0-19,55 6-25,-32-2-36,1-2-1,-1-4 0,14-4 62,-55 3 14,-9-1-143,0-1 0,0-1 1,0-1-1,16-7 129,-17 6-151,1 0 0,0 1 0,0 2 1,15-2 150,-20 5-127,1 0 0,-1-2 0,1 0 0,-1-1 1,0 0-1,0-1 0,0-1 0,-1-1 0,1 0 1,-1-1-1,-1 0 0,1-1 0,-2-1 1,1-1-1,2-2 127,-10 5 40,1 0-1,-1 0 1,-1-1 0,1 1 0,-1-2 0,-1 1 0,1 0-1,-2-1 1,1 0 0,-1 0 0,0 0 0,-1 0-1,0-1 1,0 1 0,-1 0 0,-1-1 0,1 1 0,-2-1-1,1 1 1,-1-1 0,0 1 0,-1-1 0,0 1-1,-1 0 1,0 0 0,0 0 0,-1 0 0,-4-6-40,1 3 219,-1 0 1,0 1-1,-1 0 1,0 1-1,-1 0 0,0 0 1,0 1-1,-1 0 1,0 1-1,0 0 1,-1 1-1,0 0 1,-1 1-1,1 0 1,-1 1-1,-5-1-219,-22-4 27,-1 1 1,-1 2-1,1 2 1,-25 1-28,-173 5-229,158 1 263,52-1-61,-200 2 969,-87-15-942,196 6 190,-7 5-190,122 0-28,0 1-1,0 0 1,-1 1-1,1-1 1,0 1-1,1 0 1,-1 1-1,0-1 1,0 1-1,0 0 1,1 0-1,-1 0 1,1 0-1,0 1 1,-1 0 28,-20 24-2860,12-5-3045</inkml:trace>
  <inkml:trace contextRef="#ctx0" brushRef="#br1" timeOffset="11">6823 2358 1464,'0'0'894,"0"0"-295,0 0 138,0 0 295,0 0-129,-14 1-64,-4-1-510,11 0-63,0 0 0,0 0 0,0 1 0,-1 0 0,2 0 0,-1 1 0,-7 2-266,4 0 182,0 2-1,1 0 1,-1 0 0,1 0-1,1 1 1,-1 1-1,1-1 1,0 1-1,1 1-181,-18 15 287,17-16-186,-1 0 1,1 1 0,1-1 0,0 2 0,0-1 0,1 1 0,0 0-1,1 0 1,0 1 0,0 0 0,0 3-102,0 4 230,1 1 1,0 0-1,2 1 0,0-1 0,1 1 0,1 5-230,1-22 16,-1 1 0,1 0 0,0-1 0,0 1-1,0-1 1,1 1 0,-1-1 0,1 1-1,0-1 1,0 0 0,0 0 0,0 0 0,1 0-1,-1 0 1,1 0 0,0-1 0,-1 0-1,1 1 1,0-1 0,1 0 0,-1 0 0,0 0-1,0-1 1,1 1 0,3 0-16,14 6 34,0 0-1,1-2 1,21 4-34,-27-7 18,66 11-160,1-4 1,0-3-1,81-5 142,7 2-58,-94 5-241,16 0 258,331-20-358,-403 12 201,0-2-1,0 0 1,0-2 0,0 0-1,-1-1 1,0-1-1,1-1 1,-2-1 0,6-2 198,5-4 58,-20 10-226,-1 0 0,-1-1 1,1 1-1,0-2 1,-1 1-1,0-1 0,0-1 1,0 0-1,-1 0 1,0 0-1,4-5 168,-8 7-15,-1-1-1,0 0 1,0 0 0,0 0 0,0 0 0,-1 0-1,0-1 1,0 1 0,0 0 0,-1-1 0,0 1-1,0-1 1,0 1 0,0 0 0,-1-1 15,-1-4 166,0 1 1,-1-1 0,0 1-1,-1 0 1,1 0-1,-2 0 1,1 0-1,-3-2-166,-3-4 610,0 2 0,-1-1 0,0 1-1,-1 1 1,0 0 0,-1 0-1,0 2 1,-1-1 0,-10-4-610,-2 2 305,0 1 0,-1 1 1,-1 2-1,0 0 0,0 2 0,-2 1-305,-69-11 39,-7 4-39,82 11 18,-48-6-129,-1 3-1,0 3 0,0 4 0,1 2 0,-1 4 1,-17 6 111,-57 17 195,-9 10-195,30 1-2965,118-39-2090,2-2-3436</inkml:trace>
  <inkml:trace contextRef="#ctx0" brushRef="#br2" timeOffset="12">4614 2269 1768,'0'0'1750,"0"0"-106,0 0-113,0 0 24,0 0-266,-17 2-366,14-1-895,-36 5 1438,1 1 0,-29 11-1466,47-12 272,-1 1 0,1 1 0,1 0 0,0 2 0,0 0 1,1 1-1,-16 13-272,32-21-44,-1 0 0,0 0 0,1 0 0,-1 1 0,1-1 0,0 1 0,0 0 0,1 0 0,-1 0 0,1 0 0,0 0 0,0 0 0,0 0 0,0 0 0,1 1 44,-1 67-1429,2-43 957,-1-20 408,0 0 0,1 0 0,0 1 0,0-1-1,1 0 1,0 0 0,1-1 0,0 1 0,0 0 0,1-1 0,0 0 0,0 0 0,6 7 64,12 11-447,-14-16 250,1 1-1,0-1 1,1 0-1,0-1 0,1 0 1,0-1-1,0 0 1,0-1-1,4 1 198,14 7-67,1 0 1,0-2-1,1-2 0,0 0 1,1-2-1,0-2 0,1-1 1,0-1-1,28 0 67,13-3 105,-1 4-1,13 5-104,-49-8 22,0-2-1,1-2 1,-1-1-1,1-2 1,-1-1-1,18-6-21,-23 5 6,7 0-175,1-3-1,-1-1 1,18-8 169,-42 12-7,0-1 0,-1 0 0,0-1 0,0 0 0,-1-1 0,1-1 0,-2 0 0,0-1 1,0 0-1,1-3 7,-5 4-273,-1 4 501,-1-2-1,0 1 0,0-1 1,-1 1-1,3-7-227,-6 12 109,-1-1 0,0 1 0,-1 0-1,1-1 1,0 1 0,-1-1-1,1 1 1,-1 0 0,0-1 0,0 1-1,0-1 1,0 1 0,0-1-1,-1 1 1,1-1 0,-1 1 0,1 0-1,-1-1 1,0 1 0,0 0-1,0-1 1,0 1 0,0 0 0,-1-1-109,-4-6 68,2 2 16,0 0 1,0 1-1,-1-1 0,0 1 1,0 0-1,0 0 0,-1 1 1,0-1-1,0 1 0,0 0 1,-1 1-1,1 0 0,-1 0 1,0 0-1,0 1 0,-5-2-84,-76-26 827,-7-3-157,-50-9-670,84 32 209,-1 3 1,-1 2-1,-27 2-209,-21-1 61,-21-2 91,-119 9-152,226 1-605,-1 1 0,1 1-1,1 1 1,-1 2 0,1 0 0,-12 7 605,25-11-810,-42 18-6266</inkml:trace>
  <inkml:trace contextRef="#ctx0" brushRef="#br2" timeOffset="13">4221 2442 1120,'0'0'1922,"0"0"-482,0 0-183,-24 1-161,-396 43 4600,-45 1-2939,-89 7-3167,354-29-1017,68-3-3817,98-14-146</inkml:trace>
  <inkml:trace contextRef="#ctx0" brushRef="#br2" timeOffset="14">2405 2466 3569,'0'0'999,"0"0"49,0 0-1,0 0 144,0 0 273,0 0-64,0 0-1323,0 0 0,0 0-1,0-1 1,0 1 0,-1 0-1,1 0 1,0-1 0,0 1-1,0 0 1,0 0 0,0-1-1,0 1 1,0 0 0,0 0-1,-1-1 1,1 1 0,0 0-1,0 0 1,0 0 0,0 0-1,-1-1 1,1 1 0,0 0-1,0 0 1,-1 0 0,1 0-1,0 0 1,0 0 0,0-1-1,-1 1 1,1 0 0,0 0-1,0 0 1,-1 0 0,1 0-1,0 0 1,-1 0-77,-28 35 1294,12-12-649,-166 182 1071,103-119-1602,80-86-119,0 0 1,0 0 0,-1 1-1,1-1 1,0 0-1,0 0 1,0 0 0,0 0-1,-1 1 1,1-1-1,0 0 1,0 0 0,0 0-1,0 1 1,0-1-1,0 0 1,0 0 0,0 1-1,-1-1 1,1 0-1,0 0 1,0 1 0,0-1-1,0 0 1,0 0-1,0 1 1,0-1 0,1 0-1,-1 0 1,0 1-1,0-1 1,0 0 0,0 0-1,0 0 1,0 1-1,0-1 1,0 0 0,1 0-1,-1 0 1,0 1-1,0-1 1,0 0 0,0 0-1,1 0 1,-1 0-1,0 1 1,0-1 4,18 4-72,34-3 85,-38-2-33,135-2-375,-48-3-2926,-37 0-3352</inkml:trace>
  <inkml:trace contextRef="#ctx0" brushRef="#br3" timeOffset="15">7025 905 160,'0'0'2130,"0"0"-410,0 0-59,0 0 131,0 0-82,-8 1-271,-33 1 216,20-2-1203,0 2 0,0 0-1,0 0 1,0 2 0,0 1-1,1 1 1,0 0 0,-11 6-452,5 1 58,1 2-1,1 0 1,0 2 0,1 1 0,1 0-1,-11 13-57,30-26 7,-1 0 0,1 0-1,0 1 1,0-1-1,1 1 1,-2 4-7,-6 12-9,6-12 2,1-1 0,0 1 0,1 0 0,0 0 0,1 0 0,0 0 0,0 0 0,1 0 0,1 0 0,0 1 0,0-1 7,0 27-90,1-34 78,-1 0-1,1 0 1,0 0-1,0 0 1,0 0-1,1 0 1,-1 0-1,1-1 1,0 1-1,-1-1 1,1 0-1,0 0 1,0 0-1,1 1 13,22 19-135,-19-14 117,0 0 0,1-1 1,0 0-1,0 0 1,0 0-1,1-1 0,0-1 1,0 1-1,0-2 1,1 1-1,0-1 0,0-1 1,0 1-1,0-2 0,1 1 1,-1-2 17,26 9-160,17 9 89,-39-13 73,1-1-1,0-1 1,0 0-1,0 0 0,12 0-1,45 3 31,-1 0 90,33-2-121,31-6 78,-1-6-1,0-5 0,24-10-77,-107 12 51,-6 3-41,0-3 0,-1-1-1,12-6-9,-42 11-2,1-1 0,-2 0 0,1-1 0,-1-1 0,0 0 2,-7 5 8,-1 0-1,0 0 1,0 0 0,0-1-1,-1 0 1,0 0 0,0 0-1,0 0 1,0-1-1,-1 0 1,0 1 0,2-7-8,-3 2 125,0-1 0,-1 1-1,-1-1 1,0 0 0,0 1 0,-2-9-125,0-17 724,1 29-612,0 0 0,-1 0 0,0 0 0,0 0 0,-1 0 0,0 0 0,0 1 0,0-1 0,-1 1 0,0 0 0,0 0 0,-1 1 0,0-1 0,0 1 0,0 0 0,-1-1-112,-14-12 224,-1 0 0,-1 1 0,-15-8-224,17 13 94,-1 1 0,0 1 0,0 1 0,-1 1 0,0 1 0,-1 1 0,1 1 0,-1 1 0,-17-1-94,-40 0-23,0 3-1,-16 5 24,-14-1 67,-17 4-132,-117 20 65,98-9-2474,107-13-1523,6-3-5090</inkml:trace>
  <inkml:trace contextRef="#ctx0" brushRef="#br3" timeOffset="16">5171 3271 6025,'0'0'1711,"0"0"104,-19 2-213,-112 11 4963,-74 18-6565,165-22 129,0 1 0,1 2 0,-21 10-129,47-16 33,-1 1 0,2 0-1,-1 1 1,1 0 0,0 1 0,1 0-1,0 1 1,0 0 0,1 1 0,1 0-1,-6 9-32,5-8 34,2 1 0,0-1 0,0 1 0,1 1-1,1-1 1,0 1 0,1 0 0,0 1 0,1-1-1,1 1 1,1 0 0,0 0 0,0 0 0,2 11-34,0-17-1,0-1 1,1 0 0,0 1 0,0-1 0,1 0-1,0 0 1,0 0 0,1 0 0,0 0-1,1 0 1,0-1 0,0 1 0,2 1 0,1 1-11,1-2 0,0 1 0,0-1 0,1 0 0,0-1 0,0 0 0,1 0 0,0-1 0,5 2 11,13 6-70,0-1 0,1-2-1,0-1 1,1-1 0,0-2-1,7 1 71,63 7 42,25-3-42,-35-3-14,-21-2-19,0-2 0,1-4 0,0-3 0,-1-3 0,0-3 0,0-3 0,-1-2 0,29-13 33,-84 22-36,0-1 0,-1 0 0,0-1 1,0-1-1,0 0 0,-1 0 1,0-1-1,-1-1 0,0 0 0,0 0 1,0-1-1,-2 0 0,1 0 1,-1-1-1,-1 0 0,0-1 0,1-3 36,-3 5 35,0-1 0,-1 0-1,0 0 1,-1 0-1,-1 0 1,0 0-1,0-1 1,-1 1-1,0-1 1,-1 0 0,-1 1-1,0-1 1,0 1-1,-1-1 1,0 1-1,-1 0 1,-1 0-1,1 0 1,-2 0 0,0 0-35,-4-9 61,-2 1 1,0 0-1,-1 1 1,0 0-1,-2 0 1,0 2 0,-1 0-1,0 0 1,-6-2-62,7 7 58,-2 0 0,0 1 1,0 1-1,-1 0 0,0 1 1,0 1-1,-1 1 0,1 0 1,-2 1-1,-15-2-58,-32-1 0,0 3 0,0 2 0,0 4 0,-13 3 0,40 0-420,1 1-1,0 2 1,0 1 0,-35 14 420,-71 30-7365,72-22-2525</inkml:trace>
  <inkml:trace contextRef="#ctx0" brushRef="#br3" timeOffset="17">4861 7195 1040,'0'0'2193,"0"0"-380,0 0-290,0 0 119,-22 3 265,-164 26 1882,156-24-3067,-22 2 200,0 3-1,0 2 1,1 2 0,-11 7-922,52-16 29,-1 1 0,1 0 1,1 0-1,-1 1 0,1 1 1,0-1-1,1 2 0,0-1 0,0 1 1,1 0-1,0 1 0,0 0 1,1 0-1,1 0 0,0 1 0,0-1 1,1 1-1,0 0 0,1 1 0,0-1 1,0 4-30,2-10-5,1 0 1,-1 0-1,1 0 1,-1 0-1,2 0 1,-1 0-1,0 0 1,1 0-1,0 0 1,0 0-1,1 0 1,-1 0-1,1 0 1,0-1-1,0 1 1,1-1-1,-1 1 1,1-1-1,0 0 1,0 0-1,2 2 5,7 5-3,1 0-1,0 0 1,1-1 0,0-1 0,14 7 3,-11-6 5,6 0-3,0 0 0,1-2 1,0 0-1,1-2 0,0-1 0,0-1 0,0-1 0,10 0-2,51 8 9,4 0-104,0-4 1,0-4-1,8-5 95,154 7-131,-207-3 127,-1-2 0,1-3 0,-1-1-1,0-2 1,13-5 4,75-20-262,8-10 262,-127 37-58,-1 0 0,0-1 0,0-1 0,0 0 0,0 0 0,-1-1-1,0 0 1,-1-1 0,2-2 58,-7 5-1,0 1 1,0-1-1,-1-1 0,0 1 0,0-1 0,0 1 1,-1-1-1,0 0 0,0-1 0,0 1 0,-1 0 1,1-1-1,-2 1 0,1-1 0,-1 0 0,0 1 1,0-1-1,-1-4 1,0 7 42,-1 0 0,0-1-1,0 1 1,0 0 0,0 0 0,-1 0 0,1 0 0,-1 0 0,0 0 0,0 1-1,-1-1 1,1 1 0,-1-1 0,0 1 0,0 0 0,0-1-42,-60-49 435,36 32-327,-17-15 106,-1 1-1,-21-9-213,47 32 42,0 2-1,-1 0 0,0 2 0,0 0 0,-1 1 0,0 1 0,0 1 1,-3 1-42,-44-4 7,0 3 1,-61 4-8,-137 16-30,84 2-287,-97 8-729,94-19-6698,127-6-712</inkml:trace>
  <inkml:trace contextRef="#ctx0" brushRef="#br3" timeOffset="18">4481 3740 4489,'0'0'1676,"0"0"58,0 0 192,0 0 469,0 0-441,0 0-730,-4 0-369,-2-1-612,1 0 0,-1 1 1,0 0-1,1 0 0,-1 1 1,1-1-1,-1 1 0,1 0 0,-1 1 1,1-1-1,0 1 0,0 0 1,-5 3-244,-5 4-46,0 1 0,0 1 0,-12 11 46,25-20 39,-63 55-71,3 3 0,3 3 0,2 2 0,-8 19 32,-41 65-897,-37 79 897,95-156-45,-3-2-1,-57 61 46,61-72 3,-25 44-3,44-60 10,-2-2 0,-2 0 0,-1-3 0,-24 21-10,-75 67 44,92-82-72,-10 9 53,-104 58 186,89-67-89,2 3-1,-3 7-121,16-13 301,35-31-259,0 2 1,1 0-1,0 1 1,1 0-1,-5 8-42,-20 24 408,33-39-402,4-5-6,-1 0 0,1 0 0,0 0-1,0 0 1,0 0 0,0 0 0,1 0 0,-1 1-1,0-1 1,0 0 0,1 1 0,-1-1 0,1 1-1,-1-1 1,1 0 0,-1 2 0,1-3-119,0 0-118,0 0-121,0 0-156,0 0-184,0 0-361,0 1 915,0-1 1,0 0-1,0 1 0,0-1 0,0 0 0,0 0 0,0 1 1,0-1-1,0 0 0,0 1 0,0-1 0,0 0 1,0 0-1,0 1 0,-1-1 0,1 0 0,0 0 0,0 1 1,0-1-1,0 0 0,-1 0 0,1 0 0,0 1 1,0-1-1,0 0 0,-1 0 0,1 0 0,0 0 0,0 0 1,-1 1-1,1-1 0,0 0 0,-1 0 0,1 0 1,0 0-1,0 0 0,-1 0 0,1 0 144,-6 0-2627</inkml:trace>
  <inkml:trace contextRef="#ctx0" brushRef="#br3" timeOffset="19">2531 5531 1608,'0'0'2121,"0"0"169,0 0-201,0 0-280,0 0-393,0 0-320,-4 10 5312,-18 38-5369,-6 12-487,-3 0 0,-22 30-552,49-84 0,0 0-1,1 1 0,0-1 0,0 1 0,0 0 0,1 0 0,0 2 1,1-7-4,1 0 1,0 0-1,-1 1 1,1-1-1,0 0 0,1 0 1,-1 0-1,0 0 1,0 1-1,1-1 0,0 0 1,-1 0-1,1 0 1,0 0-1,0 0 0,0 0 1,0 0-1,0 0 1,0-1-1,1 1 0,-1 0 1,1-1-1,1 2 4,3 4 39,-5-6-29,-1-1-1,1 1 0,0 0 0,-1-1 0,1 1 1,-1-1-1,1 1 0,0-1 0,0 1 0,-1-1 0,1 1 1,0-1-1,0 0 0,0 1 0,-1-1 0,1 0 1,0 0-1,0 0 0,0 1 0,0-1 0,0 0 1,-1 0-1,2 0-9,26 11-11,2-13-202,-1-2 0,0 0-1,-1-2 1,1-1 0,-1-2-1,0 0 1,25-14 213,1 2-1639,22-6-3621</inkml:trace>
  <inkml:trace contextRef="#ctx0" brushRef="#br4" timeOffset="20">4443 898 2657,'0'0'3023,"0"0"-1005,0 0-321,0 0 264,0 0-65,0 0-325,-19 0 2059,16 5-3632,0 0 0,0 1 0,0-1 0,1 1 0,0 0 0,0 0 0,0 0-1,1 0 1,0 0 0,0 0 0,1 0 0,0 3 2,-2 8 1,-5 59 5,3 1 0,4-1 0,5 39-6,-4-105-51,0 0 1,0 0-1,1 0 0,1 0 1,1 6 50,-3-13-201,0-1-1,0 1 1,1-1 0,-1 1 0,0-1 0,1 1-1,-1-1 1,1 0 0,0 1 0,0-1-1,0 0 1,0 0 0,0-1 0,0 1 0,1 0-1,-1-1 1,1 1 0,-1-1 0,1 0 0,-1 0-1,3 1 202,14-1-5558</inkml:trace>
  <inkml:trace contextRef="#ctx0" brushRef="#br4" timeOffset="21">4386 873 536,'0'0'2722,"0"0"-1199,0 0-457,0 0 518,0 0-76,0 0-596,26-11 1234,126 5 815,66-15-2961,-64 5 1886,68 6-1886,-178 11 217,44 9-217,-43-4 71,0-3 1,0-1-72,4-2-6,10-1 33,1 3 0,22 5-27,-80-7 14,0 0 0,0 1 1,0-1-1,-1 1 0,1 0 0,0 0 1,0-1-1,-1 1 0,1 0 1,0 1-1,-1-1 0,1 0 0,-1 0 1,0 1-1,1-1 0,-1 0 1,0 1-1,0 0 0,0-1 0,0 1 1,0 0-1,0-1 0,0 1 1,-1 0-1,1 0 0,-1 0 0,1-1 1,-1 1-1,0 0 0,1 0 1,-1 0-1,0 0 0,0 0 1,-1 0-1,1 1-14,-1 11 268,-1 1-1,0-1 1,-1 0 0,-4 11-268,0 2-132,-5 45 603,2 1 0,2 53-471,7-68-3988,0 1-4466,1-53 1383</inkml:trace>
  <inkml:trace contextRef="#ctx0" brushRef="#br4" timeOffset="22">4538 1342 392,'0'0'915,"0"0"-6,0 0 209,0 0 146,0 0-65,0 0-104,-4 1-77,-1-1-1355,-25 6 4990,29-6-4542,1 0-1,-1 0 1,0 0-1,0 1 1,0-1-1,0 0 1,0 1 0,0-1-1,1 1 1,-1-1-1,0 1 1,0-1-1,1 1 1,-1-1-1,0 1 1,1 0 0,-1-1-1,1 1 1,-1 0-1,0 0 1,1-1-1,0 1 1,-1 0 0,1 0-1,0 0 1,-1 0-1,1 0-110,34 5-56,235 3 1918,97-14-1862,-35-1 136,-311 6-251,102-3-4759,-74-2-2097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9:08.411"/>
    </inkml:context>
    <inkml:brush xml:id="br0">
      <inkml:brushProperty name="width" value="0.3" units="cm"/>
      <inkml:brushProperty name="height" value="0.6" units="cm"/>
      <inkml:brushProperty name="color" value="#FFB989"/>
      <inkml:brushProperty name="tip" value="rectangle"/>
      <inkml:brushProperty name="rasterOp" value="maskPen"/>
    </inkml:brush>
  </inkml:definitions>
  <inkml:trace contextRef="#ctx0" brushRef="#br0">1 107 7882,'0'0'1129,"0"0"-393,0 0-127,0 0 529,0 0 21,21-6 896,94 7-1946,86 0-284,141-20 175,-337 18-32,301-37-339,-103 5-4579,-149 22-1002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9:08.412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66FF"/>
    </inkml:brush>
    <inkml:brush xml:id="br2">
      <inkml:brushProperty name="width" value="0.1" units="cm"/>
      <inkml:brushProperty name="height" value="0.1" units="cm"/>
      <inkml:brushProperty name="color" value="#008C3A"/>
    </inkml:brush>
    <inkml:brush xml:id="br3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586 3282 1240,'0'0'1207,"0"0"57,0 0-78,0 0 109,0 0-12,-10 3-434,-32 11-48,1 2-1,0 1 0,2 2 0,0 2 0,1 2 0,-34 27-800,-61 53 651,130-100-634,0 0-1,1 0 0,0 0 0,0 1 0,0 0 1,0-1-1,0 1 0,1 0 0,-1 0 1,1-1-1,0 1 0,1 0 0,-1 0 1,0 0-1,1 1 0,0-1 0,0 0 1,0 0-1,1 0 0,-1 0 0,1 0 1,0 0-1,0 0 0,1 1-16,0 2-72,1 0 0,-1 0-1,1 0 1,0-1 0,1 0 0,-1 1-1,1-1 1,0-1 0,1 1 0,0 0-1,-1-1 1,2 0 0,3 3 72,-5-6 16,28 22 7,2-3 0,19 9-23,-41-24-56,1 0 1,-1-1 0,1-1 0,0 0 0,0-1 0,0-1-1,0 0 1,0 0 0,9-1 55,56-1 215,0 4-1,37 9-214,-62-9 47,0-1 0,1-3 0,9-3-47,36 1 441,382-4-410,-453 6 8,1-2 0,-1-1 0,0-1 0,-1-1 0,1-2 0,-1 0 0,0-2 0,-1-1-39,-3 2-118,-11 4 105,1-1 0,-1 0 0,0 0 0,-1-1 0,3-2 13,-11 6 103,-1 0 0,1 0 0,0 0 0,-1-1 0,0 1 0,1 0 0,-1-1 0,0 0 0,0 0 0,-1 1 1,1-1-1,0 0 0,-1 0 0,0 0 0,0-1 0,0 1 0,0 0 0,0 0 0,-1-1 0,1 1 0,-1 0 0,0-2-103,3-30 223,-2 30-201,0 0 0,0 0 0,-1 0 0,1 0-1,-1 0 1,-1 0 0,1 0 0,-1 0 0,0 0 0,0 0 0,0 0-1,0 0 1,-1 0 0,0 1 0,0-1-22,-5-6 103,-1 1 1,1 0-1,-2 0 1,1 1-1,-2 0 1,1 0-1,-1 1 0,0 0 1,-6-2-104,-20-12 81,-2 2 1,-8-3-82,-27-13 48,40 19-78,0 1 1,-2 2-1,1 1 1,-1 2 0,-1 1-1,0 2 1,-1 2 0,1 1-1,-1 2 1,0 1 0,-2 2 29,-4 0-194,0 1 0,0 2 1,0 3-1,-41 9 194,-5 6-58,39-11-13,2 2 0,0 2 0,0 2 1,-33 17 70,50-11-4196,29-15-1467</inkml:trace>
  <inkml:trace contextRef="#ctx0" brushRef="#br1" timeOffset="1">2960 2659 4297,'0'0'1404,"0"0"258,0 0-314,0 0-22,0 0-266,0 0-349,-12 0-259,-8 1 16,0 0 1,0 1 0,0 1-1,0 1 1,1 0-1,0 2 1,0 0-1,0 2 1,-9 4-469,2 4 53,0 1 0,2 1-1,0 2 1,-1 2-53,16-14 0,1 0-1,0 1 1,0 0-1,1 0 1,1 1-1,-1 0 1,1 0-1,1 1 1,0-1-1,1 1 1,0 0-1,-1 5 1,3-7-28,0 0 1,1 0-1,0 1 0,0-1 0,1 0 1,0 1-1,1-1 0,1 8 28,-1-11-26,1 0 0,0 0-1,0 0 1,1 0 0,0-1-1,0 0 1,0 1 0,1-1-1,-1 0 1,1 0 0,0-1-1,1 1 1,3 2 26,4 4-2,1-2 0,0 0 0,0-1 0,0 0 0,1 0 0,0-2 0,1 0 0,0 0 0,-1-2 1,2 0-1,1 0 2,30 4 57,-1-3 0,1-1 0,1-3-57,-20 1 25,480 3 315,-391-16-443,-67 5-241,42 1 344,-53 2 97,-1-1 0,1-2-1,-2-2 1,27-9-97,22-4 55,-42 9 168,-2-1 1,0-2 0,0-1-1,22-15-223,-60 28 3,-1 1 0,1-1 0,-1 0 0,0 0-1,0-1 1,0 1 0,0-1 0,-1 1 0,0-1-1,0 0 1,0 0 0,0 0 0,0 0 0,-1 0-1,1 0 1,-1 0 0,0-1 0,-1 1-1,1-1-2,1-5 118,-1-1-1,0 0 0,0 0 0,-1 0 1,-1 1-1,0-1 0,-1-6-117,0 11-1,-1 0-1,1 0 1,-1 0-1,0 0 1,0 1-1,-1-1 1,0 1 0,0 0-1,0 0 1,0 0-1,-1 0 1,0 1 0,0 0-1,0 0 1,-2-1 1,-6-4-12,-1 1 0,0 0 0,0 0 1,-1 2-1,-10-4 12,-44-11 44,-1 3 0,-1 3 1,0 3-1,0 3 0,-31 2-44,-6 8-81,1 5 0,0 5-1,-28 9 82,47-12-60,-1-3-1,-50-5 61,71 0-430,67 0 329,-25 3-452,17 3-1353,5 6-3761,4-2-2424</inkml:trace>
  <inkml:trace contextRef="#ctx0" brushRef="#br2" timeOffset="2">2973 3388 984,'0'0'1000,"0"0"-171,0 0 51,0 0 79,0 0-66,-10 3 7,-12 5 185,1 1 1,0 1-1,0 0 0,1 2 0,0 0 0,-4 6-1085,-25 19 1299,32-25-1112,1 0 0,0 2-1,1 0 1,-10 11-187,14-9 1,0 1 0,0 0 0,2 1 0,0 0 1,1 1-1,1 0 0,-3 10-1,9-25-84,0 0 0,0 0 0,1-1 0,-1 1 0,1 0 0,0 0-1,0 0 1,0 0 0,0 0 0,1 0 0,-1 0 0,1 0 0,0 0 0,1-1 0,-1 1 0,0 0 0,1-1 0,2 4 84,0-1-46,0 0 1,1-1 0,0 1-1,0-1 1,0 0-1,1-1 1,0 1-1,0-1 1,0 0 0,1 0 45,15 8-7,1-2 0,0-1 0,1 0 0,0-2 0,14 2 7,27 7-41,185 36-169,-193-47-505,-1-2 1,1-3-1,10-2 715,38-1-121,97-7-2105,1 1-1731,-180 7 4041,0 0 0,-1-2 0,1-1 0,-1 0 0,-1-2 0,4-1-84,5-2 114,1 1 0,22-2-114,-43 10 43,1-1 0,-1-1 0,1 0-1,-1 0 1,0-1 0,0 0 0,-1-1 0,1 0 0,-1 0-1,4-4-42,-8 6 71,-1-1 0,0 0-1,0 0 1,-1 0-1,1 0 1,-1 0-1,0-1 1,0 1-1,0-1 1,-1 0-1,1 0 1,-1 0-1,0 0 1,-1-1-1,1 1 1,-1 0 0,0-1-1,-1 1 1,1-1-1,-1-4-70,-1-9 105,-2 0-1,0 0 1,-1 0-1,-1 0 1,-4-11-105,7 24 255,-1 1-1,0-1 1,0 1 0,0-1 0,0 1-1,-1 0 1,0 0 0,0 0 0,0 1-1,-1-1 1,0 1 0,-3-2-255,-67-40 1942,24 17-1317,31 17-369,0 2 1,0 0-1,-1 1 0,-1 1 1,1 1-1,-1 1 0,0 1 1,0 1-1,-10 0-256,-45-2 39,-1 3 0,-11 4-39,-68-2 454,53-3-501,1 5-1,-1 5 1,1 4 0,-84 19 47,21 8-3957,106-23-1778</inkml:trace>
  <inkml:trace contextRef="#ctx0" brushRef="#br3" timeOffset="3">3163 4091 2969,'0'0'1068,"0"0"-373,0 0 5,0 0 576,0 0 483,-13 0-229,-102 2 2384,87 0-3179,0 1 0,0 1 0,0 2 0,1 1 1,-26 9-736,34-9 35,1 1 0,0 1 1,0 0-1,1 1 0,0 1 0,1 1 1,0 0-1,-12 12-35,23-18 36,0-1 0,0 1-1,0 0 1,0 0 0,1 1-1,0 0 1,0-1 0,1 1-1,0 1 1,0-1 0,1 0-1,0 1-34,1-2 14,0-1 1,0 1 0,1 0 0,0-1-1,0 1 1,1-1 0,-1 1 0,1 0-1,0-1 1,1 0 0,-1 1 0,1-1-1,0 0 1,1 0 0,-1 0 0,1 0-1,1 1-15,18 31 21,-1-2-101,1-2 1,5 4 79,-18-26-23,1-1 1,-1 0-1,2 0 0,-1-1 0,2 0 1,-1-1-1,1 0 0,1 0 23,18 7-175,0-1-1,2-1 1,-1-1-1,29 4 176,136 23-306,4-15-142,-85-11 365,-92-11 85,0-1 0,1-1-1,-1-1 1,0-1 0,0-1-1,0-2 1,-1 0 0,1-1-1,13-6-1,28-15 5,0-2 1,35-24-6,-65 35 18,-18 9 62,0-1 0,0 0-1,-1-1 1,-1-1 0,2-2-80,-12 10 49,-1-1 0,0 1 1,0-1-1,0 0 0,-1 1 0,1-2 0,-1 1 1,-1 0-1,1-1 0,-1 1 0,0-1 0,0 0 1,0 0-1,-1 1 0,0-1 0,0 0 0,0 0 1,-1-2-50,0 2 35,0 0 0,0 0 1,-1 0-1,1 0 0,-2 0 1,1 0-1,0 0 1,-1 0-1,0 0 0,-1 1 1,1-1-1,-1 1 1,0-1-1,0 1 0,-1 0 1,0 0-1,0 1 1,0-1-1,0 1 0,-1 0 1,1 0-1,-1 0 1,0 1-1,0-1 0,-1 1 1,1 0-36,-54-27 76,-1 2 0,-1 2 0,-1 3 1,-60-13-77,102 30-5,-51-13 36,-1 3 0,-1 4 0,0 3 0,-60 0-31,-80 9-1214,4 12-4794,167-9-3292</inkml:trace>
  <inkml:trace contextRef="#ctx0" brushRef="#br1" timeOffset="4">1023 33 4153,'0'0'1756,"0"0"-230,0 0-461,-23 3 106,8-1-960,-47 8 2099,-47 13-2310,53-8 576,-1 2 1,2 2-1,1 3 0,0 2 1,-37 25-577,84-43 44,-1 0 0,2 1 0,-1 0 0,1 0 0,-1 1 0,2 0 0,-1 0 0,2 0 0,-1 1 0,1 0 0,0 0 0,0 0 0,1 0 0,-1 9-44,-2 7 110,0 0 1,2 0 0,1 1 0,2-1-1,0 4-110,1-18 15,1-1-1,0 1 1,0 0-1,1-1 0,1 1 1,0-1-1,0 0 1,1 0-1,0 0 0,1 0 1,0-1-1,1 0 1,0 0-1,0 0 0,1-1 1,0 1-1,0-2 1,3 3-15,1 0 18,1-1 1,1 0 0,-1-1 0,1 0-1,1-1 1,0 0 0,0-1 0,0-1-1,0 0 1,1-1 0,0-1 0,9 1-19,76 10 11,-8-2 40,33 11-51,-54-11 72,0-3-1,0-4 1,0-3 0,30-4-72,-18 1 31,-28-1-1,1-3 1,-1-2 0,0-3 0,-1-2 0,0-3 0,-1-2 0,-1-2-1,43-23-30,-92 41 0,11-5-14,0-1 1,-1-1-1,0 0 0,11-9 14,-21 15 29,0-1 0,0 0 0,0 0 0,-1 0 0,1 0 0,-1-1 0,1 1 0,-1-1 0,0 1 0,-1-1 0,1 0 0,-1 0 0,1 1 0,-1-1 0,0 0 0,-1-1 0,1 1 0,-1 0 1,0-3-31,-1-7 204,0 0 0,-1 0 0,-1 0 0,0 1 0,-1-1 0,-1 1-1,0 0 1,0 0 0,-1 1 0,-1-1 0,0 1 0,-1 1 0,-1-2-203,-6-7 166,-1 1 1,-1 1-1,-1 0 1,0 1 0,-1 1-1,0 1 1,-3 0-167,-6-1 62,0 0 0,-2 2 1,1 1-1,-2 1 0,0 2 1,0 1-1,-28-4-62,-50-4-180,-71-2 180,167 18-31,5 0-15,-295-18-1505,240 19-874,-1 2 1,-9 5 2424,21 2-6335</inkml:trace>
  <inkml:trace contextRef="#ctx0" brushRef="#br3" timeOffset="5">3631 0 6313,'0'0'1010,"0"0"-219,0 0-310,0 0 499,0 0 726,-21 0-198,-173 0 1644,168 2-2880,-1 0 0,1 1 0,0 2 0,0 1 1,1 1-1,-19 7-272,-38 19 47,-28 17-47,16-6 183,72-35-182,0 2 0,1 1-1,0 0 1,1 2 0,1 0 0,-14 15-1,22-20 20,1 2 0,1 0 0,-1 0 0,2 1-1,0-1 1,0 2 0,1-1 0,1 1 0,0 1 0,1-1 0,-4 12-20,2-2 21,2 1 0,0-1 0,1 1 0,1 0 0,1 0 0,2 0 0,0 0 0,2 7-21,0-26 20,0 1 1,0 0-1,0 0 1,1-1-1,0 0 0,0 1 1,0-1-1,1 0 1,0 0-1,0-1 0,0 1 1,0-1-1,1 0 1,0 0-1,0 0 1,2 0-21,17 13 64,2-1 0,21 9-64,-36-19-22,60 31-122,66 24 144,-109-51-60,0-1 1,1-1-1,-1-2 1,2-1-1,-1-1 1,22 0 59,12-4-124,0-4 1,0-2-1,-1-2 1,4-5 123,245-64-455,-275 68 448,43-11 40,0-4 0,-2-3 1,-1-3-1,41-25-33,-109 51 18,0-1-1,0 0 0,-1 0 1,0-1-1,0 0 1,-1 0-1,0-1 1,0 0-1,0 0 1,-1 0-1,5-8-17,-7 9 16,-1 0 1,1 0-1,-1 0 0,-1 0 0,1 0 1,-1 0-1,0-1 0,0 1 0,-1 0 1,0-1-1,0 1 0,0 0 0,-1-1 0,0 1 1,0 0-1,-1-1 0,-1-3-16,-2-2 4,0 0-1,-2 0 1,1 1 0,-1 0-1,-1 0 1,0 1-1,0 0 1,-1 0 0,0 1-1,-1 0 1,-1 1-4,-23-20-170,-2 1 0,-27-14 170,14 13-408,-2 2 1,-1 2-1,-2 2 0,1 3 0,-2 2 1,-1 3-1,0 2 0,-30-2 408,0 3-5377</inkml:trace>
  <inkml:trace contextRef="#ctx0" brushRef="#br0" timeOffset="6">707 1147 5113,'0'0'696,"0"0"-432,0 0-140,0 0 308,0 0 823,-15 0-116,-12 0-1107,-84 1 2619,95 0-2328,1 1 1,-1 0-1,1 1 0,0 0 0,0 1 1,-5 3-324,-105 50 82,3 5 0,-6 10-82,123-69-16,-1 1 1,1-1-1,-1 1 0,1 0 1,0 0-1,0 1 1,1-1-1,-4 5 16,6-5-29,0 0-1,0 0 0,1 0 0,-1 0 1,1 0-1,0 1 0,0-1 0,0 0 1,0 1-1,1-1 0,0 1 1,0-1-1,0 1 30,-2 38 88,1-27-305,0-1 1,1 1-1,1 0 1,0-1-1,2 6 217,-2-18-88,1-1 1,-1 1-1,1-1 1,-1 1-1,1-1 1,0 0-1,0 1 1,0-1-1,0 0 1,1-1-1,-1 1 0,0 0 1,1 0-1,-1-1 1,1 0-1,0 1 1,1-1 87,53 22 154,-46-20-158,32 14-59,2-3 0,-1-1-1,2-3 1,0-1 0,0-2-1,14-2 64,578-4 448,-25-8-1485,-588 6 1136,1 0-1,-1-2 1,-1-1 0,1-2 0,0 0 0,-1-1-1,0-1 1,-1-2 0,0 0 0,-1-1 0,0-1-1,0-2-98,-18 11 110,0-1-1,-1 1 0,0-1 1,0 1-1,0-1 0,0 0 1,-1-1-1,1 1 0,-1 0 1,0-1-1,-1 1 0,1-1 0,-1 1 1,1-1-1,-1 0 0,-1 0 1,1 1-1,-1-1 0,0 0 1,0 0-1,0 0 0,-1 0 1,1 0-1,-1 1 0,0-1 1,-1-1-110,-2-8 119,0-1 1,-1 1 0,0-1 0,-2 1 0,1 1-1,-2-1 1,-6-8-120,0 3-26,-2 0-1,-1 1 1,0 1-1,-1 0 1,0 1-1,-2 1 1,0 1-1,0 1 1,-1 1-1,-1 0 1,0 2-1,-1 1 1,0 0-1,-17-3 27,-45-9 57,0 5-1,-1 2 1,-46 1-57,21 2 73,88 8-80,-298-28 466,237 27-49,-1 3 0,-65 10-410,120-5-239,1 1 0,0 1 0,-27 11 239,-34 19-4512,57-19-569</inkml:trace>
  <inkml:trace contextRef="#ctx0" brushRef="#br0" timeOffset="7">3188 1914 512,'0'0'1519,"0"0"-352,0 0-149,0 0 199,0 0 314,0 0-89,-18 0-447,-1-1-753,2 0 93,0 0 0,0 1 1,-1 0-1,1 2 0,0 0 0,-9 2-335,-21 13 103,1 1-1,1 2 0,0 3 0,2 1 0,1 2 1,1 2-1,1 2 0,-21 20-102,55-45-37,1 1 1,-1 0-1,1-1 0,1 2 1,-1-1-1,1 0 0,0 1 0,0 0 1,1 0-1,0 0 0,0 0 1,0 0-1,1 1 0,1-1 1,-1 1-1,1 0 0,0-1 1,1 1-1,0 0 0,0 0 1,1 6 36,0-7-33,0-1 0,1 0 0,0 0 0,0 0 0,0 0 0,0-1 0,1 1 0,0 0 0,0-1 0,1 0 0,-1 0 0,1 0 0,0 0 0,1 0 0,-1-1 0,1 0 0,0 0 0,0 0 0,0-1 0,0 1 0,1-1 0,-1 0 0,1-1 1,0 0-1,0 1 0,0-2 0,1 1 33,44 12 39,-26-7-83,0 0 1,0-2-1,0-1 0,19 1 44,618-1 3562,-399-5-2801,-181 1-621,1-5 1,-1-3-1,-1-3 0,0-4 0,-1-3 1,0-4-1,8-7-140,-83 27 38,0 0 1,0 0 0,-1 0-1,1 0 1,-1-1 0,1 1-1,-1-1 1,0 0 0,0-1-1,0 1 1,-1-1 0,1 0 0,-1 1-1,0-2 1,0 1 0,1-2-39,-2 0 150,0 0 1,0 0-1,-1 0 1,1 0-1,-2-1 1,1 1 0,0 0-1,-1-1 1,0 1-1,-1-1 1,0 1 0,-1-5-151,0 1 74,0 1 1,-1 0 0,-1 0 0,0 0-1,0 1 1,0-1 0,-1 1 0,-1 0-1,1 0 1,-2 0-75,-8-11 138,-1 1 0,-1 0 0,-10-7-138,2 5 65,-1 2 0,-1 0 1,-1 2-1,0 1 0,-1 1 0,-1 2 0,-24-7-65,-35-8-117,-1 4 0,-6 4 117,39 8-122,-1 3 1,1 3-1,-1 2 1,0 3-1,0 2 1,0 2-1,1 3 1,0 3-1,-40 13 122,66-15-366,-140 43 141,140-39-2522,1 1 0,-14 8 2747,34-14-6162</inkml:trace>
  <inkml:trace contextRef="#ctx0" brushRef="#br3" timeOffset="8">738 1903 544,'0'0'3812,"0"0"-1969,0 0-528,0 0 340,0 0 413,0 0-385,-15 0-659,-8-1-828,-103 3 1834,119-1-1959,0 1 0,1 0 0,-1 0 1,1 1-1,0 0 0,0 0 0,0 0 0,0 1 0,0 0 0,1 0 0,-1 1 0,1-1 1,0 1-1,1 0-71,-11 11 37,1 0 0,1 1 0,-10 16-37,16-22 12,1 1-1,0 0 1,1 0-1,1 1 1,0-1 0,0 1-1,2 0 1,-1 0-1,1 0 1,1 0 0,1 1-1,0-1 1,1 6-12,0-14-3,0 1 1,1-1 0,-1 1-1,1-1 1,1 1-1,-1-1 1,1 0 0,0 0-1,0 0 1,0-1 0,1 1-1,0-1 1,0 0-1,0 1 1,1-1 2,14 14-19,1-1 0,18 12 19,-24-20-20,0 0-1,1-1 1,0-1-1,1-1 1,-1 0-1,1-1 1,0 0-1,0-2 1,9 1 20,31 3 8,1-3 0,10-2-8,69 6-17,-88-2-66,0-2 1,1-1-1,-1-3 0,1-2 1,-1-2-1,0-2 0,20-7 83,10-4-1086,-27 7 682,-1-2 0,-1-3 0,34-14 404,-72 25-62,1-2 0,-1 1 1,0-1-1,-1-1 0,1 0 1,-1 0-1,-1-1 0,1 0 0,-1-1 1,-1 0-1,0-1 0,0 1 1,-1-2-1,0 1 0,0-1 1,-1 0-1,1-4 62,-5 10 44,0-1 0,0 1 0,0-1 1,-1 0-1,0 1 0,0-1 0,-1 0 0,1 0 1,-1 0-1,0 0 0,-1 0 0,1 0 0,-1 1 1,-1-1-1,1 0 0,-1 0 0,0 1 1,0-1-1,-1 0-44,-1-1 184,-1 0 1,1 1-1,-1-1 1,-1 1-1,1 0 1,-1 1-1,0-1 0,-1 1 1,1 0-1,-1 1 1,0 0-1,0 0 1,-5-2-185,-22-8 168,0 1 1,0 1-1,-2 2 1,1 2 0,-1 1-1,0 1 1,-14 2-169,-71-2 176,-63 6-176,148 1 36,-71 7-103,1 5-1,1 4 1,-81 25 67,73-16-949,43-13-3025,22-6-5461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31 3649,'0'0'1687,"0"0"-179,0 0 538,0 0 173,0 0-539,0 0-819,7-1-420,275-20 4736,5 12-5177,-268 11-2018,-18-2 1685,1 0 1,-1 1 0,0-1-1,0 0 1,0 1 0,0-1 0,0 0-1,0 1 1,0-1 0,0 1-1,0 0 1,0-1 0,0 1-1,0 0 1,0 0 0,0-1 0,-1 1-1,1 0 1,0 0 0,0 0-1,-1 0 1,1 0 0,-1 0-1,1 0 1,-1 0 0,1 0 0,-1 0-1,0 1 1,0-1 0,1 0-1,-1 0 1,0 1 332,0 2-6056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9:08.421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93 561 2593,'0'0'1284,"0"0"-415,0 0-128,0 0 160,0 0 211,-2-2 7417,-9-6-8002,-39 7-1078,26 1 907,18-1 732,8-1 907,213-82-2152,-41 18-413,-117 45 904,53-12-334,-48 15 10,127-23 292,-137 25-278,0 3 0,1 1 0,17 1-24,213-27 76,-207 26-73,14-2 295,-88 14-290,-1 0 11,3 0 20,47-6 210,-51 6-241,0 0 0,0 0 0,0 0-1,0 0 1,0 0 0,0 0 0,0 0-1,0-1 1,0 1 0,0 0 0,0 0 0,0 0-1,0 0 1,0 0 0,0 0 0,0-1 0,0 1-1,0 0 1,0 0 0,0 0 0,0 0 0,0 0-1,0 0 1,0 0 0,0-1 0,0 1 0,0 0-1,0 0 1,0 0 0,0 0 0,1 0-1,-1 0 1,0 0 0,0 0 0,0 0 0,0-1-1,0 1 1,0 0 0,0 0 0,0 0 0,1 0-1,-1 0 1,0 0 0,0 0 0,0 0 0,0 0-1,0 0 1,0 0 0,0 0 0,1 0-1,-1 0 1,0 0 0,0 0 0,0 0 0,0 0-1,0 0 1,0 0 0,1 0 0,-1 0 0,0 0-1,0 0 1,0 0-8,-28-1-218,20 1-766,-7-1-571,4-5-3237,0-3-3020</inkml:trace>
  <inkml:trace contextRef="#ctx0" brushRef="#br0" timeOffset="1">1324 0 3225,'0'0'1081,"0"0"457,0 0 318,0 0-174,0 0-280,0 0-87,-2 0 3227,5 1-3618,87 20-298,-45-9-487,1-3-1,18 1-138,-60-9 39,0 0 1,-1 0-1,1 0 1,-1 0-1,1 1 1,-1-1-1,0 1 1,1 0-1,-1 0 1,2 2-40,29 14 297,3-5-172,-36-13-87,0 2-28,39 0-96,-30-2 100,-2 1 88,0 0 0,0 0-1,0 1 1,0 0-1,0 1 1,3 0-102,-11-2 50,0-1 0,0 0 0,0 0 0,0 1 0,0-1 0,0 0-1,0 0 1,1 1 0,-1-1 0,0 0 0,0 0 0,0 1 0,0-1 0,0 0 0,0 1 0,0-1 0,0 0 0,0 0 0,-1 1 0,1-1 0,0 0 0,0 0 0,0 1-1,0-1 1,0 0 0,0 0 0,0 1 0,-1-1 0,1 0 0,0 0 0,0 0 0,0 1 0,-1-1 0,1 0 0,0 0 0,0 0 0,0 0 0,-1 0 0,1 1 0,0-1-1,0 0 1,-1 0 0,1 0 0,0 0 0,0 0 0,-1 0 0,1 0 0,0 0 0,-1 0 0,1 0 0,0 0 0,0 0 0,-1 0 0,1 0 0,0 0-50,-19 6 64,19-6 71,-30 9-23,1 1 1,1 1-1,0 2 1,0 0-1,1 2 0,1 1 1,1 1-1,0 2 1,1 0-1,-17 19-112,40-37-78,-1 0-1,1 1 1,0 0-1,0-1 1,0 1-1,0 0 1,0 0-1,0-1 1,0 1-1,0 0 1,1 0-1,-1 0 1,1 0 78,-1 10-7494,1-11-891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9:08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1229 1480,'0'0'2317,"0"0"-565,0 0-114,0 0 138,0 0-75,3-1 6616,14-7-8533,74-64 204,-4-4-1,33-41 13,146-178 49,-210 231 36,38-47-1831,24-44 1746,-104 135 179,-2 0 0,0-2 1,-2 1-1,8-21-179,-16 37-25,1 0 0,0 0 0,1 1 0,-1-1 0,1 1 0,0 0 0,0 0 0,0 0 0,0 0 0,1 1 0,0-1 0,-1 1 0,5-1 25,-8 3 49,-1 1-2,0 0 123,0 0 89,0 0-100,0 0-42,0 0-39,0 0-13,0 0-38,0 0 10,13-35 68,-12 31-53,0 0 1,1 0-1,-1 0 0,1 0 0,-1 1 0,1-1 0,0 0 0,0 1 1,1 0-1,-1-1 0,1 1 0,0 0 0,0 0 0,0 0 0,0 1 1,1-1-53,55-41-911,-57 39 3384,-13 2-1956,-12 2-642,13 3 141,0 1-1,0 0 1,0 1 0,0 0 0,0 0-1,1 1 1,0 0 0,-3 2-16,-68 52 19,62-44-24,-66 55 206,4 4-1,-17 24-200,111-106-3926,19-18-3043,-8 2-3339</inkml:trace>
  <inkml:trace contextRef="#ctx0" brushRef="#br0" timeOffset="1">1055 47 3225,'0'0'2443,"0"0"-491,0 0-333,0 0-76,0 0-28,0 0-386,2-6-193,3-23 813,-5 28-843,0 1-191,0 0-178,-7 40 1016,-3-6-1415,2 1 0,1-1 1,1 1-1,2 0 1,0 23-139,-15 99 2011,19-157-2410,0 0-868,0-1-1728,0-8-3499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9:08.425"/>
    </inkml:context>
    <inkml:brush xml:id="br0">
      <inkml:brushProperty name="width" value="0.05" units="cm"/>
      <inkml:brushProperty name="height" value="0.05" units="cm"/>
      <inkml:brushProperty name="color" value="#0066FF"/>
    </inkml:brush>
  </inkml:definitions>
  <inkml:trace contextRef="#ctx0" brushRef="#br0">130 61 5817,'0'0'1382,"0"0"-109,0 0 137,0 0 584,0 0-264,0 0-474,-15 27 4830,-3 8-6061,1 1-1,1 0 0,2 1 1,2 0-1,1 1 0,2 0 1,2 1-1,2 0 0,-1 25-24,6-64 3,0 0-23,0 0-83,0 0-108,0 0-81,0 0-144,20-49-8406,-7 22 2281</inkml:trace>
  <inkml:trace contextRef="#ctx0" brushRef="#br0" timeOffset="1">202 9 328,'0'0'3039,"0"0"-1146,0 0-422,0 0 212,0 0 34,0 0-204,0-9 5619,1 35-7030,1-1 0,1 1-1,1-1 1,1 1 0,1-1 0,2-1-1,0 1 1,1-1 0,2-1 0,4 6-102,4 14 200,-13-29-137,0 0 1,1-1-1,0 1 1,1-1-1,3 3-63,-7-18-922,-2-9-452,-1-16-5249,-1 26 6071,0-18-8792</inkml:trace>
  <inkml:trace contextRef="#ctx0" brushRef="#br0" timeOffset="2">156 91 1008,'0'0'954,"0"0"-191,0 0-34,0 0 611,0 0 314,0 0-204,0-6-514,0-23 1200,0 28-674,0 1-179,0 0-214,0 0-312,0 0-183,0 0-120,0 0-37,0 0-22,0 0-90,0 0-134,0 0-45,0 0-40,0 0-35,0 0 84,0 0-41,0 31 318,-6 439 943,7-458-1359,1 1-1,0-1 1,1 1 0,0-1-1,1 0 1,0 0-1,2 3 5,16 52 34,-16-49-22,1-1-1,0 1 1,2-1 0,0 0-1,1-1 1,0 0-1,1-1 1,7 7-12,17 27 140,-20-26-49,-1 0 1,-1 2-1,-1-1 0,-1 2 0,-1 0 0,1 8-91,1-8 7,-11-23-4,1 0 1,0 1-1,-1-1 1,1 0-1,-1 1 1,0-1-1,0 0 1,0 1-1,-1-1 1,1 1-1,-1 0-3,6 108 125,-6-110-123,1 14 81,0 1 0,-2 0 0,0-1 0,-1 1 0,-1-1 0,0 1 0,-2-1 0,1 0 0,-3 4-83,-25 49 202,3-5 248,-9 34-450,32-84-198,-2 5 824,8-19-711,1 0 0,-1 0-1,0 0 1,0 0 0,0 0 0,0 0 0,0 0-1,1 0 1,-1 0 0,0 1 0,0-1 0,0 0 0,0 0-1,0 0 1,1 0 0,-1 0 0,0 0 0,0 0 0,0 0-1,0 0 1,0 0 0,0 0 0,0 0 0,1 1-1,-1-1 1,0 0 0,0 0 0,0 0 0,0 0 0,0 0-1,0 0 1,0 0 0,0 1 0,0-1 0,0 0 0,0 0-1,0 0 1,0 0 0,0 0 0,0 1 0,0-1 0,0 0-1,0 0 1,0 0 0,0 0 0,0 0 0,0 1-1,0-1 1,0 0 0,0 0 0,0 0 0,0 0 0,0 0-1,0 0 1,0 1 0,0-1 0,-1 0 0,1 0 0,0 0-1,0 0 1,0 0 0,0 0 0,0 0 0,0 0-1,0 0 1,-1 1 0,1-1 0,0 0 0,0 0 0,0 0 85,12-10-6958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 5 5497,'0'0'2138,"0"0"-559,0 0-141,0 0 282,0 0-16,0 0-590,-4-1-487,-3-2 903,13 2-504,33 5-67,54 11-471,-4-1-346,1-4-1,0-3 0,20-5-141,-109-2-12,-1 0-81,0 0-43,0 0-103,14 2-2324,-9-1-1372,1 0-2081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17 5569,'0'0'458,"0"0"62,0 0 567,0 0 469,0 0-110,0 0-291,17 0-69,132-7 2822,556-3-1464,-760 27-11954,17-11 1223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3633,'0'0'1855,"0"0"-283,0 0 18,0 0 226,0 0 122,0 0-143,0-1 2050,7 1-3521,170 28 77,-79-17-264,-17-1-113,2-3 1,2-5-25,-84-2-7,29 0-235,-24 0-2370,-17 0-2048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3:48:14.9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4537,'0'0'1643,"0"0"-551,0 0 156,0 0 91,0 0 14,20 0-242,326 8 3670,-15 7-2889,-366-14-2610,17-1-1875,1 1-3338,-2-1-3103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68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kumimoji="1" sz="1200" b="0">
                <a:ea typeface="黑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32450" y="0"/>
            <a:ext cx="43068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1" sz="1200" b="0">
                <a:ea typeface="黑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61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7075" y="511175"/>
            <a:ext cx="3403600" cy="2552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1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5563" y="3233738"/>
            <a:ext cx="7288212" cy="306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1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67475"/>
            <a:ext cx="43068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kumimoji="1" sz="1200" b="0">
                <a:ea typeface="黑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61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32450" y="6467475"/>
            <a:ext cx="43068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1" sz="1200" b="0">
                <a:ea typeface="黑体" pitchFamily="2" charset="-122"/>
              </a:defRPr>
            </a:lvl1pPr>
          </a:lstStyle>
          <a:p>
            <a:fld id="{5E6D168E-104D-4CDB-9AE4-3B71E197D68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9085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D168E-104D-4CDB-9AE4-3B71E197D68C}" type="slidenum">
              <a:rPr lang="zh-CN" altLang="en-US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6624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D168E-104D-4CDB-9AE4-3B71E197D68C}" type="slidenum">
              <a:rPr lang="zh-CN" altLang="en-US" smtClean="0"/>
              <a:pPr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6857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D168E-104D-4CDB-9AE4-3B71E197D68C}" type="slidenum">
              <a:rPr lang="zh-CN" altLang="en-US" smtClean="0"/>
              <a:pPr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7717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D168E-104D-4CDB-9AE4-3B71E197D68C}" type="slidenum">
              <a:rPr lang="zh-CN" altLang="en-US" smtClean="0"/>
              <a:pPr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9241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D168E-104D-4CDB-9AE4-3B71E197D68C}" type="slidenum">
              <a:rPr lang="zh-CN" altLang="en-US" smtClean="0"/>
              <a:pPr/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5307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D168E-104D-4CDB-9AE4-3B71E197D68C}" type="slidenum">
              <a:rPr lang="zh-CN" altLang="en-US" smtClean="0"/>
              <a:pPr/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8204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D168E-104D-4CDB-9AE4-3B71E197D68C}" type="slidenum">
              <a:rPr lang="zh-CN" altLang="en-US" smtClean="0"/>
              <a:pPr/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3432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D168E-104D-4CDB-9AE4-3B71E197D68C}" type="slidenum">
              <a:rPr lang="zh-CN" altLang="en-US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297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D168E-104D-4CDB-9AE4-3B71E197D68C}" type="slidenum">
              <a:rPr lang="zh-CN" altLang="en-US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875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D168E-104D-4CDB-9AE4-3B71E197D68C}" type="slidenum">
              <a:rPr lang="zh-CN" altLang="en-US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985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6D168E-104D-4CDB-9AE4-3B71E197D68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787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D168E-104D-4CDB-9AE4-3B71E197D68C}" type="slidenum">
              <a:rPr lang="zh-CN" altLang="en-US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793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D168E-104D-4CDB-9AE4-3B71E197D68C}" type="slidenum">
              <a:rPr lang="zh-CN" altLang="en-US" smtClean="0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9171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D168E-104D-4CDB-9AE4-3B71E197D68C}" type="slidenum">
              <a:rPr lang="zh-CN" altLang="en-US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7626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D168E-104D-4CDB-9AE4-3B71E197D68C}" type="slidenum">
              <a:rPr lang="zh-CN" altLang="en-US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6327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226" name="Group 26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-4320"/>
            <a:chExt cx="5760" cy="4320"/>
          </a:xfrm>
        </p:grpSpPr>
        <p:sp>
          <p:nvSpPr>
            <p:cNvPr id="179203" name="Rectangle 3"/>
            <p:cNvSpPr>
              <a:spLocks noChangeArrowheads="1"/>
            </p:cNvSpPr>
            <p:nvPr/>
          </p:nvSpPr>
          <p:spPr bwMode="hidden">
            <a:xfrm>
              <a:off x="0" y="-432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04" name="Rectangle 4"/>
            <p:cNvSpPr>
              <a:spLocks noChangeArrowheads="1"/>
            </p:cNvSpPr>
            <p:nvPr/>
          </p:nvSpPr>
          <p:spPr bwMode="hidden">
            <a:xfrm>
              <a:off x="1081" y="-325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grpSp>
          <p:nvGrpSpPr>
            <p:cNvPr id="179225" name="Group 25"/>
            <p:cNvGrpSpPr>
              <a:grpSpLocks/>
            </p:cNvGrpSpPr>
            <p:nvPr userDrawn="1"/>
          </p:nvGrpSpPr>
          <p:grpSpPr bwMode="auto">
            <a:xfrm>
              <a:off x="0" y="-3255"/>
              <a:ext cx="1806" cy="1596"/>
              <a:chOff x="0" y="-3255"/>
              <a:chExt cx="1806" cy="1596"/>
            </a:xfrm>
          </p:grpSpPr>
          <p:sp>
            <p:nvSpPr>
              <p:cNvPr id="179206" name="Rectangle 6"/>
              <p:cNvSpPr>
                <a:spLocks noChangeArrowheads="1"/>
              </p:cNvSpPr>
              <p:nvPr/>
            </p:nvSpPr>
            <p:spPr bwMode="auto">
              <a:xfrm>
                <a:off x="361" y="-2063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07" name="Rectangle 7"/>
              <p:cNvSpPr>
                <a:spLocks noChangeArrowheads="1"/>
              </p:cNvSpPr>
              <p:nvPr/>
            </p:nvSpPr>
            <p:spPr bwMode="auto">
              <a:xfrm>
                <a:off x="1081" y="-325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09" name="Rectangle 9"/>
              <p:cNvSpPr>
                <a:spLocks noChangeArrowheads="1"/>
              </p:cNvSpPr>
              <p:nvPr/>
            </p:nvSpPr>
            <p:spPr bwMode="auto">
              <a:xfrm>
                <a:off x="719" y="-2063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10" name="Rectangle 10"/>
              <p:cNvSpPr>
                <a:spLocks noChangeArrowheads="1"/>
              </p:cNvSpPr>
              <p:nvPr/>
            </p:nvSpPr>
            <p:spPr bwMode="auto">
              <a:xfrm>
                <a:off x="1437" y="-325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11" name="Rectangle 11"/>
              <p:cNvSpPr>
                <a:spLocks noChangeArrowheads="1"/>
              </p:cNvSpPr>
              <p:nvPr/>
            </p:nvSpPr>
            <p:spPr bwMode="auto">
              <a:xfrm>
                <a:off x="719" y="-2856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12" name="Rectangle 12"/>
              <p:cNvSpPr>
                <a:spLocks noChangeArrowheads="1"/>
              </p:cNvSpPr>
              <p:nvPr/>
            </p:nvSpPr>
            <p:spPr bwMode="auto">
              <a:xfrm>
                <a:off x="0" y="-2856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13" name="Rectangle 13"/>
              <p:cNvSpPr>
                <a:spLocks noChangeArrowheads="1"/>
              </p:cNvSpPr>
              <p:nvPr/>
            </p:nvSpPr>
            <p:spPr bwMode="auto">
              <a:xfrm>
                <a:off x="1081" y="-2856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14" name="Rectangle 14"/>
              <p:cNvSpPr>
                <a:spLocks noChangeArrowheads="1"/>
              </p:cNvSpPr>
              <p:nvPr/>
            </p:nvSpPr>
            <p:spPr bwMode="auto">
              <a:xfrm>
                <a:off x="361" y="-2463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15" name="Rectangle 15"/>
              <p:cNvSpPr>
                <a:spLocks noChangeArrowheads="1"/>
              </p:cNvSpPr>
              <p:nvPr/>
            </p:nvSpPr>
            <p:spPr bwMode="auto">
              <a:xfrm>
                <a:off x="719" y="-2463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</p:grpSp>
      </p:grpSp>
      <p:sp>
        <p:nvSpPr>
          <p:cNvPr id="179216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79217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79218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1E14357-A042-4864-8B33-61967B5B4BC8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17921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50825" y="1828800"/>
            <a:ext cx="8740775" cy="2209800"/>
          </a:xfrm>
        </p:spPr>
        <p:txBody>
          <a:bodyPr/>
          <a:lstStyle>
            <a:lvl1pPr algn="r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7922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50825" y="4267200"/>
            <a:ext cx="8740775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4000" b="0">
                <a:latin typeface="+mn-lt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79228" name="Rectangle 28"/>
          <p:cNvSpPr>
            <a:spLocks noChangeArrowheads="1"/>
          </p:cNvSpPr>
          <p:nvPr userDrawn="1"/>
        </p:nvSpPr>
        <p:spPr bwMode="auto">
          <a:xfrm>
            <a:off x="0" y="2590800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356172" y="5737225"/>
            <a:ext cx="8635428" cy="860426"/>
            <a:chOff x="356172" y="5737225"/>
            <a:chExt cx="8635428" cy="860426"/>
          </a:xfrm>
        </p:grpSpPr>
        <p:cxnSp>
          <p:nvCxnSpPr>
            <p:cNvPr id="26" name="直接连接符 25"/>
            <p:cNvCxnSpPr/>
            <p:nvPr userDrawn="1"/>
          </p:nvCxnSpPr>
          <p:spPr bwMode="auto">
            <a:xfrm flipH="1">
              <a:off x="356172" y="6597440"/>
              <a:ext cx="151221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5D5D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7" name="组合 26"/>
            <p:cNvGrpSpPr/>
            <p:nvPr userDrawn="1"/>
          </p:nvGrpSpPr>
          <p:grpSpPr>
            <a:xfrm>
              <a:off x="2616916" y="5912643"/>
              <a:ext cx="157163" cy="39688"/>
              <a:chOff x="6834188" y="5932488"/>
              <a:chExt cx="157163" cy="39688"/>
            </a:xfrm>
          </p:grpSpPr>
          <p:sp>
            <p:nvSpPr>
              <p:cNvPr id="53" name="Line 5"/>
              <p:cNvSpPr>
                <a:spLocks noChangeShapeType="1"/>
              </p:cNvSpPr>
              <p:nvPr userDrawn="1"/>
            </p:nvSpPr>
            <p:spPr bwMode="auto">
              <a:xfrm flipV="1">
                <a:off x="6897688" y="5932488"/>
                <a:ext cx="46038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54" name="Line 15"/>
              <p:cNvSpPr>
                <a:spLocks noChangeShapeType="1"/>
              </p:cNvSpPr>
              <p:nvPr userDrawn="1"/>
            </p:nvSpPr>
            <p:spPr bwMode="auto">
              <a:xfrm flipV="1">
                <a:off x="6834188" y="5932488"/>
                <a:ext cx="31750" cy="2381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55" name="Line 16"/>
              <p:cNvSpPr>
                <a:spLocks noChangeShapeType="1"/>
              </p:cNvSpPr>
              <p:nvPr userDrawn="1"/>
            </p:nvSpPr>
            <p:spPr bwMode="auto">
              <a:xfrm flipH="1" flipV="1">
                <a:off x="6865938" y="5932488"/>
                <a:ext cx="31750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56" name="Line 17"/>
              <p:cNvSpPr>
                <a:spLocks noChangeShapeType="1"/>
              </p:cNvSpPr>
              <p:nvPr userDrawn="1"/>
            </p:nvSpPr>
            <p:spPr bwMode="auto">
              <a:xfrm flipH="1" flipV="1">
                <a:off x="6943726" y="5932488"/>
                <a:ext cx="47625" cy="317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28" name="组合 27"/>
            <p:cNvGrpSpPr/>
            <p:nvPr userDrawn="1"/>
          </p:nvGrpSpPr>
          <p:grpSpPr>
            <a:xfrm>
              <a:off x="2288304" y="6115843"/>
              <a:ext cx="157162" cy="39688"/>
              <a:chOff x="6505576" y="6135688"/>
              <a:chExt cx="157162" cy="39688"/>
            </a:xfrm>
          </p:grpSpPr>
          <p:sp>
            <p:nvSpPr>
              <p:cNvPr id="49" name="Line 6"/>
              <p:cNvSpPr>
                <a:spLocks noChangeShapeType="1"/>
              </p:cNvSpPr>
              <p:nvPr userDrawn="1"/>
            </p:nvSpPr>
            <p:spPr bwMode="auto">
              <a:xfrm flipV="1">
                <a:off x="6505576" y="6135688"/>
                <a:ext cx="31750" cy="2381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50" name="Line 7"/>
              <p:cNvSpPr>
                <a:spLocks noChangeShapeType="1"/>
              </p:cNvSpPr>
              <p:nvPr userDrawn="1"/>
            </p:nvSpPr>
            <p:spPr bwMode="auto">
              <a:xfrm flipH="1" flipV="1">
                <a:off x="6537326" y="6135688"/>
                <a:ext cx="31750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51" name="Line 18"/>
              <p:cNvSpPr>
                <a:spLocks noChangeShapeType="1"/>
              </p:cNvSpPr>
              <p:nvPr userDrawn="1"/>
            </p:nvSpPr>
            <p:spPr bwMode="auto">
              <a:xfrm flipH="1" flipV="1">
                <a:off x="6615113" y="6135688"/>
                <a:ext cx="47625" cy="317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52" name="Line 19"/>
              <p:cNvSpPr>
                <a:spLocks noChangeShapeType="1"/>
              </p:cNvSpPr>
              <p:nvPr userDrawn="1"/>
            </p:nvSpPr>
            <p:spPr bwMode="auto">
              <a:xfrm flipV="1">
                <a:off x="6569076" y="6135688"/>
                <a:ext cx="46038" cy="3968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  <p:sp>
          <p:nvSpPr>
            <p:cNvPr id="29" name="Line 25"/>
            <p:cNvSpPr>
              <a:spLocks noChangeShapeType="1"/>
            </p:cNvSpPr>
            <p:nvPr userDrawn="1"/>
          </p:nvSpPr>
          <p:spPr bwMode="auto">
            <a:xfrm>
              <a:off x="2023985" y="6597650"/>
              <a:ext cx="6967615" cy="0"/>
            </a:xfrm>
            <a:prstGeom prst="line">
              <a:avLst/>
            </a:prstGeom>
            <a:noFill/>
            <a:ln w="19050">
              <a:solidFill>
                <a:srgbClr val="5D5D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grpSp>
          <p:nvGrpSpPr>
            <p:cNvPr id="30" name="组合 29"/>
            <p:cNvGrpSpPr/>
            <p:nvPr userDrawn="1"/>
          </p:nvGrpSpPr>
          <p:grpSpPr>
            <a:xfrm>
              <a:off x="1819198" y="5737225"/>
              <a:ext cx="204788" cy="860426"/>
              <a:chOff x="7115176" y="5737225"/>
              <a:chExt cx="204788" cy="860426"/>
            </a:xfrm>
          </p:grpSpPr>
          <p:sp>
            <p:nvSpPr>
              <p:cNvPr id="36" name="Line 8"/>
              <p:cNvSpPr>
                <a:spLocks noChangeShapeType="1"/>
              </p:cNvSpPr>
              <p:nvPr userDrawn="1"/>
            </p:nvSpPr>
            <p:spPr bwMode="auto">
              <a:xfrm flipV="1">
                <a:off x="7210426" y="5894388"/>
                <a:ext cx="0" cy="155575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37" name="Line 9"/>
              <p:cNvSpPr>
                <a:spLocks noChangeShapeType="1"/>
              </p:cNvSpPr>
              <p:nvPr userDrawn="1"/>
            </p:nvSpPr>
            <p:spPr bwMode="auto">
              <a:xfrm flipV="1">
                <a:off x="7162801" y="6049963"/>
                <a:ext cx="0" cy="1333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38" name="Line 10"/>
              <p:cNvSpPr>
                <a:spLocks noChangeShapeType="1"/>
              </p:cNvSpPr>
              <p:nvPr userDrawn="1"/>
            </p:nvSpPr>
            <p:spPr bwMode="auto">
              <a:xfrm flipV="1">
                <a:off x="7256463" y="5894388"/>
                <a:ext cx="0" cy="6191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39" name="Line 11"/>
              <p:cNvSpPr>
                <a:spLocks noChangeShapeType="1"/>
              </p:cNvSpPr>
              <p:nvPr userDrawn="1"/>
            </p:nvSpPr>
            <p:spPr bwMode="auto">
              <a:xfrm flipV="1">
                <a:off x="7162801" y="6284913"/>
                <a:ext cx="0" cy="31273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40" name="Line 12"/>
              <p:cNvSpPr>
                <a:spLocks noChangeShapeType="1"/>
              </p:cNvSpPr>
              <p:nvPr userDrawn="1"/>
            </p:nvSpPr>
            <p:spPr bwMode="auto">
              <a:xfrm flipV="1">
                <a:off x="7319963" y="5956300"/>
                <a:ext cx="0" cy="6413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41" name="Line 13"/>
              <p:cNvSpPr>
                <a:spLocks noChangeShapeType="1"/>
              </p:cNvSpPr>
              <p:nvPr userDrawn="1"/>
            </p:nvSpPr>
            <p:spPr bwMode="auto">
              <a:xfrm>
                <a:off x="7115176" y="6284913"/>
                <a:ext cx="117475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42" name="Line 14"/>
              <p:cNvSpPr>
                <a:spLocks noChangeShapeType="1"/>
              </p:cNvSpPr>
              <p:nvPr userDrawn="1"/>
            </p:nvSpPr>
            <p:spPr bwMode="auto">
              <a:xfrm>
                <a:off x="7115176" y="6183313"/>
                <a:ext cx="117475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43" name="Line 20"/>
              <p:cNvSpPr>
                <a:spLocks noChangeShapeType="1"/>
              </p:cNvSpPr>
              <p:nvPr userDrawn="1"/>
            </p:nvSpPr>
            <p:spPr bwMode="auto">
              <a:xfrm>
                <a:off x="7210426" y="5894388"/>
                <a:ext cx="46038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44" name="Line 21"/>
              <p:cNvSpPr>
                <a:spLocks noChangeShapeType="1"/>
              </p:cNvSpPr>
              <p:nvPr userDrawn="1"/>
            </p:nvSpPr>
            <p:spPr bwMode="auto">
              <a:xfrm flipV="1">
                <a:off x="7115176" y="6183313"/>
                <a:ext cx="0" cy="10160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45" name="Line 22"/>
              <p:cNvSpPr>
                <a:spLocks noChangeShapeType="1"/>
              </p:cNvSpPr>
              <p:nvPr userDrawn="1"/>
            </p:nvSpPr>
            <p:spPr bwMode="auto">
              <a:xfrm flipV="1">
                <a:off x="7232651" y="6183313"/>
                <a:ext cx="0" cy="10160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46" name="Line 23"/>
              <p:cNvSpPr>
                <a:spLocks noChangeShapeType="1"/>
              </p:cNvSpPr>
              <p:nvPr userDrawn="1"/>
            </p:nvSpPr>
            <p:spPr bwMode="auto">
              <a:xfrm flipV="1">
                <a:off x="7232651" y="5737225"/>
                <a:ext cx="0" cy="157163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47" name="Line 26"/>
              <p:cNvSpPr>
                <a:spLocks noChangeShapeType="1"/>
              </p:cNvSpPr>
              <p:nvPr userDrawn="1"/>
            </p:nvSpPr>
            <p:spPr bwMode="auto">
              <a:xfrm>
                <a:off x="7162801" y="6049963"/>
                <a:ext cx="157163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48" name="Line 27"/>
              <p:cNvSpPr>
                <a:spLocks noChangeShapeType="1"/>
              </p:cNvSpPr>
              <p:nvPr userDrawn="1"/>
            </p:nvSpPr>
            <p:spPr bwMode="auto">
              <a:xfrm>
                <a:off x="7210426" y="5956300"/>
                <a:ext cx="109538" cy="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31" name="组合 30"/>
            <p:cNvGrpSpPr/>
            <p:nvPr userDrawn="1"/>
          </p:nvGrpSpPr>
          <p:grpSpPr>
            <a:xfrm>
              <a:off x="356172" y="6165380"/>
              <a:ext cx="1132962" cy="312738"/>
              <a:chOff x="356172" y="6165380"/>
              <a:chExt cx="1132962" cy="312738"/>
            </a:xfrm>
          </p:grpSpPr>
          <p:sp>
            <p:nvSpPr>
              <p:cNvPr id="32" name="Line 24"/>
              <p:cNvSpPr>
                <a:spLocks noChangeShapeType="1"/>
              </p:cNvSpPr>
              <p:nvPr userDrawn="1"/>
            </p:nvSpPr>
            <p:spPr bwMode="auto">
              <a:xfrm>
                <a:off x="622872" y="6165380"/>
                <a:ext cx="430213" cy="30480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33" name="Line 28"/>
              <p:cNvSpPr>
                <a:spLocks noChangeShapeType="1"/>
              </p:cNvSpPr>
              <p:nvPr userDrawn="1"/>
            </p:nvSpPr>
            <p:spPr bwMode="auto">
              <a:xfrm flipV="1">
                <a:off x="356172" y="6165380"/>
                <a:ext cx="266700" cy="312738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34" name="Line 29"/>
              <p:cNvSpPr>
                <a:spLocks noChangeShapeType="1"/>
              </p:cNvSpPr>
              <p:nvPr userDrawn="1"/>
            </p:nvSpPr>
            <p:spPr bwMode="auto">
              <a:xfrm flipV="1">
                <a:off x="924497" y="6181255"/>
                <a:ext cx="166688" cy="196850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35" name="Line 24"/>
              <p:cNvSpPr>
                <a:spLocks noChangeShapeType="1"/>
              </p:cNvSpPr>
              <p:nvPr userDrawn="1"/>
            </p:nvSpPr>
            <p:spPr bwMode="auto">
              <a:xfrm>
                <a:off x="1081328" y="6181255"/>
                <a:ext cx="407806" cy="288925"/>
              </a:xfrm>
              <a:prstGeom prst="line">
                <a:avLst/>
              </a:prstGeom>
              <a:noFill/>
              <a:ln w="19050">
                <a:solidFill>
                  <a:srgbClr val="5D5D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</p:grpSp>
      <p:pic>
        <p:nvPicPr>
          <p:cNvPr id="57" name="图片 56">
            <a:extLst>
              <a:ext uri="{FF2B5EF4-FFF2-40B4-BE49-F238E27FC236}">
                <a16:creationId xmlns:a16="http://schemas.microsoft.com/office/drawing/2014/main" id="{FF32B1B8-D44C-438A-9B33-4FC652D1FC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rgbClr val="CACAF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9712" y="309480"/>
            <a:ext cx="4571429" cy="1285714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8" name="Text Box 22">
            <a:extLst>
              <a:ext uri="{FF2B5EF4-FFF2-40B4-BE49-F238E27FC236}">
                <a16:creationId xmlns:a16="http://schemas.microsoft.com/office/drawing/2014/main" id="{105B9828-E95D-4DB2-962E-004E52C7AEA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00874" y="637309"/>
            <a:ext cx="4392609" cy="90338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0"/>
              </a:spcBef>
            </a:pPr>
            <a:r>
              <a:rPr lang="zh-CN" altLang="en-US" sz="2800" dirty="0">
                <a:solidFill>
                  <a:srgbClr val="000000"/>
                </a:solidFill>
                <a:latin typeface="黑体"/>
                <a:ea typeface="黑体"/>
              </a:rPr>
              <a:t>计算机科学与技术学院</a:t>
            </a:r>
            <a:endParaRPr lang="en-US" altLang="zh-CN" sz="2800" dirty="0">
              <a:solidFill>
                <a:srgbClr val="000000"/>
              </a:solidFill>
              <a:latin typeface="黑体"/>
              <a:ea typeface="黑体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黑体"/>
                <a:cs typeface="Arial" panose="020B0604020202020204" pitchFamily="34" charset="0"/>
              </a:rPr>
              <a:t>School of Computer Science and Technology</a:t>
            </a:r>
            <a:endParaRPr lang="zh-CN" altLang="en-US" sz="1400" dirty="0">
              <a:solidFill>
                <a:srgbClr val="000000"/>
              </a:solidFill>
              <a:latin typeface="Arial" panose="020B0604020202020204" pitchFamily="34" charset="0"/>
              <a:ea typeface="黑体"/>
              <a:cs typeface="Arial" panose="020B0604020202020204" pitchFamily="34" charset="0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7AD0A44B-6BCF-4046-8DC8-05E71608FD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158" y="89034"/>
            <a:ext cx="1677745" cy="1686468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1C1C6695-185E-412D-A1FF-ABC0898458F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3936" y="620610"/>
            <a:ext cx="2914088" cy="865415"/>
          </a:xfrm>
          <a:prstGeom prst="rect">
            <a:avLst/>
          </a:prstGeom>
        </p:spPr>
      </p:pic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265944B5-F214-430C-AF20-88D36968575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92990" y="1536228"/>
            <a:ext cx="3799490" cy="0"/>
          </a:xfrm>
          <a:prstGeom prst="line">
            <a:avLst/>
          </a:prstGeom>
          <a:solidFill>
            <a:srgbClr val="9999FF"/>
          </a:solidFill>
          <a:ln w="57150" cap="flat" cmpd="tri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8EBA34B8-61DA-4B83-A56E-2DF5279CE967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1873936" y="1536228"/>
            <a:ext cx="2914072" cy="0"/>
          </a:xfrm>
          <a:prstGeom prst="line">
            <a:avLst/>
          </a:prstGeom>
          <a:solidFill>
            <a:srgbClr val="9999FF"/>
          </a:solidFill>
          <a:ln w="57150" cap="flat" cmpd="tri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Rectangle 16">
            <a:extLst>
              <a:ext uri="{FF2B5EF4-FFF2-40B4-BE49-F238E27FC236}">
                <a16:creationId xmlns:a16="http://schemas.microsoft.com/office/drawing/2014/main" id="{5BCD1657-1C42-4C30-9B12-73D53358D7B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1400" y="5229250"/>
            <a:ext cx="2921965" cy="70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/>
                </a:solidFill>
                <a:latin typeface="+mj-lt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5000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D8CD90-EB6C-4EF8-843B-BC01DDFAB9E6}" type="datetime3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5D5DC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2021年4月6日星期二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5D5DC0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9F639-8FB6-4CFA-9289-F7A8A19716DA}" type="datetime10"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5D5DC0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16:37</a:t>
            </a:fld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5D5DC0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FC6B9C-EE68-4B54-A464-5A19E84546B8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9413" y="44450"/>
            <a:ext cx="2090737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4450"/>
            <a:ext cx="6119813" cy="6192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D4BC37-94FA-47DB-9509-F900A04F6256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D70893E-EB92-4B36-BDF2-5C6950FBB778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5441855-9526-4A86-A488-5E2FABCAC743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765175"/>
            <a:ext cx="4105275" cy="547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4875" y="765175"/>
            <a:ext cx="4105275" cy="547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86D05AC-BD32-4463-A7A0-49CEF5AAD6FA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21456E4-6D6D-4558-9291-4275EE28585C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2C84D02-9465-4CB1-8FD8-4458AFB0AAA1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AA94335-F7BF-4350-802B-D0E25F25B085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FD068F1-021A-420C-988B-8B2DFBE8E520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7249D2-A66C-41CA-B362-91BD884BEF63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195" name="Group 19"/>
          <p:cNvGrpSpPr>
            <a:grpSpLocks/>
          </p:cNvGrpSpPr>
          <p:nvPr userDrawn="1"/>
        </p:nvGrpSpPr>
        <p:grpSpPr bwMode="auto">
          <a:xfrm>
            <a:off x="0" y="0"/>
            <a:ext cx="9144000" cy="566738"/>
            <a:chOff x="0" y="0"/>
            <a:chExt cx="5760" cy="357"/>
          </a:xfrm>
        </p:grpSpPr>
        <p:sp>
          <p:nvSpPr>
            <p:cNvPr id="178181" name="Rectangle 5"/>
            <p:cNvSpPr>
              <a:spLocks noChangeArrowheads="1"/>
            </p:cNvSpPr>
            <p:nvPr userDrawn="1"/>
          </p:nvSpPr>
          <p:spPr bwMode="auto">
            <a:xfrm>
              <a:off x="0" y="0"/>
              <a:ext cx="180" cy="344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8182" name="Rectangle 6"/>
            <p:cNvSpPr>
              <a:spLocks noChangeArrowheads="1"/>
            </p:cNvSpPr>
            <p:nvPr userDrawn="1"/>
          </p:nvSpPr>
          <p:spPr bwMode="auto">
            <a:xfrm>
              <a:off x="238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8183" name="Rectangle 7"/>
            <p:cNvSpPr>
              <a:spLocks noChangeArrowheads="1"/>
            </p:cNvSpPr>
            <p:nvPr userDrawn="1"/>
          </p:nvSpPr>
          <p:spPr bwMode="auto">
            <a:xfrm>
              <a:off x="236" y="85"/>
              <a:ext cx="87" cy="89"/>
            </a:xfrm>
            <a:prstGeom prst="rect">
              <a:avLst/>
            </a:prstGeom>
            <a:solidFill>
              <a:srgbClr val="33CC33">
                <a:alpha val="14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78184" name="Rectangle 8"/>
            <p:cNvSpPr>
              <a:spLocks noChangeArrowheads="1"/>
            </p:cNvSpPr>
            <p:nvPr userDrawn="1"/>
          </p:nvSpPr>
          <p:spPr bwMode="auto">
            <a:xfrm>
              <a:off x="323" y="0"/>
              <a:ext cx="88" cy="87"/>
            </a:xfrm>
            <a:prstGeom prst="rect">
              <a:avLst/>
            </a:prstGeom>
            <a:solidFill>
              <a:srgbClr val="33CC33">
                <a:alpha val="14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78185" name="Rectangle 9"/>
            <p:cNvSpPr>
              <a:spLocks noChangeArrowheads="1"/>
            </p:cNvSpPr>
            <p:nvPr userDrawn="1"/>
          </p:nvSpPr>
          <p:spPr bwMode="auto">
            <a:xfrm>
              <a:off x="323" y="85"/>
              <a:ext cx="88" cy="89"/>
            </a:xfrm>
            <a:prstGeom prst="rect">
              <a:avLst/>
            </a:prstGeom>
            <a:solidFill>
              <a:srgbClr val="33CC33">
                <a:alpha val="3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78186" name="Rectangle 10"/>
            <p:cNvSpPr>
              <a:spLocks noChangeArrowheads="1"/>
            </p:cNvSpPr>
            <p:nvPr userDrawn="1"/>
          </p:nvSpPr>
          <p:spPr bwMode="auto">
            <a:xfrm>
              <a:off x="151" y="173"/>
              <a:ext cx="86" cy="87"/>
            </a:xfrm>
            <a:prstGeom prst="rect">
              <a:avLst/>
            </a:prstGeom>
            <a:solidFill>
              <a:srgbClr val="33CC33">
                <a:alpha val="14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78187" name="Rectangle 11"/>
            <p:cNvSpPr>
              <a:spLocks noChangeArrowheads="1"/>
            </p:cNvSpPr>
            <p:nvPr userDrawn="1"/>
          </p:nvSpPr>
          <p:spPr bwMode="auto">
            <a:xfrm>
              <a:off x="61" y="86"/>
              <a:ext cx="89" cy="87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8188" name="Rectangle 12"/>
            <p:cNvSpPr>
              <a:spLocks noChangeArrowheads="1"/>
            </p:cNvSpPr>
            <p:nvPr userDrawn="1"/>
          </p:nvSpPr>
          <p:spPr bwMode="auto">
            <a:xfrm>
              <a:off x="236" y="171"/>
              <a:ext cx="87" cy="87"/>
            </a:xfrm>
            <a:prstGeom prst="rect">
              <a:avLst/>
            </a:prstGeom>
            <a:solidFill>
              <a:srgbClr val="33CC33">
                <a:alpha val="3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78189" name="Rectangle 13"/>
            <p:cNvSpPr>
              <a:spLocks noChangeArrowheads="1"/>
            </p:cNvSpPr>
            <p:nvPr userDrawn="1"/>
          </p:nvSpPr>
          <p:spPr bwMode="auto">
            <a:xfrm>
              <a:off x="151" y="258"/>
              <a:ext cx="86" cy="86"/>
            </a:xfrm>
            <a:prstGeom prst="rect">
              <a:avLst/>
            </a:prstGeom>
            <a:solidFill>
              <a:srgbClr val="33CC33">
                <a:alpha val="3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78193" name="Rectangle 17"/>
            <p:cNvSpPr>
              <a:spLocks noChangeArrowheads="1"/>
            </p:cNvSpPr>
            <p:nvPr userDrawn="1"/>
          </p:nvSpPr>
          <p:spPr bwMode="auto">
            <a:xfrm>
              <a:off x="0" y="328"/>
              <a:ext cx="5760" cy="29"/>
            </a:xfrm>
            <a:prstGeom prst="rect">
              <a:avLst/>
            </a:prstGeom>
            <a:gradFill rotWithShape="0">
              <a:gsLst>
                <a:gs pos="0">
                  <a:schemeClr val="bg2">
                    <a:alpha val="39999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</p:grpSp>
      <p:sp>
        <p:nvSpPr>
          <p:cNvPr id="17817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="0">
                <a:latin typeface="+mj-lt"/>
              </a:defRPr>
            </a:lvl1pPr>
          </a:lstStyle>
          <a:p>
            <a:endParaRPr lang="en-US" altLang="zh-CN"/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b="0">
                <a:latin typeface="Arial Black" pitchFamily="34" charset="0"/>
              </a:defRPr>
            </a:lvl1pPr>
          </a:lstStyle>
          <a:p>
            <a:fld id="{2A524316-A4A3-4927-888D-0C1A8A1CD8EA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17819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590550" y="44450"/>
            <a:ext cx="822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7819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765175"/>
            <a:ext cx="8362950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7819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0">
                <a:latin typeface="+mj-lt"/>
              </a:defRPr>
            </a:lvl1pPr>
          </a:lstStyle>
          <a:p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ransition spd="med"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19138" indent="-369888" algn="l" rtl="0" fontAlgn="base">
        <a:spcBef>
          <a:spcPct val="20000"/>
        </a:spcBef>
        <a:spcAft>
          <a:spcPct val="0"/>
        </a:spcAft>
        <a:buClr>
          <a:srgbClr val="006600"/>
        </a:buClr>
        <a:buSzPct val="75000"/>
        <a:buFont typeface="Wingdings" pitchFamily="2" charset="2"/>
        <a:buChar char="l"/>
        <a:defRPr sz="2800" b="1">
          <a:solidFill>
            <a:schemeClr val="tx1"/>
          </a:solidFill>
          <a:latin typeface="+mn-lt"/>
          <a:ea typeface="+mn-ea"/>
        </a:defRPr>
      </a:lvl2pPr>
      <a:lvl3pPr marL="1077913" indent="-358775" algn="l" rtl="0" fontAlgn="base">
        <a:spcBef>
          <a:spcPct val="20000"/>
        </a:spcBef>
        <a:spcAft>
          <a:spcPct val="0"/>
        </a:spcAft>
        <a:buClr>
          <a:srgbClr val="FF6600"/>
        </a:buClr>
        <a:buSzPct val="65000"/>
        <a:buFont typeface="Wingdings" pitchFamily="2" charset="2"/>
        <a:buChar char="p"/>
        <a:defRPr sz="2800" b="1">
          <a:solidFill>
            <a:schemeClr val="tx1"/>
          </a:solidFill>
          <a:latin typeface="+mn-lt"/>
          <a:ea typeface="楷体" panose="02010609060101010101" pitchFamily="49" charset="-122"/>
        </a:defRPr>
      </a:lvl3pPr>
      <a:lvl4pPr marL="1436688" indent="-360363" algn="l" rtl="0" fontAlgn="base">
        <a:spcBef>
          <a:spcPct val="20000"/>
        </a:spcBef>
        <a:spcAft>
          <a:spcPct val="0"/>
        </a:spcAft>
        <a:buClr>
          <a:srgbClr val="FF0066"/>
        </a:buClr>
        <a:buSzPct val="75000"/>
        <a:buFont typeface="Wingdings" pitchFamily="2" charset="2"/>
        <a:buChar char="u"/>
        <a:defRPr sz="2400" b="1">
          <a:solidFill>
            <a:schemeClr val="tx1"/>
          </a:solidFill>
          <a:latin typeface="+mn-lt"/>
          <a:ea typeface="+mn-ea"/>
        </a:defRPr>
      </a:lvl4pPr>
      <a:lvl5pPr marL="1795463" indent="-358775" algn="l" rtl="0" fontAlgn="base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" panose="02010609060101010101" pitchFamily="49" charset="-122"/>
        </a:defRPr>
      </a:lvl5pPr>
      <a:lvl6pPr marL="2787650" indent="-271463" algn="l" rtl="0" fontAlgn="base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6pPr>
      <a:lvl7pPr marL="3244850" indent="-271463" algn="l" rtl="0" fontAlgn="base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7pPr>
      <a:lvl8pPr marL="3702050" indent="-271463" algn="l" rtl="0" fontAlgn="base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8pPr>
      <a:lvl9pPr marL="4159250" indent="-271463" algn="l" rtl="0" fontAlgn="base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slide" Target="slide18.xml"/><Relationship Id="rId4" Type="http://schemas.openxmlformats.org/officeDocument/2006/relationships/image" Target="../media/image19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png"/><Relationship Id="rId7" Type="http://schemas.openxmlformats.org/officeDocument/2006/relationships/image" Target="../media/image2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slide" Target="slide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7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4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43.png"/><Relationship Id="rId42" Type="http://schemas.openxmlformats.org/officeDocument/2006/relationships/customXml" Target="../ink/ink20.xml"/><Relationship Id="rId47" Type="http://schemas.openxmlformats.org/officeDocument/2006/relationships/image" Target="../media/image56.png"/><Relationship Id="rId63" Type="http://schemas.openxmlformats.org/officeDocument/2006/relationships/image" Target="../media/image64.png"/><Relationship Id="rId68" Type="http://schemas.openxmlformats.org/officeDocument/2006/relationships/customXml" Target="../ink/ink33.xml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29" Type="http://schemas.openxmlformats.org/officeDocument/2006/relationships/image" Target="../media/image47.png"/><Relationship Id="rId11" Type="http://schemas.openxmlformats.org/officeDocument/2006/relationships/image" Target="../media/image38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51.png"/><Relationship Id="rId40" Type="http://schemas.openxmlformats.org/officeDocument/2006/relationships/customXml" Target="../ink/ink19.xml"/><Relationship Id="rId45" Type="http://schemas.openxmlformats.org/officeDocument/2006/relationships/image" Target="../media/image55.png"/><Relationship Id="rId53" Type="http://schemas.openxmlformats.org/officeDocument/2006/relationships/image" Target="../media/image59.png"/><Relationship Id="rId58" Type="http://schemas.openxmlformats.org/officeDocument/2006/relationships/customXml" Target="../ink/ink28.xml"/><Relationship Id="rId66" Type="http://schemas.openxmlformats.org/officeDocument/2006/relationships/customXml" Target="../ink/ink32.xml"/><Relationship Id="rId74" Type="http://schemas.openxmlformats.org/officeDocument/2006/relationships/customXml" Target="../ink/ink36.xml"/><Relationship Id="rId5" Type="http://schemas.openxmlformats.org/officeDocument/2006/relationships/image" Target="../media/image35.png"/><Relationship Id="rId61" Type="http://schemas.openxmlformats.org/officeDocument/2006/relationships/image" Target="../media/image63.png"/><Relationship Id="rId19" Type="http://schemas.openxmlformats.org/officeDocument/2006/relationships/image" Target="../media/image42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46.png"/><Relationship Id="rId30" Type="http://schemas.openxmlformats.org/officeDocument/2006/relationships/customXml" Target="../ink/ink14.xml"/><Relationship Id="rId35" Type="http://schemas.openxmlformats.org/officeDocument/2006/relationships/image" Target="../media/image50.png"/><Relationship Id="rId43" Type="http://schemas.openxmlformats.org/officeDocument/2006/relationships/image" Target="../media/image54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67.png"/><Relationship Id="rId8" Type="http://schemas.openxmlformats.org/officeDocument/2006/relationships/customXml" Target="../ink/ink3.xml"/><Relationship Id="rId51" Type="http://schemas.openxmlformats.org/officeDocument/2006/relationships/image" Target="../media/image58.png"/><Relationship Id="rId72" Type="http://schemas.openxmlformats.org/officeDocument/2006/relationships/customXml" Target="../ink/ink35.xml"/><Relationship Id="rId3" Type="http://schemas.openxmlformats.org/officeDocument/2006/relationships/image" Target="../media/image35.emf"/><Relationship Id="rId12" Type="http://schemas.openxmlformats.org/officeDocument/2006/relationships/customXml" Target="../ink/ink5.xml"/><Relationship Id="rId17" Type="http://schemas.openxmlformats.org/officeDocument/2006/relationships/image" Target="../media/image41.png"/><Relationship Id="rId25" Type="http://schemas.openxmlformats.org/officeDocument/2006/relationships/image" Target="../media/image45.png"/><Relationship Id="rId33" Type="http://schemas.openxmlformats.org/officeDocument/2006/relationships/image" Target="../media/image49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62.png"/><Relationship Id="rId67" Type="http://schemas.openxmlformats.org/officeDocument/2006/relationships/image" Target="../media/image66.png"/><Relationship Id="rId20" Type="http://schemas.openxmlformats.org/officeDocument/2006/relationships/customXml" Target="../ink/ink9.xml"/><Relationship Id="rId41" Type="http://schemas.openxmlformats.org/officeDocument/2006/relationships/image" Target="../media/image53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40.png"/><Relationship Id="rId23" Type="http://schemas.openxmlformats.org/officeDocument/2006/relationships/image" Target="../media/image44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57.png"/><Relationship Id="rId57" Type="http://schemas.openxmlformats.org/officeDocument/2006/relationships/image" Target="../media/image61.png"/><Relationship Id="rId10" Type="http://schemas.openxmlformats.org/officeDocument/2006/relationships/customXml" Target="../ink/ink4.xml"/><Relationship Id="rId31" Type="http://schemas.openxmlformats.org/officeDocument/2006/relationships/image" Target="../media/image48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65.png"/><Relationship Id="rId73" Type="http://schemas.openxmlformats.org/officeDocument/2006/relationships/image" Target="../media/image69.png"/><Relationship Id="rId4" Type="http://schemas.openxmlformats.org/officeDocument/2006/relationships/customXml" Target="../ink/ink1.xml"/><Relationship Id="rId9" Type="http://schemas.openxmlformats.org/officeDocument/2006/relationships/image" Target="../media/image37.png"/><Relationship Id="rId13" Type="http://schemas.openxmlformats.org/officeDocument/2006/relationships/image" Target="../media/image39.png"/><Relationship Id="rId18" Type="http://schemas.openxmlformats.org/officeDocument/2006/relationships/customXml" Target="../ink/ink8.xml"/><Relationship Id="rId39" Type="http://schemas.openxmlformats.org/officeDocument/2006/relationships/image" Target="../media/image52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60.png"/><Relationship Id="rId7" Type="http://schemas.openxmlformats.org/officeDocument/2006/relationships/image" Target="../media/image36.png"/><Relationship Id="rId71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customXml" Target="../ink/ink44.xml"/><Relationship Id="rId26" Type="http://schemas.openxmlformats.org/officeDocument/2006/relationships/customXml" Target="../ink/ink48.xml"/><Relationship Id="rId3" Type="http://schemas.openxmlformats.org/officeDocument/2006/relationships/image" Target="../media/image35.emf"/><Relationship Id="rId21" Type="http://schemas.openxmlformats.org/officeDocument/2006/relationships/image" Target="../media/image79.png"/><Relationship Id="rId34" Type="http://schemas.openxmlformats.org/officeDocument/2006/relationships/customXml" Target="../ink/ink52.xml"/><Relationship Id="rId7" Type="http://schemas.openxmlformats.org/officeDocument/2006/relationships/image" Target="../media/image72.png"/><Relationship Id="rId12" Type="http://schemas.openxmlformats.org/officeDocument/2006/relationships/customXml" Target="../ink/ink41.xml"/><Relationship Id="rId17" Type="http://schemas.openxmlformats.org/officeDocument/2006/relationships/image" Target="../media/image77.png"/><Relationship Id="rId25" Type="http://schemas.openxmlformats.org/officeDocument/2006/relationships/image" Target="../media/image81.png"/><Relationship Id="rId3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43.xml"/><Relationship Id="rId20" Type="http://schemas.openxmlformats.org/officeDocument/2006/relationships/customXml" Target="../ink/ink45.xml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11" Type="http://schemas.openxmlformats.org/officeDocument/2006/relationships/image" Target="../media/image74.png"/><Relationship Id="rId24" Type="http://schemas.openxmlformats.org/officeDocument/2006/relationships/customXml" Target="../ink/ink47.xml"/><Relationship Id="rId32" Type="http://schemas.openxmlformats.org/officeDocument/2006/relationships/customXml" Target="../ink/ink51.xml"/><Relationship Id="rId5" Type="http://schemas.openxmlformats.org/officeDocument/2006/relationships/image" Target="../media/image71.png"/><Relationship Id="rId15" Type="http://schemas.openxmlformats.org/officeDocument/2006/relationships/image" Target="../media/image76.png"/><Relationship Id="rId23" Type="http://schemas.openxmlformats.org/officeDocument/2006/relationships/image" Target="../media/image80.png"/><Relationship Id="rId28" Type="http://schemas.openxmlformats.org/officeDocument/2006/relationships/customXml" Target="../ink/ink49.xml"/><Relationship Id="rId10" Type="http://schemas.openxmlformats.org/officeDocument/2006/relationships/customXml" Target="../ink/ink40.xml"/><Relationship Id="rId19" Type="http://schemas.openxmlformats.org/officeDocument/2006/relationships/image" Target="../media/image78.png"/><Relationship Id="rId31" Type="http://schemas.openxmlformats.org/officeDocument/2006/relationships/image" Target="../media/image84.png"/><Relationship Id="rId4" Type="http://schemas.openxmlformats.org/officeDocument/2006/relationships/customXml" Target="../ink/ink37.xml"/><Relationship Id="rId9" Type="http://schemas.openxmlformats.org/officeDocument/2006/relationships/image" Target="../media/image73.png"/><Relationship Id="rId14" Type="http://schemas.openxmlformats.org/officeDocument/2006/relationships/customXml" Target="../ink/ink42.xml"/><Relationship Id="rId22" Type="http://schemas.openxmlformats.org/officeDocument/2006/relationships/customXml" Target="../ink/ink46.xml"/><Relationship Id="rId27" Type="http://schemas.openxmlformats.org/officeDocument/2006/relationships/image" Target="../media/image82.png"/><Relationship Id="rId30" Type="http://schemas.openxmlformats.org/officeDocument/2006/relationships/customXml" Target="../ink/ink50.xml"/><Relationship Id="rId35" Type="http://schemas.openxmlformats.org/officeDocument/2006/relationships/image" Target="../media/image86.png"/><Relationship Id="rId8" Type="http://schemas.openxmlformats.org/officeDocument/2006/relationships/customXml" Target="../ink/ink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5" Type="http://schemas.openxmlformats.org/officeDocument/2006/relationships/slide" Target="slide66.xml"/><Relationship Id="rId4" Type="http://schemas.openxmlformats.org/officeDocument/2006/relationships/slide" Target="slide6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03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02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4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15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16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slide" Target="slide84.xml"/><Relationship Id="rId4" Type="http://schemas.openxmlformats.org/officeDocument/2006/relationships/image" Target="../media/image117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" Target="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3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系统结构</a:t>
            </a:r>
            <a:endParaRPr lang="zh-CN" altLang="en-US" sz="4000" b="0" dirty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4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存储系统</a:t>
            </a:r>
            <a:endParaRPr lang="zh-CN" altLang="en-US" sz="4000" b="0" dirty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grpSp>
        <p:nvGrpSpPr>
          <p:cNvPr id="1378311" name="Group 7"/>
          <p:cNvGrpSpPr>
            <a:grpSpLocks/>
          </p:cNvGrpSpPr>
          <p:nvPr/>
        </p:nvGrpSpPr>
        <p:grpSpPr bwMode="auto">
          <a:xfrm>
            <a:off x="2555776" y="2780928"/>
            <a:ext cx="1225550" cy="1103312"/>
            <a:chOff x="2074" y="1422"/>
            <a:chExt cx="2795" cy="2464"/>
          </a:xfrm>
        </p:grpSpPr>
        <p:sp>
          <p:nvSpPr>
            <p:cNvPr id="1378312" name="Freeform 8"/>
            <p:cNvSpPr>
              <a:spLocks/>
            </p:cNvSpPr>
            <p:nvPr/>
          </p:nvSpPr>
          <p:spPr bwMode="auto">
            <a:xfrm>
              <a:off x="4375" y="3159"/>
              <a:ext cx="494" cy="726"/>
            </a:xfrm>
            <a:custGeom>
              <a:avLst/>
              <a:gdLst/>
              <a:ahLst/>
              <a:cxnLst>
                <a:cxn ang="0">
                  <a:pos x="220" y="643"/>
                </a:cxn>
                <a:cxn ang="0">
                  <a:pos x="0" y="274"/>
                </a:cxn>
                <a:cxn ang="0">
                  <a:pos x="206" y="0"/>
                </a:cxn>
                <a:cxn ang="0">
                  <a:pos x="466" y="320"/>
                </a:cxn>
                <a:cxn ang="0">
                  <a:pos x="220" y="643"/>
                </a:cxn>
              </a:cxnLst>
              <a:rect l="0" t="0" r="r" b="b"/>
              <a:pathLst>
                <a:path w="467" h="644">
                  <a:moveTo>
                    <a:pt x="220" y="643"/>
                  </a:moveTo>
                  <a:lnTo>
                    <a:pt x="0" y="274"/>
                  </a:lnTo>
                  <a:lnTo>
                    <a:pt x="206" y="0"/>
                  </a:lnTo>
                  <a:lnTo>
                    <a:pt x="466" y="320"/>
                  </a:lnTo>
                  <a:lnTo>
                    <a:pt x="220" y="643"/>
                  </a:lnTo>
                </a:path>
              </a:pathLst>
            </a:custGeom>
            <a:solidFill>
              <a:srgbClr val="336699"/>
            </a:solidFill>
            <a:ln w="12700" cap="rnd" cmpd="sng">
              <a:solidFill>
                <a:srgbClr val="003366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313" name="Freeform 9"/>
            <p:cNvSpPr>
              <a:spLocks/>
            </p:cNvSpPr>
            <p:nvPr/>
          </p:nvSpPr>
          <p:spPr bwMode="auto">
            <a:xfrm>
              <a:off x="2074" y="3468"/>
              <a:ext cx="2536" cy="418"/>
            </a:xfrm>
            <a:custGeom>
              <a:avLst/>
              <a:gdLst/>
              <a:ahLst/>
              <a:cxnLst>
                <a:cxn ang="0">
                  <a:pos x="211" y="0"/>
                </a:cxn>
                <a:cxn ang="0">
                  <a:pos x="2173" y="0"/>
                </a:cxn>
                <a:cxn ang="0">
                  <a:pos x="2395" y="370"/>
                </a:cxn>
                <a:cxn ang="0">
                  <a:pos x="0" y="370"/>
                </a:cxn>
                <a:cxn ang="0">
                  <a:pos x="211" y="0"/>
                </a:cxn>
              </a:cxnLst>
              <a:rect l="0" t="0" r="r" b="b"/>
              <a:pathLst>
                <a:path w="2396" h="371">
                  <a:moveTo>
                    <a:pt x="211" y="0"/>
                  </a:moveTo>
                  <a:lnTo>
                    <a:pt x="2173" y="0"/>
                  </a:lnTo>
                  <a:lnTo>
                    <a:pt x="2395" y="370"/>
                  </a:lnTo>
                  <a:lnTo>
                    <a:pt x="0" y="370"/>
                  </a:lnTo>
                  <a:lnTo>
                    <a:pt x="211" y="0"/>
                  </a:lnTo>
                </a:path>
              </a:pathLst>
            </a:custGeom>
            <a:solidFill>
              <a:srgbClr val="336699"/>
            </a:solidFill>
            <a:ln w="12700" cap="rnd" cmpd="sng">
              <a:solidFill>
                <a:srgbClr val="003366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314" name="Freeform 10"/>
            <p:cNvSpPr>
              <a:spLocks/>
            </p:cNvSpPr>
            <p:nvPr/>
          </p:nvSpPr>
          <p:spPr bwMode="auto">
            <a:xfrm>
              <a:off x="2298" y="3159"/>
              <a:ext cx="2296" cy="311"/>
            </a:xfrm>
            <a:custGeom>
              <a:avLst/>
              <a:gdLst/>
              <a:ahLst/>
              <a:cxnLst>
                <a:cxn ang="0">
                  <a:pos x="0" y="275"/>
                </a:cxn>
                <a:cxn ang="0">
                  <a:pos x="1962" y="275"/>
                </a:cxn>
                <a:cxn ang="0">
                  <a:pos x="2168" y="0"/>
                </a:cxn>
                <a:cxn ang="0">
                  <a:pos x="277" y="0"/>
                </a:cxn>
                <a:cxn ang="0">
                  <a:pos x="0" y="275"/>
                </a:cxn>
              </a:cxnLst>
              <a:rect l="0" t="0" r="r" b="b"/>
              <a:pathLst>
                <a:path w="2169" h="276">
                  <a:moveTo>
                    <a:pt x="0" y="275"/>
                  </a:moveTo>
                  <a:lnTo>
                    <a:pt x="1962" y="275"/>
                  </a:lnTo>
                  <a:lnTo>
                    <a:pt x="2168" y="0"/>
                  </a:lnTo>
                  <a:lnTo>
                    <a:pt x="277" y="0"/>
                  </a:lnTo>
                  <a:lnTo>
                    <a:pt x="0" y="275"/>
                  </a:lnTo>
                </a:path>
              </a:pathLst>
            </a:custGeom>
            <a:solidFill>
              <a:srgbClr val="003366"/>
            </a:solidFill>
            <a:ln w="12700" cap="rnd" cmpd="sng">
              <a:solidFill>
                <a:srgbClr val="003366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315" name="Freeform 11"/>
            <p:cNvSpPr>
              <a:spLocks/>
            </p:cNvSpPr>
            <p:nvPr/>
          </p:nvSpPr>
          <p:spPr bwMode="auto">
            <a:xfrm>
              <a:off x="4135" y="2706"/>
              <a:ext cx="436" cy="659"/>
            </a:xfrm>
            <a:custGeom>
              <a:avLst/>
              <a:gdLst/>
              <a:ahLst/>
              <a:cxnLst>
                <a:cxn ang="0">
                  <a:pos x="210" y="583"/>
                </a:cxn>
                <a:cxn ang="0">
                  <a:pos x="0" y="204"/>
                </a:cxn>
                <a:cxn ang="0">
                  <a:pos x="154" y="0"/>
                </a:cxn>
                <a:cxn ang="0">
                  <a:pos x="411" y="321"/>
                </a:cxn>
                <a:cxn ang="0">
                  <a:pos x="210" y="583"/>
                </a:cxn>
              </a:cxnLst>
              <a:rect l="0" t="0" r="r" b="b"/>
              <a:pathLst>
                <a:path w="412" h="584">
                  <a:moveTo>
                    <a:pt x="210" y="583"/>
                  </a:moveTo>
                  <a:lnTo>
                    <a:pt x="0" y="204"/>
                  </a:lnTo>
                  <a:lnTo>
                    <a:pt x="154" y="0"/>
                  </a:lnTo>
                  <a:lnTo>
                    <a:pt x="411" y="321"/>
                  </a:lnTo>
                  <a:lnTo>
                    <a:pt x="210" y="583"/>
                  </a:lnTo>
                </a:path>
              </a:pathLst>
            </a:custGeom>
            <a:solidFill>
              <a:srgbClr val="0099CC"/>
            </a:solidFill>
            <a:ln w="12700" cap="rnd" cmpd="sng">
              <a:solidFill>
                <a:srgbClr val="0066CC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316" name="Freeform 12"/>
            <p:cNvSpPr>
              <a:spLocks/>
            </p:cNvSpPr>
            <p:nvPr/>
          </p:nvSpPr>
          <p:spPr bwMode="auto">
            <a:xfrm>
              <a:off x="2354" y="2936"/>
              <a:ext cx="2004" cy="429"/>
            </a:xfrm>
            <a:custGeom>
              <a:avLst/>
              <a:gdLst/>
              <a:ahLst/>
              <a:cxnLst>
                <a:cxn ang="0">
                  <a:pos x="0" y="379"/>
                </a:cxn>
                <a:cxn ang="0">
                  <a:pos x="1892" y="379"/>
                </a:cxn>
                <a:cxn ang="0">
                  <a:pos x="1682" y="0"/>
                </a:cxn>
                <a:cxn ang="0">
                  <a:pos x="208" y="0"/>
                </a:cxn>
                <a:cxn ang="0">
                  <a:pos x="0" y="379"/>
                </a:cxn>
              </a:cxnLst>
              <a:rect l="0" t="0" r="r" b="b"/>
              <a:pathLst>
                <a:path w="1893" h="380">
                  <a:moveTo>
                    <a:pt x="0" y="379"/>
                  </a:moveTo>
                  <a:lnTo>
                    <a:pt x="1892" y="379"/>
                  </a:lnTo>
                  <a:lnTo>
                    <a:pt x="1682" y="0"/>
                  </a:lnTo>
                  <a:lnTo>
                    <a:pt x="208" y="0"/>
                  </a:lnTo>
                  <a:lnTo>
                    <a:pt x="0" y="379"/>
                  </a:lnTo>
                </a:path>
              </a:pathLst>
            </a:custGeom>
            <a:solidFill>
              <a:srgbClr val="0099CC"/>
            </a:solidFill>
            <a:ln w="12700" cap="rnd" cmpd="sng">
              <a:solidFill>
                <a:srgbClr val="0066CC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317" name="Freeform 13"/>
            <p:cNvSpPr>
              <a:spLocks/>
            </p:cNvSpPr>
            <p:nvPr/>
          </p:nvSpPr>
          <p:spPr bwMode="auto">
            <a:xfrm>
              <a:off x="2573" y="2706"/>
              <a:ext cx="1727" cy="232"/>
            </a:xfrm>
            <a:custGeom>
              <a:avLst/>
              <a:gdLst/>
              <a:ahLst/>
              <a:cxnLst>
                <a:cxn ang="0">
                  <a:pos x="0" y="205"/>
                </a:cxn>
                <a:cxn ang="0">
                  <a:pos x="1476" y="205"/>
                </a:cxn>
                <a:cxn ang="0">
                  <a:pos x="1630" y="0"/>
                </a:cxn>
                <a:cxn ang="0">
                  <a:pos x="292" y="1"/>
                </a:cxn>
                <a:cxn ang="0">
                  <a:pos x="0" y="205"/>
                </a:cxn>
              </a:cxnLst>
              <a:rect l="0" t="0" r="r" b="b"/>
              <a:pathLst>
                <a:path w="1631" h="206">
                  <a:moveTo>
                    <a:pt x="0" y="205"/>
                  </a:moveTo>
                  <a:lnTo>
                    <a:pt x="1476" y="205"/>
                  </a:lnTo>
                  <a:lnTo>
                    <a:pt x="1630" y="0"/>
                  </a:lnTo>
                  <a:lnTo>
                    <a:pt x="292" y="1"/>
                  </a:lnTo>
                  <a:lnTo>
                    <a:pt x="0" y="205"/>
                  </a:lnTo>
                </a:path>
              </a:pathLst>
            </a:custGeom>
            <a:solidFill>
              <a:srgbClr val="336699"/>
            </a:solidFill>
            <a:ln w="12700" cap="rnd" cmpd="sng">
              <a:solidFill>
                <a:srgbClr val="3399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318" name="Freeform 14"/>
            <p:cNvSpPr>
              <a:spLocks/>
            </p:cNvSpPr>
            <p:nvPr/>
          </p:nvSpPr>
          <p:spPr bwMode="auto">
            <a:xfrm>
              <a:off x="3884" y="2268"/>
              <a:ext cx="381" cy="569"/>
            </a:xfrm>
            <a:custGeom>
              <a:avLst/>
              <a:gdLst/>
              <a:ahLst/>
              <a:cxnLst>
                <a:cxn ang="0">
                  <a:pos x="0" y="137"/>
                </a:cxn>
                <a:cxn ang="0">
                  <a:pos x="213" y="504"/>
                </a:cxn>
                <a:cxn ang="0">
                  <a:pos x="359" y="316"/>
                </a:cxn>
                <a:cxn ang="0">
                  <a:pos x="103" y="0"/>
                </a:cxn>
                <a:cxn ang="0">
                  <a:pos x="0" y="137"/>
                </a:cxn>
              </a:cxnLst>
              <a:rect l="0" t="0" r="r" b="b"/>
              <a:pathLst>
                <a:path w="360" h="505">
                  <a:moveTo>
                    <a:pt x="0" y="137"/>
                  </a:moveTo>
                  <a:lnTo>
                    <a:pt x="213" y="504"/>
                  </a:lnTo>
                  <a:lnTo>
                    <a:pt x="359" y="316"/>
                  </a:lnTo>
                  <a:lnTo>
                    <a:pt x="103" y="0"/>
                  </a:lnTo>
                  <a:lnTo>
                    <a:pt x="0" y="137"/>
                  </a:lnTo>
                </a:path>
              </a:pathLst>
            </a:custGeom>
            <a:solidFill>
              <a:srgbClr val="009999"/>
            </a:solidFill>
            <a:ln w="12700" cap="rnd" cmpd="sng">
              <a:solidFill>
                <a:srgbClr val="33CCCC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319" name="Freeform 15"/>
            <p:cNvSpPr>
              <a:spLocks/>
            </p:cNvSpPr>
            <p:nvPr/>
          </p:nvSpPr>
          <p:spPr bwMode="auto">
            <a:xfrm>
              <a:off x="2840" y="2268"/>
              <a:ext cx="1153" cy="154"/>
            </a:xfrm>
            <a:custGeom>
              <a:avLst/>
              <a:gdLst/>
              <a:ahLst/>
              <a:cxnLst>
                <a:cxn ang="0">
                  <a:pos x="0" y="136"/>
                </a:cxn>
                <a:cxn ang="0">
                  <a:pos x="985" y="136"/>
                </a:cxn>
                <a:cxn ang="0">
                  <a:pos x="1088" y="0"/>
                </a:cxn>
                <a:cxn ang="0">
                  <a:pos x="275" y="0"/>
                </a:cxn>
                <a:cxn ang="0">
                  <a:pos x="0" y="136"/>
                </a:cxn>
              </a:cxnLst>
              <a:rect l="0" t="0" r="r" b="b"/>
              <a:pathLst>
                <a:path w="1089" h="137">
                  <a:moveTo>
                    <a:pt x="0" y="136"/>
                  </a:moveTo>
                  <a:lnTo>
                    <a:pt x="985" y="136"/>
                  </a:lnTo>
                  <a:lnTo>
                    <a:pt x="1088" y="0"/>
                  </a:lnTo>
                  <a:lnTo>
                    <a:pt x="275" y="0"/>
                  </a:lnTo>
                  <a:lnTo>
                    <a:pt x="0" y="136"/>
                  </a:lnTo>
                </a:path>
              </a:pathLst>
            </a:custGeom>
            <a:solidFill>
              <a:srgbClr val="006666"/>
            </a:solidFill>
            <a:ln w="12700" cap="rnd" cmpd="sng">
              <a:solidFill>
                <a:srgbClr val="33CCCC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320" name="Freeform 16"/>
            <p:cNvSpPr>
              <a:spLocks/>
            </p:cNvSpPr>
            <p:nvPr/>
          </p:nvSpPr>
          <p:spPr bwMode="auto">
            <a:xfrm>
              <a:off x="2618" y="2421"/>
              <a:ext cx="1491" cy="417"/>
            </a:xfrm>
            <a:custGeom>
              <a:avLst/>
              <a:gdLst/>
              <a:ahLst/>
              <a:cxnLst>
                <a:cxn ang="0">
                  <a:pos x="0" y="369"/>
                </a:cxn>
                <a:cxn ang="0">
                  <a:pos x="1408" y="369"/>
                </a:cxn>
                <a:cxn ang="0">
                  <a:pos x="1195" y="0"/>
                </a:cxn>
                <a:cxn ang="0">
                  <a:pos x="210" y="0"/>
                </a:cxn>
                <a:cxn ang="0">
                  <a:pos x="0" y="369"/>
                </a:cxn>
              </a:cxnLst>
              <a:rect l="0" t="0" r="r" b="b"/>
              <a:pathLst>
                <a:path w="1409" h="370">
                  <a:moveTo>
                    <a:pt x="0" y="369"/>
                  </a:moveTo>
                  <a:lnTo>
                    <a:pt x="1408" y="369"/>
                  </a:lnTo>
                  <a:lnTo>
                    <a:pt x="1195" y="0"/>
                  </a:lnTo>
                  <a:lnTo>
                    <a:pt x="210" y="0"/>
                  </a:lnTo>
                  <a:lnTo>
                    <a:pt x="0" y="369"/>
                  </a:lnTo>
                </a:path>
              </a:pathLst>
            </a:custGeom>
            <a:solidFill>
              <a:srgbClr val="009999"/>
            </a:solidFill>
            <a:ln w="12700" cap="rnd" cmpd="sng">
              <a:solidFill>
                <a:srgbClr val="33CCCC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321" name="Freeform 17"/>
            <p:cNvSpPr>
              <a:spLocks/>
            </p:cNvSpPr>
            <p:nvPr/>
          </p:nvSpPr>
          <p:spPr bwMode="auto">
            <a:xfrm>
              <a:off x="3631" y="1831"/>
              <a:ext cx="328" cy="498"/>
            </a:xfrm>
            <a:custGeom>
              <a:avLst/>
              <a:gdLst/>
              <a:ahLst/>
              <a:cxnLst>
                <a:cxn ang="0">
                  <a:pos x="212" y="440"/>
                </a:cxn>
                <a:cxn ang="0">
                  <a:pos x="309" y="314"/>
                </a:cxn>
                <a:cxn ang="0">
                  <a:pos x="54" y="0"/>
                </a:cxn>
                <a:cxn ang="0">
                  <a:pos x="0" y="66"/>
                </a:cxn>
                <a:cxn ang="0">
                  <a:pos x="212" y="440"/>
                </a:cxn>
              </a:cxnLst>
              <a:rect l="0" t="0" r="r" b="b"/>
              <a:pathLst>
                <a:path w="310" h="441">
                  <a:moveTo>
                    <a:pt x="212" y="440"/>
                  </a:moveTo>
                  <a:lnTo>
                    <a:pt x="309" y="314"/>
                  </a:lnTo>
                  <a:lnTo>
                    <a:pt x="54" y="0"/>
                  </a:lnTo>
                  <a:lnTo>
                    <a:pt x="0" y="66"/>
                  </a:lnTo>
                  <a:lnTo>
                    <a:pt x="212" y="440"/>
                  </a:lnTo>
                </a:path>
              </a:pathLst>
            </a:custGeom>
            <a:solidFill>
              <a:srgbClr val="CC9900"/>
            </a:solidFill>
            <a:ln w="12700" cap="rnd" cmpd="sng">
              <a:solidFill>
                <a:srgbClr val="4824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322" name="Freeform 18"/>
            <p:cNvSpPr>
              <a:spLocks/>
            </p:cNvSpPr>
            <p:nvPr/>
          </p:nvSpPr>
          <p:spPr bwMode="auto">
            <a:xfrm>
              <a:off x="3112" y="1830"/>
              <a:ext cx="576" cy="76"/>
            </a:xfrm>
            <a:custGeom>
              <a:avLst/>
              <a:gdLst/>
              <a:ahLst/>
              <a:cxnLst>
                <a:cxn ang="0">
                  <a:pos x="0" y="66"/>
                </a:cxn>
                <a:cxn ang="0">
                  <a:pos x="489" y="66"/>
                </a:cxn>
                <a:cxn ang="0">
                  <a:pos x="543" y="0"/>
                </a:cxn>
                <a:cxn ang="0">
                  <a:pos x="169" y="0"/>
                </a:cxn>
                <a:cxn ang="0">
                  <a:pos x="0" y="66"/>
                </a:cxn>
              </a:cxnLst>
              <a:rect l="0" t="0" r="r" b="b"/>
              <a:pathLst>
                <a:path w="544" h="67">
                  <a:moveTo>
                    <a:pt x="0" y="66"/>
                  </a:moveTo>
                  <a:lnTo>
                    <a:pt x="489" y="66"/>
                  </a:lnTo>
                  <a:lnTo>
                    <a:pt x="543" y="0"/>
                  </a:lnTo>
                  <a:lnTo>
                    <a:pt x="169" y="0"/>
                  </a:lnTo>
                  <a:lnTo>
                    <a:pt x="0" y="66"/>
                  </a:lnTo>
                </a:path>
              </a:pathLst>
            </a:custGeom>
            <a:solidFill>
              <a:srgbClr val="996633"/>
            </a:solidFill>
            <a:ln w="12700" cap="rnd" cmpd="sng">
              <a:solidFill>
                <a:srgbClr val="4824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323" name="Freeform 19"/>
            <p:cNvSpPr>
              <a:spLocks/>
            </p:cNvSpPr>
            <p:nvPr/>
          </p:nvSpPr>
          <p:spPr bwMode="auto">
            <a:xfrm>
              <a:off x="2886" y="1905"/>
              <a:ext cx="970" cy="424"/>
            </a:xfrm>
            <a:custGeom>
              <a:avLst/>
              <a:gdLst/>
              <a:ahLst/>
              <a:cxnLst>
                <a:cxn ang="0">
                  <a:pos x="0" y="375"/>
                </a:cxn>
                <a:cxn ang="0">
                  <a:pos x="916" y="375"/>
                </a:cxn>
                <a:cxn ang="0">
                  <a:pos x="703" y="0"/>
                </a:cxn>
                <a:cxn ang="0">
                  <a:pos x="213" y="0"/>
                </a:cxn>
                <a:cxn ang="0">
                  <a:pos x="0" y="375"/>
                </a:cxn>
              </a:cxnLst>
              <a:rect l="0" t="0" r="r" b="b"/>
              <a:pathLst>
                <a:path w="917" h="376">
                  <a:moveTo>
                    <a:pt x="0" y="375"/>
                  </a:moveTo>
                  <a:lnTo>
                    <a:pt x="916" y="375"/>
                  </a:lnTo>
                  <a:lnTo>
                    <a:pt x="703" y="0"/>
                  </a:lnTo>
                  <a:lnTo>
                    <a:pt x="213" y="0"/>
                  </a:lnTo>
                  <a:lnTo>
                    <a:pt x="0" y="375"/>
                  </a:lnTo>
                </a:path>
              </a:pathLst>
            </a:custGeom>
            <a:solidFill>
              <a:srgbClr val="CC9900"/>
            </a:solidFill>
            <a:ln w="12700" cap="rnd" cmpd="sng">
              <a:solidFill>
                <a:srgbClr val="4824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324" name="Freeform 20"/>
            <p:cNvSpPr>
              <a:spLocks/>
            </p:cNvSpPr>
            <p:nvPr/>
          </p:nvSpPr>
          <p:spPr bwMode="auto">
            <a:xfrm>
              <a:off x="3401" y="1422"/>
              <a:ext cx="277" cy="423"/>
            </a:xfrm>
            <a:custGeom>
              <a:avLst/>
              <a:gdLst/>
              <a:ahLst/>
              <a:cxnLst>
                <a:cxn ang="0">
                  <a:pos x="212" y="374"/>
                </a:cxn>
                <a:cxn ang="0">
                  <a:pos x="261" y="316"/>
                </a:cxn>
                <a:cxn ang="0">
                  <a:pos x="0" y="0"/>
                </a:cxn>
                <a:cxn ang="0">
                  <a:pos x="212" y="374"/>
                </a:cxn>
              </a:cxnLst>
              <a:rect l="0" t="0" r="r" b="b"/>
              <a:pathLst>
                <a:path w="262" h="375">
                  <a:moveTo>
                    <a:pt x="212" y="374"/>
                  </a:moveTo>
                  <a:lnTo>
                    <a:pt x="261" y="316"/>
                  </a:lnTo>
                  <a:lnTo>
                    <a:pt x="0" y="0"/>
                  </a:lnTo>
                  <a:lnTo>
                    <a:pt x="212" y="374"/>
                  </a:lnTo>
                </a:path>
              </a:pathLst>
            </a:custGeom>
            <a:solidFill>
              <a:srgbClr val="FFB305"/>
            </a:solidFill>
            <a:ln w="12700" cap="rnd" cmpd="sng">
              <a:solidFill>
                <a:srgbClr val="FF99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325" name="Freeform 21"/>
            <p:cNvSpPr>
              <a:spLocks/>
            </p:cNvSpPr>
            <p:nvPr/>
          </p:nvSpPr>
          <p:spPr bwMode="auto">
            <a:xfrm>
              <a:off x="3176" y="1422"/>
              <a:ext cx="451" cy="423"/>
            </a:xfrm>
            <a:custGeom>
              <a:avLst/>
              <a:gdLst/>
              <a:ahLst/>
              <a:cxnLst>
                <a:cxn ang="0">
                  <a:pos x="0" y="374"/>
                </a:cxn>
                <a:cxn ang="0">
                  <a:pos x="425" y="374"/>
                </a:cxn>
                <a:cxn ang="0">
                  <a:pos x="213" y="0"/>
                </a:cxn>
                <a:cxn ang="0">
                  <a:pos x="0" y="374"/>
                </a:cxn>
              </a:cxnLst>
              <a:rect l="0" t="0" r="r" b="b"/>
              <a:pathLst>
                <a:path w="426" h="375">
                  <a:moveTo>
                    <a:pt x="0" y="374"/>
                  </a:moveTo>
                  <a:lnTo>
                    <a:pt x="425" y="374"/>
                  </a:lnTo>
                  <a:lnTo>
                    <a:pt x="213" y="0"/>
                  </a:lnTo>
                  <a:lnTo>
                    <a:pt x="0" y="374"/>
                  </a:lnTo>
                </a:path>
              </a:pathLst>
            </a:custGeom>
            <a:solidFill>
              <a:srgbClr val="FFD473"/>
            </a:solidFill>
            <a:ln w="12700" cap="rnd" cmpd="sng">
              <a:solidFill>
                <a:srgbClr val="FF99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7" name="图形 6" descr="轻微弯曲的箭头">
            <a:hlinkClick r:id="rId2" action="ppaction://hlinksldjump"/>
            <a:extLst>
              <a:ext uri="{FF2B5EF4-FFF2-40B4-BE49-F238E27FC236}">
                <a16:creationId xmlns:a16="http://schemas.microsoft.com/office/drawing/2014/main" id="{18CC7E61-46E8-4150-A893-166B67E21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760" y="113757"/>
            <a:ext cx="664530" cy="66453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FAD0EB7-CDF4-461E-A590-6EE25CCA556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600" y="4341732"/>
            <a:ext cx="918070" cy="8874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6A4EA9-FE43-429F-BDD6-31E8E532547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9712" y="4365104"/>
            <a:ext cx="2267744" cy="14681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DD33AA-66CC-48AA-9481-A175E7781FC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CFDF5"/>
              </a:clrFrom>
              <a:clrTo>
                <a:srgbClr val="FCFDF5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700821" y="4948252"/>
            <a:ext cx="1995754" cy="8294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0F2809-10A3-4B65-981B-64B6435C6BC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 rot="456599">
            <a:off x="5147760" y="4293829"/>
            <a:ext cx="2122286" cy="15939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ED7363-4A16-49DF-854C-3E606CA5F46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5944" y="4605654"/>
            <a:ext cx="2510267" cy="1924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78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78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78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78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8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78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C376D4-7F84-4634-958F-BB4E90E89899}" type="slidenum">
              <a:rPr lang="zh-CN" altLang="en-US"/>
              <a:pPr/>
              <a:t>10</a:t>
            </a:fld>
            <a:endParaRPr lang="en-US" altLang="zh-CN"/>
          </a:p>
        </p:txBody>
      </p:sp>
      <p:sp>
        <p:nvSpPr>
          <p:cNvPr id="153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  </a:t>
            </a:r>
            <a:r>
              <a:rPr lang="zh-CN" altLang="en-US"/>
              <a:t>存储系统概述</a:t>
            </a:r>
          </a:p>
        </p:txBody>
      </p:sp>
      <p:sp>
        <p:nvSpPr>
          <p:cNvPr id="153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341438"/>
            <a:ext cx="8424863" cy="5256212"/>
          </a:xfrm>
        </p:spPr>
        <p:txBody>
          <a:bodyPr/>
          <a:lstStyle/>
          <a:p>
            <a:r>
              <a:rPr lang="zh-CN" altLang="en-US"/>
              <a:t>存储信息的介质</a:t>
            </a:r>
          </a:p>
          <a:p>
            <a:endParaRPr lang="zh-CN" altLang="en-US"/>
          </a:p>
          <a:p>
            <a:r>
              <a:rPr lang="zh-CN" altLang="en-US"/>
              <a:t>在计算机中的用途</a:t>
            </a:r>
          </a:p>
          <a:p>
            <a:endParaRPr lang="zh-CN" altLang="en-US"/>
          </a:p>
          <a:p>
            <a:r>
              <a:rPr lang="zh-CN" altLang="en-US"/>
              <a:t>存放信息的易失</a:t>
            </a:r>
            <a:r>
              <a:rPr lang="en-US" altLang="zh-CN">
                <a:latin typeface="宋体" pitchFamily="2" charset="-122"/>
              </a:rPr>
              <a:t>(</a:t>
            </a:r>
            <a:r>
              <a:rPr lang="zh-CN" altLang="en-US"/>
              <a:t>挥发</a:t>
            </a:r>
            <a:r>
              <a:rPr lang="en-US" altLang="zh-CN">
                <a:latin typeface="宋体" pitchFamily="2" charset="-122"/>
              </a:rPr>
              <a:t>)</a:t>
            </a:r>
            <a:r>
              <a:rPr lang="zh-CN" altLang="en-US"/>
              <a:t>性</a:t>
            </a:r>
          </a:p>
          <a:p>
            <a:endParaRPr lang="zh-CN" altLang="en-US"/>
          </a:p>
          <a:p>
            <a:r>
              <a:rPr lang="zh-CN" altLang="en-US"/>
              <a:t>存取方式</a:t>
            </a:r>
          </a:p>
          <a:p>
            <a:endParaRPr lang="zh-CN" altLang="en-US"/>
          </a:p>
          <a:p>
            <a:r>
              <a:rPr lang="zh-CN" altLang="en-US"/>
              <a:t>读写功能</a:t>
            </a:r>
          </a:p>
        </p:txBody>
      </p:sp>
      <p:sp>
        <p:nvSpPr>
          <p:cNvPr id="1530884" name="Rectangle 4"/>
          <p:cNvSpPr>
            <a:spLocks noChangeArrowheads="1"/>
          </p:cNvSpPr>
          <p:nvPr/>
        </p:nvSpPr>
        <p:spPr bwMode="auto">
          <a:xfrm>
            <a:off x="827088" y="549275"/>
            <a:ext cx="8013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008000"/>
                </a:solidFill>
                <a:latin typeface="Arial" charset="0"/>
                <a:ea typeface="黑体" pitchFamily="2" charset="-122"/>
              </a:rPr>
              <a:t>4.1.2  </a:t>
            </a:r>
            <a:r>
              <a:rPr lang="zh-CN" altLang="en-US">
                <a:solidFill>
                  <a:srgbClr val="008000"/>
                </a:solidFill>
                <a:latin typeface="Arial" charset="0"/>
                <a:ea typeface="黑体" pitchFamily="2" charset="-122"/>
              </a:rPr>
              <a:t>存储器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分类</a:t>
            </a:r>
            <a:r>
              <a:rPr lang="zh-CN" altLang="en-US">
                <a:solidFill>
                  <a:srgbClr val="008000"/>
                </a:solidFill>
                <a:latin typeface="Arial" charset="0"/>
                <a:ea typeface="黑体" pitchFamily="2" charset="-122"/>
              </a:rPr>
              <a:t>：不同的分类标准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3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530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530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530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530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B9FAFD-EE14-4E59-99EF-6421EBFAB7D8}" type="slidenum">
              <a:rPr lang="zh-CN" altLang="en-US"/>
              <a:pPr/>
              <a:t>11</a:t>
            </a:fld>
            <a:endParaRPr lang="en-US" altLang="zh-CN"/>
          </a:p>
        </p:txBody>
      </p:sp>
      <p:sp>
        <p:nvSpPr>
          <p:cNvPr id="152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  </a:t>
            </a:r>
            <a:r>
              <a:rPr lang="zh-CN" altLang="en-US"/>
              <a:t>存储系统概述</a:t>
            </a:r>
          </a:p>
        </p:txBody>
      </p:sp>
      <p:sp>
        <p:nvSpPr>
          <p:cNvPr id="1528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341438"/>
            <a:ext cx="8424863" cy="5256212"/>
          </a:xfrm>
        </p:spPr>
        <p:txBody>
          <a:bodyPr/>
          <a:lstStyle/>
          <a:p>
            <a:r>
              <a:rPr lang="zh-CN" altLang="en-US"/>
              <a:t>存储信息的介质</a:t>
            </a:r>
          </a:p>
          <a:p>
            <a:endParaRPr lang="zh-CN" altLang="en-US"/>
          </a:p>
          <a:p>
            <a:r>
              <a:rPr lang="zh-CN" altLang="en-US"/>
              <a:t>在计算机中的用途</a:t>
            </a:r>
          </a:p>
          <a:p>
            <a:endParaRPr lang="zh-CN" altLang="en-US"/>
          </a:p>
          <a:p>
            <a:r>
              <a:rPr lang="zh-CN" altLang="en-US"/>
              <a:t>存放信息的易失</a:t>
            </a:r>
            <a:r>
              <a:rPr lang="en-US" altLang="zh-CN">
                <a:latin typeface="宋体" pitchFamily="2" charset="-122"/>
              </a:rPr>
              <a:t>(</a:t>
            </a:r>
            <a:r>
              <a:rPr lang="zh-CN" altLang="en-US"/>
              <a:t>挥发</a:t>
            </a:r>
            <a:r>
              <a:rPr lang="en-US" altLang="zh-CN">
                <a:latin typeface="宋体" pitchFamily="2" charset="-122"/>
              </a:rPr>
              <a:t>)</a:t>
            </a:r>
            <a:r>
              <a:rPr lang="zh-CN" altLang="en-US"/>
              <a:t>性</a:t>
            </a:r>
          </a:p>
          <a:p>
            <a:endParaRPr lang="zh-CN" altLang="en-US"/>
          </a:p>
          <a:p>
            <a:r>
              <a:rPr lang="zh-CN" altLang="en-US"/>
              <a:t>存取方式</a:t>
            </a:r>
          </a:p>
          <a:p>
            <a:endParaRPr lang="zh-CN" altLang="en-US"/>
          </a:p>
          <a:p>
            <a:r>
              <a:rPr lang="zh-CN" altLang="en-US"/>
              <a:t>读写功能</a:t>
            </a:r>
          </a:p>
        </p:txBody>
      </p:sp>
      <p:sp>
        <p:nvSpPr>
          <p:cNvPr id="1528836" name="Rectangle 4"/>
          <p:cNvSpPr>
            <a:spLocks noChangeArrowheads="1"/>
          </p:cNvSpPr>
          <p:nvPr/>
        </p:nvSpPr>
        <p:spPr bwMode="auto">
          <a:xfrm>
            <a:off x="827088" y="549275"/>
            <a:ext cx="8013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008000"/>
                </a:solidFill>
                <a:latin typeface="Arial" charset="0"/>
                <a:ea typeface="黑体" pitchFamily="2" charset="-122"/>
              </a:rPr>
              <a:t>4.1.2  </a:t>
            </a:r>
            <a:r>
              <a:rPr lang="zh-CN" altLang="en-US">
                <a:solidFill>
                  <a:srgbClr val="008000"/>
                </a:solidFill>
                <a:latin typeface="Arial" charset="0"/>
                <a:ea typeface="黑体" pitchFamily="2" charset="-122"/>
              </a:rPr>
              <a:t>存储器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分类</a:t>
            </a:r>
            <a:r>
              <a:rPr lang="zh-CN" altLang="en-US">
                <a:solidFill>
                  <a:srgbClr val="008000"/>
                </a:solidFill>
                <a:latin typeface="Arial" charset="0"/>
                <a:ea typeface="黑体" pitchFamily="2" charset="-122"/>
              </a:rPr>
              <a:t>：不同的分类标准</a:t>
            </a:r>
          </a:p>
        </p:txBody>
      </p:sp>
      <p:sp>
        <p:nvSpPr>
          <p:cNvPr id="1528837" name="AutoShape 5"/>
          <p:cNvSpPr>
            <a:spLocks noChangeArrowheads="1"/>
          </p:cNvSpPr>
          <p:nvPr/>
        </p:nvSpPr>
        <p:spPr bwMode="auto">
          <a:xfrm>
            <a:off x="5435600" y="1484313"/>
            <a:ext cx="3024188" cy="1657350"/>
          </a:xfrm>
          <a:prstGeom prst="wedgeRectCallout">
            <a:avLst>
              <a:gd name="adj1" fmla="val -110106"/>
              <a:gd name="adj2" fmla="val -40519"/>
            </a:avLst>
          </a:prstGeom>
          <a:solidFill>
            <a:srgbClr val="FFFF99"/>
          </a:solidFill>
          <a:ln w="28575" algn="ctr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266700" indent="-266700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/>
              <a:t>半导体</a:t>
            </a:r>
          </a:p>
          <a:p>
            <a:pPr marL="266700" indent="-266700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/>
              <a:t>磁盘、磁带</a:t>
            </a:r>
          </a:p>
          <a:p>
            <a:pPr marL="266700" indent="-266700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/>
              <a:t>光盘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E2D268D-0652-43F6-9261-4029A26BB552}" type="slidenum">
              <a:rPr lang="zh-CN" altLang="en-US"/>
              <a:pPr/>
              <a:t>12</a:t>
            </a:fld>
            <a:endParaRPr lang="en-US" altLang="zh-CN"/>
          </a:p>
        </p:txBody>
      </p:sp>
      <p:sp>
        <p:nvSpPr>
          <p:cNvPr id="153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  </a:t>
            </a:r>
            <a:r>
              <a:rPr lang="zh-CN" altLang="en-US"/>
              <a:t>存储系统概述</a:t>
            </a:r>
          </a:p>
        </p:txBody>
      </p:sp>
      <p:sp>
        <p:nvSpPr>
          <p:cNvPr id="1531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341438"/>
            <a:ext cx="8424863" cy="5256212"/>
          </a:xfrm>
        </p:spPr>
        <p:txBody>
          <a:bodyPr/>
          <a:lstStyle/>
          <a:p>
            <a:r>
              <a:rPr lang="zh-CN" altLang="en-US" dirty="0"/>
              <a:t>存储信息的介质</a:t>
            </a:r>
          </a:p>
          <a:p>
            <a:endParaRPr lang="zh-CN" altLang="en-US" dirty="0"/>
          </a:p>
          <a:p>
            <a:r>
              <a:rPr lang="zh-CN" altLang="en-US" dirty="0"/>
              <a:t>在计算机中的用途</a:t>
            </a:r>
          </a:p>
          <a:p>
            <a:endParaRPr lang="zh-CN" altLang="en-US" dirty="0"/>
          </a:p>
          <a:p>
            <a:r>
              <a:rPr lang="zh-CN" altLang="en-US" dirty="0"/>
              <a:t>存放信息的易失</a:t>
            </a:r>
            <a:r>
              <a:rPr lang="en-US" altLang="zh-CN" dirty="0">
                <a:latin typeface="宋体" pitchFamily="2" charset="-122"/>
              </a:rPr>
              <a:t>(</a:t>
            </a:r>
            <a:r>
              <a:rPr lang="zh-CN" altLang="en-US" dirty="0"/>
              <a:t>挥发</a:t>
            </a:r>
            <a:r>
              <a:rPr lang="en-US" altLang="zh-CN" dirty="0">
                <a:latin typeface="宋体" pitchFamily="2" charset="-122"/>
              </a:rPr>
              <a:t>)</a:t>
            </a:r>
            <a:r>
              <a:rPr lang="zh-CN" altLang="en-US" dirty="0"/>
              <a:t>性</a:t>
            </a:r>
          </a:p>
          <a:p>
            <a:endParaRPr lang="zh-CN" altLang="en-US" dirty="0"/>
          </a:p>
          <a:p>
            <a:r>
              <a:rPr lang="zh-CN" altLang="en-US" dirty="0"/>
              <a:t>存取方式</a:t>
            </a:r>
          </a:p>
          <a:p>
            <a:endParaRPr lang="zh-CN" altLang="en-US" dirty="0"/>
          </a:p>
          <a:p>
            <a:r>
              <a:rPr lang="zh-CN" altLang="en-US" dirty="0"/>
              <a:t>读写功能</a:t>
            </a:r>
          </a:p>
        </p:txBody>
      </p:sp>
      <p:sp>
        <p:nvSpPr>
          <p:cNvPr id="1531908" name="Rectangle 4"/>
          <p:cNvSpPr>
            <a:spLocks noChangeArrowheads="1"/>
          </p:cNvSpPr>
          <p:nvPr/>
        </p:nvSpPr>
        <p:spPr bwMode="auto">
          <a:xfrm>
            <a:off x="827088" y="549275"/>
            <a:ext cx="8013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008000"/>
                </a:solidFill>
                <a:latin typeface="Arial" charset="0"/>
                <a:ea typeface="黑体" pitchFamily="2" charset="-122"/>
              </a:rPr>
              <a:t>4.1.2  </a:t>
            </a:r>
            <a:r>
              <a:rPr lang="zh-CN" altLang="en-US">
                <a:solidFill>
                  <a:srgbClr val="008000"/>
                </a:solidFill>
                <a:latin typeface="Arial" charset="0"/>
                <a:ea typeface="黑体" pitchFamily="2" charset="-122"/>
              </a:rPr>
              <a:t>存储器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分类</a:t>
            </a:r>
            <a:r>
              <a:rPr lang="zh-CN" altLang="en-US">
                <a:solidFill>
                  <a:srgbClr val="008000"/>
                </a:solidFill>
                <a:latin typeface="Arial" charset="0"/>
                <a:ea typeface="黑体" pitchFamily="2" charset="-122"/>
              </a:rPr>
              <a:t>：不同的分类标准</a:t>
            </a:r>
          </a:p>
        </p:txBody>
      </p:sp>
      <p:sp>
        <p:nvSpPr>
          <p:cNvPr id="1531909" name="AutoShape 5"/>
          <p:cNvSpPr>
            <a:spLocks noChangeArrowheads="1"/>
          </p:cNvSpPr>
          <p:nvPr/>
        </p:nvSpPr>
        <p:spPr bwMode="auto">
          <a:xfrm>
            <a:off x="5414961" y="1208510"/>
            <a:ext cx="3549651" cy="5039890"/>
          </a:xfrm>
          <a:prstGeom prst="wedgeRectCallout">
            <a:avLst>
              <a:gd name="adj1" fmla="val -93481"/>
              <a:gd name="adj2" fmla="val -21598"/>
            </a:avLst>
          </a:prstGeom>
          <a:solidFill>
            <a:srgbClr val="FFFF99"/>
          </a:solidFill>
          <a:ln w="28575" algn="ctr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60363" indent="-360363" algn="l">
              <a:spcBef>
                <a:spcPts val="3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dirty="0"/>
              <a:t>内部存储器</a:t>
            </a:r>
            <a:r>
              <a:rPr lang="en-US" altLang="zh-CN" dirty="0">
                <a:latin typeface="宋体" pitchFamily="2" charset="-122"/>
              </a:rPr>
              <a:t>(</a:t>
            </a:r>
            <a:r>
              <a:rPr lang="zh-CN" altLang="en-US" dirty="0"/>
              <a:t>内存</a:t>
            </a:r>
            <a:r>
              <a:rPr lang="en-US" altLang="zh-CN" dirty="0">
                <a:latin typeface="宋体" pitchFamily="2" charset="-122"/>
              </a:rPr>
              <a:t>)</a:t>
            </a:r>
            <a:endParaRPr lang="en-US" altLang="zh-CN" dirty="0"/>
          </a:p>
          <a:p>
            <a:pPr marL="720725" lvl="1" indent="-360363" algn="l">
              <a:spcBef>
                <a:spcPts val="300"/>
              </a:spcBef>
              <a:buClr>
                <a:srgbClr val="FF9933"/>
              </a:buClr>
              <a:buSzPct val="70000"/>
              <a:buFont typeface="Wingdings" pitchFamily="2" charset="2"/>
              <a:buChar char="u"/>
            </a:pPr>
            <a:r>
              <a:rPr lang="zh-CN" altLang="en-US" sz="2400" dirty="0"/>
              <a:t>主存储器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marL="720725" lvl="1" indent="-360363" algn="l">
              <a:spcBef>
                <a:spcPts val="300"/>
              </a:spcBef>
              <a:buClr>
                <a:srgbClr val="FF9933"/>
              </a:buClr>
              <a:buSzPct val="70000"/>
              <a:buFont typeface="Wingdings" pitchFamily="2" charset="2"/>
              <a:buChar char="u"/>
            </a:pPr>
            <a:r>
              <a:rPr lang="zh-CN" altLang="en-US" sz="2400" dirty="0"/>
              <a:t>高速缓冲存储器</a:t>
            </a:r>
            <a:r>
              <a:rPr lang="en-US" altLang="zh-CN" sz="2400" dirty="0">
                <a:latin typeface="宋体" panose="02010600030101010101" pitchFamily="2" charset="-122"/>
              </a:rPr>
              <a:t>(</a:t>
            </a:r>
            <a:r>
              <a:rPr lang="en-US" altLang="zh-CN" sz="2400" dirty="0"/>
              <a:t>Cache</a:t>
            </a:r>
            <a:r>
              <a:rPr lang="en-US" altLang="zh-CN" sz="2400" dirty="0">
                <a:latin typeface="宋体" panose="02010600030101010101" pitchFamily="2" charset="-122"/>
              </a:rPr>
              <a:t>)</a:t>
            </a:r>
          </a:p>
          <a:p>
            <a:pPr marL="360363" indent="-360363" algn="l">
              <a:spcBef>
                <a:spcPts val="3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dirty="0"/>
              <a:t>控制存储器：</a:t>
            </a:r>
            <a:br>
              <a:rPr lang="en-US" altLang="zh-CN" dirty="0"/>
            </a:br>
            <a:r>
              <a:rPr lang="zh-CN" altLang="en-US" sz="2400" dirty="0"/>
              <a:t>存放微程序</a:t>
            </a:r>
            <a:endParaRPr lang="zh-CN" altLang="en-US" dirty="0"/>
          </a:p>
          <a:p>
            <a:pPr marL="360363" indent="-360363" algn="l">
              <a:spcBef>
                <a:spcPts val="3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dirty="0"/>
              <a:t>外存</a:t>
            </a:r>
          </a:p>
          <a:p>
            <a:pPr marL="720725" lvl="1" indent="-360363" algn="l">
              <a:spcBef>
                <a:spcPts val="300"/>
              </a:spcBef>
              <a:buClr>
                <a:srgbClr val="FF9933"/>
              </a:buClr>
              <a:buSzPct val="70000"/>
              <a:buFont typeface="Wingdings" pitchFamily="2" charset="2"/>
              <a:buChar char="u"/>
            </a:pPr>
            <a:r>
              <a:rPr lang="zh-CN" altLang="en-US" sz="2400" dirty="0"/>
              <a:t>磁盘</a:t>
            </a:r>
          </a:p>
          <a:p>
            <a:pPr marL="720725" lvl="1" indent="-360363" algn="l">
              <a:spcBef>
                <a:spcPts val="300"/>
              </a:spcBef>
              <a:buClr>
                <a:srgbClr val="FF9933"/>
              </a:buClr>
              <a:buSzPct val="70000"/>
              <a:buFont typeface="Wingdings" pitchFamily="2" charset="2"/>
              <a:buChar char="u"/>
            </a:pPr>
            <a:r>
              <a:rPr lang="zh-CN" altLang="en-US" sz="2400" dirty="0"/>
              <a:t>光盘</a:t>
            </a:r>
          </a:p>
          <a:p>
            <a:pPr marL="720725" lvl="1" indent="-360363" algn="l">
              <a:spcBef>
                <a:spcPts val="300"/>
              </a:spcBef>
              <a:buClr>
                <a:srgbClr val="FF9933"/>
              </a:buClr>
              <a:buSzPct val="70000"/>
              <a:buFont typeface="Wingdings" pitchFamily="2" charset="2"/>
              <a:buChar char="u"/>
            </a:pPr>
            <a:r>
              <a:rPr lang="en-US" altLang="zh-CN" sz="2400" dirty="0"/>
              <a:t>U</a:t>
            </a:r>
            <a:r>
              <a:rPr lang="zh-CN" altLang="en-US" sz="2400" dirty="0"/>
              <a:t>盘</a:t>
            </a:r>
          </a:p>
          <a:p>
            <a:pPr marL="720725" lvl="1" indent="-360363" algn="l">
              <a:spcBef>
                <a:spcPts val="300"/>
              </a:spcBef>
              <a:buClr>
                <a:srgbClr val="FF9933"/>
              </a:buClr>
              <a:buSzPct val="70000"/>
              <a:buFont typeface="Wingdings" pitchFamily="2" charset="2"/>
              <a:buChar char="u"/>
            </a:pPr>
            <a:r>
              <a:rPr lang="en-US" altLang="zh-CN" sz="2400" dirty="0"/>
              <a:t>SD</a:t>
            </a:r>
            <a:r>
              <a:rPr lang="zh-CN" altLang="en-US" sz="2400" dirty="0"/>
              <a:t>存储卡</a:t>
            </a:r>
          </a:p>
          <a:p>
            <a:pPr marL="720725" lvl="1" indent="-360363" algn="l">
              <a:spcBef>
                <a:spcPts val="300"/>
              </a:spcBef>
              <a:buClr>
                <a:srgbClr val="FF9933"/>
              </a:buClr>
              <a:buSzPct val="70000"/>
              <a:buFont typeface="Wingdings" pitchFamily="2" charset="2"/>
              <a:buChar char="u"/>
            </a:pPr>
            <a:r>
              <a:rPr lang="zh-CN" altLang="en-US" sz="2400" dirty="0"/>
              <a:t>磁带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C7F050-F6AD-432C-82BD-BCC905032177}" type="slidenum">
              <a:rPr lang="zh-CN" altLang="en-US"/>
              <a:pPr/>
              <a:t>13</a:t>
            </a:fld>
            <a:endParaRPr lang="en-US" altLang="zh-CN"/>
          </a:p>
        </p:txBody>
      </p:sp>
      <p:sp>
        <p:nvSpPr>
          <p:cNvPr id="153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  </a:t>
            </a:r>
            <a:r>
              <a:rPr lang="zh-CN" altLang="en-US"/>
              <a:t>存储系统概述</a:t>
            </a:r>
          </a:p>
        </p:txBody>
      </p:sp>
      <p:sp>
        <p:nvSpPr>
          <p:cNvPr id="153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341438"/>
            <a:ext cx="8424863" cy="5256212"/>
          </a:xfrm>
        </p:spPr>
        <p:txBody>
          <a:bodyPr/>
          <a:lstStyle/>
          <a:p>
            <a:r>
              <a:rPr lang="zh-CN" altLang="en-US"/>
              <a:t>存储信息的介质</a:t>
            </a:r>
          </a:p>
          <a:p>
            <a:endParaRPr lang="zh-CN" altLang="en-US"/>
          </a:p>
          <a:p>
            <a:r>
              <a:rPr lang="zh-CN" altLang="en-US"/>
              <a:t>在计算机中的用途</a:t>
            </a:r>
          </a:p>
          <a:p>
            <a:endParaRPr lang="zh-CN" altLang="en-US"/>
          </a:p>
          <a:p>
            <a:r>
              <a:rPr lang="zh-CN" altLang="en-US"/>
              <a:t>存放信息的易失</a:t>
            </a:r>
            <a:r>
              <a:rPr lang="en-US" altLang="zh-CN">
                <a:latin typeface="宋体" pitchFamily="2" charset="-122"/>
              </a:rPr>
              <a:t>(</a:t>
            </a:r>
            <a:r>
              <a:rPr lang="zh-CN" altLang="en-US"/>
              <a:t>挥发</a:t>
            </a:r>
            <a:r>
              <a:rPr lang="en-US" altLang="zh-CN">
                <a:latin typeface="宋体" pitchFamily="2" charset="-122"/>
              </a:rPr>
              <a:t>)</a:t>
            </a:r>
            <a:r>
              <a:rPr lang="zh-CN" altLang="en-US"/>
              <a:t>性</a:t>
            </a:r>
          </a:p>
          <a:p>
            <a:endParaRPr lang="zh-CN" altLang="en-US"/>
          </a:p>
          <a:p>
            <a:r>
              <a:rPr lang="zh-CN" altLang="en-US"/>
              <a:t>存取方式</a:t>
            </a:r>
          </a:p>
          <a:p>
            <a:endParaRPr lang="zh-CN" altLang="en-US"/>
          </a:p>
          <a:p>
            <a:r>
              <a:rPr lang="zh-CN" altLang="en-US"/>
              <a:t>读写功能</a:t>
            </a:r>
          </a:p>
        </p:txBody>
      </p:sp>
      <p:sp>
        <p:nvSpPr>
          <p:cNvPr id="1532932" name="Rectangle 4"/>
          <p:cNvSpPr>
            <a:spLocks noChangeArrowheads="1"/>
          </p:cNvSpPr>
          <p:nvPr/>
        </p:nvSpPr>
        <p:spPr bwMode="auto">
          <a:xfrm>
            <a:off x="827088" y="549275"/>
            <a:ext cx="8013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008000"/>
                </a:solidFill>
                <a:latin typeface="Arial" charset="0"/>
                <a:ea typeface="黑体" pitchFamily="2" charset="-122"/>
              </a:rPr>
              <a:t>4.1.2  </a:t>
            </a:r>
            <a:r>
              <a:rPr lang="zh-CN" altLang="en-US">
                <a:solidFill>
                  <a:srgbClr val="008000"/>
                </a:solidFill>
                <a:latin typeface="Arial" charset="0"/>
                <a:ea typeface="黑体" pitchFamily="2" charset="-122"/>
              </a:rPr>
              <a:t>存储器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分类</a:t>
            </a:r>
            <a:r>
              <a:rPr lang="zh-CN" altLang="en-US">
                <a:solidFill>
                  <a:srgbClr val="008000"/>
                </a:solidFill>
                <a:latin typeface="Arial" charset="0"/>
                <a:ea typeface="黑体" pitchFamily="2" charset="-122"/>
              </a:rPr>
              <a:t>：不同的分类标准</a:t>
            </a:r>
          </a:p>
        </p:txBody>
      </p:sp>
      <p:sp>
        <p:nvSpPr>
          <p:cNvPr id="1532933" name="AutoShape 5"/>
          <p:cNvSpPr>
            <a:spLocks noChangeArrowheads="1"/>
          </p:cNvSpPr>
          <p:nvPr/>
        </p:nvSpPr>
        <p:spPr bwMode="auto">
          <a:xfrm>
            <a:off x="5435600" y="2852738"/>
            <a:ext cx="3311525" cy="2881312"/>
          </a:xfrm>
          <a:prstGeom prst="wedgeRectCallout">
            <a:avLst>
              <a:gd name="adj1" fmla="val -64380"/>
              <a:gd name="adj2" fmla="val -21847"/>
            </a:avLst>
          </a:prstGeom>
          <a:solidFill>
            <a:srgbClr val="FFFF99"/>
          </a:solidFill>
          <a:ln w="28575" algn="ctr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60363" indent="-360363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dirty="0"/>
              <a:t>易失：</a:t>
            </a:r>
            <a:r>
              <a:rPr lang="en-US" altLang="zh-CN" dirty="0"/>
              <a:t>RAM</a:t>
            </a:r>
          </a:p>
          <a:p>
            <a:pPr marL="360363" indent="-360363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dirty="0"/>
              <a:t>非易失：</a:t>
            </a:r>
          </a:p>
          <a:p>
            <a:pPr marL="719138" lvl="1" indent="-358775" algn="l">
              <a:spcBef>
                <a:spcPct val="20000"/>
              </a:spcBef>
              <a:buClr>
                <a:srgbClr val="FF9933"/>
              </a:buClr>
              <a:buSzPct val="70000"/>
              <a:buFont typeface="Wingdings" pitchFamily="2" charset="2"/>
              <a:buChar char="u"/>
            </a:pPr>
            <a:r>
              <a:rPr lang="en-US" altLang="zh-CN" dirty="0"/>
              <a:t>ROM</a:t>
            </a:r>
          </a:p>
          <a:p>
            <a:pPr marL="719138" lvl="1" indent="-358775" algn="l">
              <a:spcBef>
                <a:spcPct val="20000"/>
              </a:spcBef>
              <a:buClr>
                <a:srgbClr val="FF9933"/>
              </a:buClr>
              <a:buSzPct val="70000"/>
              <a:buFont typeface="Wingdings" pitchFamily="2" charset="2"/>
              <a:buChar char="u"/>
            </a:pPr>
            <a:r>
              <a:rPr lang="zh-CN" altLang="en-US" dirty="0"/>
              <a:t>磁盘</a:t>
            </a:r>
          </a:p>
          <a:p>
            <a:pPr marL="719138" lvl="1" indent="-358775" algn="l">
              <a:spcBef>
                <a:spcPct val="20000"/>
              </a:spcBef>
              <a:buClr>
                <a:srgbClr val="FF9933"/>
              </a:buClr>
              <a:buSzPct val="70000"/>
              <a:buFont typeface="Wingdings" pitchFamily="2" charset="2"/>
              <a:buChar char="u"/>
            </a:pPr>
            <a:r>
              <a:rPr lang="en-US" altLang="zh-CN" dirty="0">
                <a:latin typeface="宋体" panose="02010600030101010101" pitchFamily="2" charset="-122"/>
              </a:rPr>
              <a:t>……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2A595AF-A994-4005-A4AA-5AF34B36C109}"/>
              </a:ext>
            </a:extLst>
          </p:cNvPr>
          <p:cNvSpPr/>
          <p:nvPr/>
        </p:nvSpPr>
        <p:spPr>
          <a:xfrm>
            <a:off x="4644008" y="1922889"/>
            <a:ext cx="43921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zh-CN" altLang="en-US" sz="2400" i="1" dirty="0">
                <a:solidFill>
                  <a:srgbClr val="C00000"/>
                </a:solidFill>
              </a:rPr>
              <a:t>RAM</a:t>
            </a:r>
            <a:r>
              <a:rPr lang="zh-CN" altLang="en-US" sz="2400" i="1" dirty="0"/>
              <a:t> </a:t>
            </a:r>
            <a:r>
              <a:rPr lang="zh-CN" altLang="en-US" sz="2400" dirty="0"/>
              <a:t>:</a:t>
            </a:r>
            <a:r>
              <a:rPr lang="zh-CN" altLang="en-US" sz="2400" i="1" dirty="0"/>
              <a:t>  </a:t>
            </a:r>
            <a:r>
              <a:rPr lang="zh-CN" altLang="en-US" sz="2400" i="1" dirty="0">
                <a:solidFill>
                  <a:srgbClr val="FF0000"/>
                </a:solidFill>
              </a:rPr>
              <a:t>R</a:t>
            </a:r>
            <a:r>
              <a:rPr lang="zh-CN" altLang="en-US" sz="2400" i="1" dirty="0"/>
              <a:t>andom </a:t>
            </a:r>
            <a:r>
              <a:rPr lang="zh-CN" altLang="en-US" sz="2400" i="1" dirty="0">
                <a:solidFill>
                  <a:srgbClr val="FF0000"/>
                </a:solidFill>
              </a:rPr>
              <a:t>A</a:t>
            </a:r>
            <a:r>
              <a:rPr lang="zh-CN" altLang="en-US" sz="2400" i="1" dirty="0"/>
              <a:t>ccess </a:t>
            </a:r>
            <a:r>
              <a:rPr lang="zh-CN" altLang="en-US" sz="2400" i="1" dirty="0">
                <a:solidFill>
                  <a:srgbClr val="FF0000"/>
                </a:solidFill>
              </a:rPr>
              <a:t>M</a:t>
            </a:r>
            <a:r>
              <a:rPr lang="zh-CN" altLang="en-US" sz="2400" i="1" dirty="0"/>
              <a:t>emory</a:t>
            </a:r>
          </a:p>
          <a:p>
            <a:pPr algn="l">
              <a:spcBef>
                <a:spcPts val="0"/>
              </a:spcBef>
            </a:pPr>
            <a:r>
              <a:rPr lang="zh-CN" altLang="en-US" sz="2400" i="1" dirty="0">
                <a:solidFill>
                  <a:srgbClr val="C00000"/>
                </a:solidFill>
              </a:rPr>
              <a:t>ROM</a:t>
            </a:r>
            <a:r>
              <a:rPr lang="zh-CN" altLang="en-US" sz="2400" i="1" dirty="0"/>
              <a:t> </a:t>
            </a:r>
            <a:r>
              <a:rPr lang="zh-CN" altLang="en-US" sz="2400" dirty="0"/>
              <a:t>:</a:t>
            </a:r>
            <a:r>
              <a:rPr lang="zh-CN" altLang="en-US" sz="2400" i="1" dirty="0"/>
              <a:t>  </a:t>
            </a:r>
            <a:r>
              <a:rPr lang="zh-CN" altLang="en-US" sz="2400" i="1" dirty="0">
                <a:solidFill>
                  <a:srgbClr val="FF0000"/>
                </a:solidFill>
              </a:rPr>
              <a:t>R</a:t>
            </a:r>
            <a:r>
              <a:rPr lang="zh-CN" altLang="en-US" sz="2400" i="1" dirty="0"/>
              <a:t>ead-</a:t>
            </a:r>
            <a:r>
              <a:rPr lang="zh-CN" altLang="en-US" sz="2400" i="1" dirty="0">
                <a:solidFill>
                  <a:srgbClr val="FF0000"/>
                </a:solidFill>
              </a:rPr>
              <a:t>O</a:t>
            </a:r>
            <a:r>
              <a:rPr lang="zh-CN" altLang="en-US" sz="2400" i="1" dirty="0"/>
              <a:t>nly </a:t>
            </a:r>
            <a:r>
              <a:rPr lang="zh-CN" altLang="en-US" sz="2400" i="1" dirty="0">
                <a:solidFill>
                  <a:srgbClr val="FF0000"/>
                </a:solidFill>
              </a:rPr>
              <a:t>M</a:t>
            </a:r>
            <a:r>
              <a:rPr lang="zh-CN" altLang="en-US" sz="2400" i="1" dirty="0"/>
              <a:t>emory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42452C-E757-4604-960C-5F3CF58C58A9}" type="slidenum">
              <a:rPr lang="zh-CN" altLang="en-US"/>
              <a:pPr/>
              <a:t>14</a:t>
            </a:fld>
            <a:endParaRPr lang="en-US" altLang="zh-CN"/>
          </a:p>
        </p:txBody>
      </p:sp>
      <p:sp>
        <p:nvSpPr>
          <p:cNvPr id="153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 </a:t>
            </a:r>
            <a:r>
              <a:rPr lang="zh-CN" altLang="en-US" dirty="0"/>
              <a:t>存储系统概述</a:t>
            </a:r>
          </a:p>
        </p:txBody>
      </p:sp>
      <p:sp>
        <p:nvSpPr>
          <p:cNvPr id="1533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341438"/>
            <a:ext cx="8424863" cy="5256212"/>
          </a:xfrm>
        </p:spPr>
        <p:txBody>
          <a:bodyPr/>
          <a:lstStyle/>
          <a:p>
            <a:r>
              <a:rPr lang="zh-CN" altLang="en-US" dirty="0"/>
              <a:t>存储信息的介质</a:t>
            </a:r>
          </a:p>
          <a:p>
            <a:endParaRPr lang="zh-CN" altLang="en-US" dirty="0"/>
          </a:p>
          <a:p>
            <a:r>
              <a:rPr lang="zh-CN" altLang="en-US" dirty="0"/>
              <a:t>在计算机中的用途</a:t>
            </a:r>
          </a:p>
          <a:p>
            <a:endParaRPr lang="zh-CN" altLang="en-US" dirty="0"/>
          </a:p>
          <a:p>
            <a:r>
              <a:rPr lang="zh-CN" altLang="en-US" dirty="0"/>
              <a:t>存放信息的易失</a:t>
            </a:r>
            <a:r>
              <a:rPr lang="en-US" altLang="zh-CN" dirty="0">
                <a:latin typeface="宋体" pitchFamily="2" charset="-122"/>
              </a:rPr>
              <a:t>(</a:t>
            </a:r>
            <a:r>
              <a:rPr lang="zh-CN" altLang="en-US" dirty="0"/>
              <a:t>挥发</a:t>
            </a:r>
            <a:r>
              <a:rPr lang="en-US" altLang="zh-CN" dirty="0">
                <a:latin typeface="宋体" pitchFamily="2" charset="-122"/>
              </a:rPr>
              <a:t>)</a:t>
            </a:r>
            <a:r>
              <a:rPr lang="zh-CN" altLang="en-US" dirty="0"/>
              <a:t>性</a:t>
            </a:r>
          </a:p>
          <a:p>
            <a:endParaRPr lang="zh-CN" altLang="en-US" dirty="0"/>
          </a:p>
          <a:p>
            <a:r>
              <a:rPr lang="zh-CN" altLang="en-US" dirty="0"/>
              <a:t>存取方式</a:t>
            </a:r>
          </a:p>
          <a:p>
            <a:endParaRPr lang="zh-CN" altLang="en-US" dirty="0"/>
          </a:p>
          <a:p>
            <a:r>
              <a:rPr lang="zh-CN" altLang="en-US" dirty="0"/>
              <a:t>读写功能</a:t>
            </a:r>
          </a:p>
        </p:txBody>
      </p:sp>
      <p:sp>
        <p:nvSpPr>
          <p:cNvPr id="1533956" name="Rectangle 4"/>
          <p:cNvSpPr>
            <a:spLocks noChangeArrowheads="1"/>
          </p:cNvSpPr>
          <p:nvPr/>
        </p:nvSpPr>
        <p:spPr bwMode="auto">
          <a:xfrm>
            <a:off x="827088" y="549275"/>
            <a:ext cx="8013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008000"/>
                </a:solidFill>
                <a:latin typeface="Arial" charset="0"/>
                <a:ea typeface="黑体" pitchFamily="2" charset="-122"/>
              </a:rPr>
              <a:t>4.1.2  </a:t>
            </a:r>
            <a:r>
              <a:rPr lang="zh-CN" altLang="en-US">
                <a:solidFill>
                  <a:srgbClr val="008000"/>
                </a:solidFill>
                <a:latin typeface="Arial" charset="0"/>
                <a:ea typeface="黑体" pitchFamily="2" charset="-122"/>
              </a:rPr>
              <a:t>存储器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分类</a:t>
            </a:r>
            <a:r>
              <a:rPr lang="zh-CN" altLang="en-US">
                <a:solidFill>
                  <a:srgbClr val="008000"/>
                </a:solidFill>
                <a:latin typeface="Arial" charset="0"/>
                <a:ea typeface="黑体" pitchFamily="2" charset="-122"/>
              </a:rPr>
              <a:t>：不同的分类标准</a:t>
            </a:r>
          </a:p>
        </p:txBody>
      </p:sp>
      <p:sp>
        <p:nvSpPr>
          <p:cNvPr id="1533957" name="AutoShape 5"/>
          <p:cNvSpPr>
            <a:spLocks noChangeArrowheads="1"/>
          </p:cNvSpPr>
          <p:nvPr/>
        </p:nvSpPr>
        <p:spPr bwMode="auto">
          <a:xfrm>
            <a:off x="3275856" y="4005263"/>
            <a:ext cx="5564932" cy="2160587"/>
          </a:xfrm>
          <a:prstGeom prst="wedgeRectCallout">
            <a:avLst>
              <a:gd name="adj1" fmla="val -64530"/>
              <a:gd name="adj2" fmla="val -18348"/>
            </a:avLst>
          </a:prstGeom>
          <a:solidFill>
            <a:srgbClr val="FFFF99"/>
          </a:solidFill>
          <a:ln w="28575" algn="ctr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60363" indent="-360363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dirty="0"/>
              <a:t>随机读写：</a:t>
            </a:r>
            <a:r>
              <a:rPr lang="en-US" altLang="zh-CN" dirty="0"/>
              <a:t>RAM</a:t>
            </a:r>
          </a:p>
          <a:p>
            <a:pPr marL="360363" indent="-360363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dirty="0"/>
              <a:t>顺序</a:t>
            </a:r>
            <a:r>
              <a:rPr lang="en-US" altLang="zh-CN" dirty="0">
                <a:latin typeface="+mn-ea"/>
                <a:ea typeface="+mn-ea"/>
              </a:rPr>
              <a:t>(</a:t>
            </a:r>
            <a:r>
              <a:rPr lang="zh-CN" altLang="en-US" dirty="0"/>
              <a:t>串行</a:t>
            </a:r>
            <a:r>
              <a:rPr lang="en-US" altLang="zh-CN" dirty="0">
                <a:latin typeface="+mn-ea"/>
                <a:ea typeface="+mn-ea"/>
              </a:rPr>
              <a:t>)</a:t>
            </a:r>
            <a:r>
              <a:rPr lang="zh-CN" altLang="en-US" dirty="0">
                <a:latin typeface="+mn-ea"/>
                <a:ea typeface="+mn-ea"/>
              </a:rPr>
              <a:t>访问</a:t>
            </a:r>
            <a:r>
              <a:rPr lang="zh-CN" altLang="en-US" dirty="0"/>
              <a:t>：</a:t>
            </a:r>
          </a:p>
          <a:p>
            <a:pPr marL="720725" lvl="1" indent="-360363" algn="l">
              <a:spcBef>
                <a:spcPct val="20000"/>
              </a:spcBef>
              <a:buClr>
                <a:srgbClr val="FF9933"/>
              </a:buClr>
              <a:buSzPct val="70000"/>
              <a:buFont typeface="Wingdings" pitchFamily="2" charset="2"/>
              <a:buChar char="u"/>
            </a:pPr>
            <a:r>
              <a:rPr lang="zh-CN" altLang="en-US" dirty="0"/>
              <a:t>顺序存取存储器 </a:t>
            </a:r>
            <a:r>
              <a:rPr lang="en-US" altLang="zh-CN" dirty="0"/>
              <a:t>SAM </a:t>
            </a:r>
            <a:r>
              <a:rPr lang="en-US" altLang="zh-CN" dirty="0">
                <a:latin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</a:rPr>
              <a:t>磁带</a:t>
            </a:r>
            <a:r>
              <a:rPr lang="en-US" altLang="zh-CN" dirty="0">
                <a:latin typeface="宋体" panose="02010600030101010101" pitchFamily="2" charset="-122"/>
              </a:rPr>
              <a:t>)</a:t>
            </a:r>
          </a:p>
          <a:p>
            <a:pPr marL="720725" lvl="1" indent="-360363" algn="l">
              <a:spcBef>
                <a:spcPct val="20000"/>
              </a:spcBef>
              <a:buClr>
                <a:srgbClr val="FF9933"/>
              </a:buClr>
              <a:buSzPct val="70000"/>
              <a:buFont typeface="Wingdings" pitchFamily="2" charset="2"/>
              <a:buChar char="u"/>
            </a:pPr>
            <a:r>
              <a:rPr lang="zh-CN" altLang="en-US" dirty="0"/>
              <a:t>直接存取存储器 </a:t>
            </a:r>
            <a:r>
              <a:rPr lang="en-US" altLang="zh-CN" dirty="0"/>
              <a:t>DAM </a:t>
            </a:r>
            <a:r>
              <a:rPr lang="en-US" altLang="zh-CN" dirty="0">
                <a:latin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</a:rPr>
              <a:t>磁盘</a:t>
            </a:r>
            <a:r>
              <a:rPr lang="en-US" altLang="zh-CN" dirty="0">
                <a:latin typeface="宋体" panose="02010600030101010101" pitchFamily="2" charset="-122"/>
              </a:rPr>
              <a:t>)</a:t>
            </a:r>
            <a:endParaRPr lang="en-US" altLang="zh-CN" dirty="0"/>
          </a:p>
        </p:txBody>
      </p:sp>
      <p:sp>
        <p:nvSpPr>
          <p:cNvPr id="1533958" name="AutoShape 6"/>
          <p:cNvSpPr>
            <a:spLocks noChangeArrowheads="1"/>
          </p:cNvSpPr>
          <p:nvPr/>
        </p:nvSpPr>
        <p:spPr bwMode="auto">
          <a:xfrm>
            <a:off x="4859338" y="1052513"/>
            <a:ext cx="4176712" cy="2808287"/>
          </a:xfrm>
          <a:prstGeom prst="cloudCallout">
            <a:avLst>
              <a:gd name="adj1" fmla="val -40092"/>
              <a:gd name="adj2" fmla="val 54910"/>
            </a:avLst>
          </a:prstGeom>
          <a:solidFill>
            <a:srgbClr val="CCFFFF"/>
          </a:solidFill>
          <a:ln w="28575">
            <a:solidFill>
              <a:srgbClr val="0066FF"/>
            </a:solidFill>
            <a:round/>
            <a:headEnd/>
            <a:tailEnd/>
          </a:ln>
          <a:effectLst/>
        </p:spPr>
        <p:txBody>
          <a:bodyPr/>
          <a:lstStyle/>
          <a:p>
            <a:r>
              <a:rPr lang="zh-CN" altLang="en-US" sz="2400"/>
              <a:t>存储器的</a:t>
            </a:r>
            <a:r>
              <a:rPr lang="zh-CN" altLang="en-US" sz="2400">
                <a:solidFill>
                  <a:srgbClr val="FF0066"/>
                </a:solidFill>
              </a:rPr>
              <a:t>存取时间</a:t>
            </a:r>
            <a:r>
              <a:rPr lang="zh-CN" altLang="en-US" sz="2400"/>
              <a:t>与存储单元的</a:t>
            </a:r>
            <a:r>
              <a:rPr lang="zh-CN" altLang="en-US" sz="2400">
                <a:solidFill>
                  <a:srgbClr val="FF0066"/>
                </a:solidFill>
              </a:rPr>
              <a:t>物理地址</a:t>
            </a:r>
            <a:r>
              <a:rPr lang="zh-CN" altLang="en-US" sz="2400"/>
              <a:t>无关，随机读写其任一单元所用的时间一样。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3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3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339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339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395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E1E0A-936E-4400-A469-DFEDB0AF5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 </a:t>
            </a:r>
            <a:r>
              <a:rPr lang="zh-CN" altLang="en-US" dirty="0"/>
              <a:t>存储系统概述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3F4F09-E74E-4CB0-A9C6-2F1AE6C0DA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15</a:t>
            </a:fld>
            <a:endParaRPr lang="en-US" altLang="zh-CN"/>
          </a:p>
        </p:txBody>
      </p:sp>
      <p:pic>
        <p:nvPicPr>
          <p:cNvPr id="5" name="Picture 4" descr="actuator_base">
            <a:extLst>
              <a:ext uri="{FF2B5EF4-FFF2-40B4-BE49-F238E27FC236}">
                <a16:creationId xmlns:a16="http://schemas.microsoft.com/office/drawing/2014/main" id="{2C809E8E-5CDB-4A92-B97E-DB8E7608C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03" y="889464"/>
            <a:ext cx="4810125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rmonly">
            <a:extLst>
              <a:ext uri="{FF2B5EF4-FFF2-40B4-BE49-F238E27FC236}">
                <a16:creationId xmlns:a16="http://schemas.microsoft.com/office/drawing/2014/main" id="{6D8B3602-8CD4-4CD2-89E6-0BC15182A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8130">
            <a:off x="1676716" y="3742201"/>
            <a:ext cx="1811337" cy="114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rmonly">
            <a:extLst>
              <a:ext uri="{FF2B5EF4-FFF2-40B4-BE49-F238E27FC236}">
                <a16:creationId xmlns:a16="http://schemas.microsoft.com/office/drawing/2014/main" id="{C7A4BA45-051D-42FC-B9B7-55E781F5D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1551">
            <a:off x="1657666" y="3627901"/>
            <a:ext cx="1811337" cy="114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rmonly">
            <a:extLst>
              <a:ext uri="{FF2B5EF4-FFF2-40B4-BE49-F238E27FC236}">
                <a16:creationId xmlns:a16="http://schemas.microsoft.com/office/drawing/2014/main" id="{2D2128B0-56F9-474B-B306-977FC7160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8467">
            <a:off x="1629091" y="3523126"/>
            <a:ext cx="1811337" cy="114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rmonly">
            <a:extLst>
              <a:ext uri="{FF2B5EF4-FFF2-40B4-BE49-F238E27FC236}">
                <a16:creationId xmlns:a16="http://schemas.microsoft.com/office/drawing/2014/main" id="{63839C4F-5478-4EF8-908B-AFB49308D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534">
            <a:off x="1597341" y="3427876"/>
            <a:ext cx="1811337" cy="114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ct_hinge">
            <a:extLst>
              <a:ext uri="{FF2B5EF4-FFF2-40B4-BE49-F238E27FC236}">
                <a16:creationId xmlns:a16="http://schemas.microsoft.com/office/drawing/2014/main" id="{4CA204CC-0A9E-4B6A-A464-964C832FF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3" y="3351676"/>
            <a:ext cx="1519238" cy="210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Shell_drives">
            <a:extLst>
              <a:ext uri="{FF2B5EF4-FFF2-40B4-BE49-F238E27FC236}">
                <a16:creationId xmlns:a16="http://schemas.microsoft.com/office/drawing/2014/main" id="{510F0107-12E5-4965-9D20-43566BE9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4874384" cy="573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otate_latency2">
            <a:extLst>
              <a:ext uri="{FF2B5EF4-FFF2-40B4-BE49-F238E27FC236}">
                <a16:creationId xmlns:a16="http://schemas.microsoft.com/office/drawing/2014/main" id="{8FD2CEC5-F6C3-4972-A813-DD0064A40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00" y="1409672"/>
            <a:ext cx="2993251" cy="297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actuator_arm_latency">
            <a:extLst>
              <a:ext uri="{FF2B5EF4-FFF2-40B4-BE49-F238E27FC236}">
                <a16:creationId xmlns:a16="http://schemas.microsoft.com/office/drawing/2014/main" id="{9AF57C41-8DE8-4412-B76F-34D7E60F1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79" y="3312778"/>
            <a:ext cx="3162266" cy="223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5E72505-2F3A-4C12-9F66-592ED75AFAD2}"/>
              </a:ext>
            </a:extLst>
          </p:cNvPr>
          <p:cNvSpPr/>
          <p:nvPr/>
        </p:nvSpPr>
        <p:spPr>
          <a:xfrm>
            <a:off x="4240059" y="5161154"/>
            <a:ext cx="48101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zh-CN" altLang="en-US" dirty="0"/>
              <a:t>顺序</a:t>
            </a:r>
            <a:r>
              <a:rPr lang="zh-CN" altLang="en-US" dirty="0">
                <a:latin typeface="+mn-ea"/>
                <a:ea typeface="+mn-ea"/>
              </a:rPr>
              <a:t>(</a:t>
            </a:r>
            <a:r>
              <a:rPr lang="zh-CN" altLang="en-US" dirty="0"/>
              <a:t>串行</a:t>
            </a:r>
            <a:r>
              <a:rPr lang="zh-CN" altLang="en-US" dirty="0">
                <a:latin typeface="+mn-ea"/>
                <a:ea typeface="+mn-ea"/>
              </a:rPr>
              <a:t>)</a:t>
            </a:r>
            <a:r>
              <a:rPr lang="zh-CN" altLang="en-US" dirty="0"/>
              <a:t>访问：</a:t>
            </a:r>
            <a:endParaRPr lang="en-US" altLang="zh-CN" dirty="0"/>
          </a:p>
          <a:p>
            <a:pPr algn="l">
              <a:spcBef>
                <a:spcPts val="0"/>
              </a:spcBef>
            </a:pPr>
            <a:r>
              <a:rPr lang="zh-CN" altLang="en-US" dirty="0"/>
              <a:t>直接存取存储器 DAM </a:t>
            </a:r>
            <a:r>
              <a:rPr lang="zh-CN" altLang="en-US" dirty="0">
                <a:latin typeface="+mn-ea"/>
                <a:ea typeface="+mn-ea"/>
              </a:rPr>
              <a:t>(</a:t>
            </a:r>
            <a:r>
              <a:rPr lang="zh-CN" altLang="en-US" dirty="0"/>
              <a:t>磁盘</a:t>
            </a:r>
            <a:r>
              <a:rPr lang="zh-CN" altLang="en-US" dirty="0"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51881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680000">
                                      <p:cBhvr>
                                        <p:cTn id="5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F7C2B9-2DA8-4BE2-A8B4-EFDBC7AC4E24}" type="slidenum">
              <a:rPr lang="zh-CN" altLang="en-US"/>
              <a:pPr/>
              <a:t>16</a:t>
            </a:fld>
            <a:endParaRPr lang="en-US" altLang="zh-CN"/>
          </a:p>
        </p:txBody>
      </p:sp>
      <p:sp>
        <p:nvSpPr>
          <p:cNvPr id="153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  </a:t>
            </a:r>
            <a:r>
              <a:rPr lang="zh-CN" altLang="en-US"/>
              <a:t>存储系统概述</a:t>
            </a:r>
          </a:p>
        </p:txBody>
      </p:sp>
      <p:sp>
        <p:nvSpPr>
          <p:cNvPr id="1534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341438"/>
            <a:ext cx="8424863" cy="5256212"/>
          </a:xfrm>
        </p:spPr>
        <p:txBody>
          <a:bodyPr/>
          <a:lstStyle/>
          <a:p>
            <a:r>
              <a:rPr lang="zh-CN" altLang="en-US"/>
              <a:t>存储信息的介质</a:t>
            </a:r>
          </a:p>
          <a:p>
            <a:endParaRPr lang="zh-CN" altLang="en-US"/>
          </a:p>
          <a:p>
            <a:r>
              <a:rPr lang="zh-CN" altLang="en-US"/>
              <a:t>在计算机中的用途</a:t>
            </a:r>
          </a:p>
          <a:p>
            <a:endParaRPr lang="zh-CN" altLang="en-US"/>
          </a:p>
          <a:p>
            <a:r>
              <a:rPr lang="zh-CN" altLang="en-US"/>
              <a:t>存放信息的易失</a:t>
            </a:r>
            <a:r>
              <a:rPr lang="en-US" altLang="zh-CN">
                <a:latin typeface="宋体" pitchFamily="2" charset="-122"/>
              </a:rPr>
              <a:t>(</a:t>
            </a:r>
            <a:r>
              <a:rPr lang="zh-CN" altLang="en-US"/>
              <a:t>挥发</a:t>
            </a:r>
            <a:r>
              <a:rPr lang="en-US" altLang="zh-CN">
                <a:latin typeface="宋体" pitchFamily="2" charset="-122"/>
              </a:rPr>
              <a:t>)</a:t>
            </a:r>
            <a:r>
              <a:rPr lang="zh-CN" altLang="en-US"/>
              <a:t>性</a:t>
            </a:r>
          </a:p>
          <a:p>
            <a:endParaRPr lang="zh-CN" altLang="en-US"/>
          </a:p>
          <a:p>
            <a:r>
              <a:rPr lang="zh-CN" altLang="en-US"/>
              <a:t>存取方式</a:t>
            </a:r>
          </a:p>
          <a:p>
            <a:endParaRPr lang="zh-CN" altLang="en-US"/>
          </a:p>
          <a:p>
            <a:r>
              <a:rPr lang="zh-CN" altLang="en-US"/>
              <a:t>读写功能</a:t>
            </a:r>
          </a:p>
        </p:txBody>
      </p:sp>
      <p:sp>
        <p:nvSpPr>
          <p:cNvPr id="1534980" name="Rectangle 4"/>
          <p:cNvSpPr>
            <a:spLocks noChangeArrowheads="1"/>
          </p:cNvSpPr>
          <p:nvPr/>
        </p:nvSpPr>
        <p:spPr bwMode="auto">
          <a:xfrm>
            <a:off x="827088" y="549275"/>
            <a:ext cx="8013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008000"/>
                </a:solidFill>
                <a:latin typeface="Arial" charset="0"/>
                <a:ea typeface="黑体" pitchFamily="2" charset="-122"/>
              </a:rPr>
              <a:t>4.1.2  </a:t>
            </a:r>
            <a:r>
              <a:rPr lang="zh-CN" altLang="en-US">
                <a:solidFill>
                  <a:srgbClr val="008000"/>
                </a:solidFill>
                <a:latin typeface="Arial" charset="0"/>
                <a:ea typeface="黑体" pitchFamily="2" charset="-122"/>
              </a:rPr>
              <a:t>存储器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分类</a:t>
            </a:r>
            <a:r>
              <a:rPr lang="zh-CN" altLang="en-US">
                <a:solidFill>
                  <a:srgbClr val="008000"/>
                </a:solidFill>
                <a:latin typeface="Arial" charset="0"/>
                <a:ea typeface="黑体" pitchFamily="2" charset="-122"/>
              </a:rPr>
              <a:t>：不同的分类标准</a:t>
            </a:r>
          </a:p>
        </p:txBody>
      </p:sp>
      <p:sp>
        <p:nvSpPr>
          <p:cNvPr id="1534981" name="AutoShape 5"/>
          <p:cNvSpPr>
            <a:spLocks noChangeArrowheads="1"/>
          </p:cNvSpPr>
          <p:nvPr/>
        </p:nvSpPr>
        <p:spPr bwMode="auto">
          <a:xfrm>
            <a:off x="4716463" y="4946551"/>
            <a:ext cx="3887787" cy="1074737"/>
          </a:xfrm>
          <a:prstGeom prst="wedgeRectCallout">
            <a:avLst>
              <a:gd name="adj1" fmla="val -104832"/>
              <a:gd name="adj2" fmla="val 20145"/>
            </a:avLst>
          </a:prstGeom>
          <a:solidFill>
            <a:srgbClr val="FFFF99"/>
          </a:solidFill>
          <a:ln w="28575" algn="ctr">
            <a:solidFill>
              <a:srgbClr val="FF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266700" indent="-266700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dirty="0"/>
              <a:t>读写存储器</a:t>
            </a:r>
          </a:p>
          <a:p>
            <a:pPr marL="266700" indent="-266700" algn="l">
              <a:spcBef>
                <a:spcPct val="20000"/>
              </a:spcBef>
              <a:buClr>
                <a:srgbClr val="008000"/>
              </a:buClr>
              <a:buSzPct val="75000"/>
              <a:buFont typeface="Wingdings" pitchFamily="2" charset="2"/>
              <a:buChar char="l"/>
            </a:pPr>
            <a:r>
              <a:rPr lang="zh-CN" altLang="en-US" dirty="0"/>
              <a:t>只读存储器（</a:t>
            </a:r>
            <a:r>
              <a:rPr lang="en-US" altLang="zh-CN" dirty="0"/>
              <a:t>ROM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C7DABD-5A42-474A-8D07-AE0DBB8578F5}" type="slidenum">
              <a:rPr lang="zh-CN" altLang="en-US"/>
              <a:pPr/>
              <a:t>17</a:t>
            </a:fld>
            <a:endParaRPr lang="en-US" altLang="zh-CN"/>
          </a:p>
        </p:txBody>
      </p:sp>
      <p:sp>
        <p:nvSpPr>
          <p:cNvPr id="153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  </a:t>
            </a:r>
            <a:r>
              <a:rPr lang="zh-CN" altLang="en-US"/>
              <a:t>存储系统概述</a:t>
            </a:r>
          </a:p>
        </p:txBody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052513"/>
            <a:ext cx="8424863" cy="5616575"/>
          </a:xfrm>
        </p:spPr>
        <p:txBody>
          <a:bodyPr/>
          <a:lstStyle/>
          <a:p>
            <a:r>
              <a:rPr lang="zh-CN" altLang="en-US"/>
              <a:t>容量</a:t>
            </a:r>
          </a:p>
          <a:p>
            <a:r>
              <a:rPr lang="zh-CN" altLang="en-US"/>
              <a:t>速度</a:t>
            </a:r>
          </a:p>
          <a:p>
            <a:pPr lvl="1"/>
            <a:r>
              <a:rPr lang="zh-CN" altLang="en-US" sz="2400">
                <a:solidFill>
                  <a:srgbClr val="0000FF"/>
                </a:solidFill>
              </a:rPr>
              <a:t>存取时间</a:t>
            </a:r>
            <a:r>
              <a:rPr lang="en-US" altLang="zh-CN" sz="2400">
                <a:latin typeface="宋体" pitchFamily="2" charset="-122"/>
              </a:rPr>
              <a:t>(</a:t>
            </a:r>
            <a:r>
              <a:rPr lang="zh-CN" altLang="en-US" sz="2400">
                <a:solidFill>
                  <a:srgbClr val="0000FF"/>
                </a:solidFill>
              </a:rPr>
              <a:t>访问时间</a:t>
            </a:r>
            <a:r>
              <a:rPr lang="en-US" altLang="zh-CN" sz="2400">
                <a:latin typeface="宋体" pitchFamily="2" charset="-122"/>
              </a:rPr>
              <a:t>)</a:t>
            </a:r>
            <a:r>
              <a:rPr lang="zh-CN" altLang="en-US" sz="2400"/>
              <a:t>：对存储器中某一个单元的数据进行一次存</a:t>
            </a:r>
            <a:r>
              <a:rPr lang="en-US" altLang="zh-CN" sz="2400">
                <a:latin typeface="宋体" pitchFamily="2" charset="-122"/>
              </a:rPr>
              <a:t>(</a:t>
            </a:r>
            <a:r>
              <a:rPr lang="zh-CN" altLang="en-US" sz="2400"/>
              <a:t>取</a:t>
            </a:r>
            <a:r>
              <a:rPr lang="en-US" altLang="zh-CN" sz="2400">
                <a:latin typeface="宋体" pitchFamily="2" charset="-122"/>
              </a:rPr>
              <a:t>)</a:t>
            </a:r>
            <a:r>
              <a:rPr lang="zh-CN" altLang="en-US" sz="2400"/>
              <a:t>所需要的时间。</a:t>
            </a:r>
          </a:p>
          <a:p>
            <a:pPr lvl="1"/>
            <a:r>
              <a:rPr lang="zh-CN" altLang="en-US" sz="2400">
                <a:solidFill>
                  <a:srgbClr val="0000FF"/>
                </a:solidFill>
              </a:rPr>
              <a:t>存取周期</a:t>
            </a:r>
            <a:r>
              <a:rPr lang="zh-CN" altLang="en-US" sz="2400"/>
              <a:t>：连续对存储器进行存</a:t>
            </a:r>
            <a:r>
              <a:rPr lang="en-US" altLang="zh-CN" sz="2400">
                <a:latin typeface="宋体" pitchFamily="2" charset="-122"/>
              </a:rPr>
              <a:t>(</a:t>
            </a:r>
            <a:r>
              <a:rPr lang="zh-CN" altLang="en-US" sz="2400"/>
              <a:t>取</a:t>
            </a:r>
            <a:r>
              <a:rPr lang="en-US" altLang="zh-CN" sz="2400">
                <a:latin typeface="宋体" pitchFamily="2" charset="-122"/>
              </a:rPr>
              <a:t>)</a:t>
            </a:r>
            <a:r>
              <a:rPr lang="zh-CN" altLang="en-US" sz="2400"/>
              <a:t>时，完成一次存</a:t>
            </a:r>
            <a:r>
              <a:rPr lang="en-US" altLang="zh-CN" sz="2400">
                <a:latin typeface="宋体" pitchFamily="2" charset="-122"/>
              </a:rPr>
              <a:t>(</a:t>
            </a:r>
            <a:r>
              <a:rPr lang="zh-CN" altLang="en-US" sz="2400"/>
              <a:t>取</a:t>
            </a:r>
            <a:r>
              <a:rPr lang="en-US" altLang="zh-CN" sz="2400">
                <a:latin typeface="宋体" pitchFamily="2" charset="-122"/>
              </a:rPr>
              <a:t>)</a:t>
            </a:r>
            <a:r>
              <a:rPr lang="zh-CN" altLang="en-US" sz="2400"/>
              <a:t>所需要的时间。</a:t>
            </a:r>
            <a:endParaRPr lang="en-US" altLang="zh-CN" sz="2400"/>
          </a:p>
          <a:p>
            <a:pPr lvl="1"/>
            <a:r>
              <a:rPr lang="zh-CN" altLang="en-US" sz="2400">
                <a:solidFill>
                  <a:srgbClr val="0000FF"/>
                </a:solidFill>
              </a:rPr>
              <a:t>存储器带宽</a:t>
            </a:r>
            <a:r>
              <a:rPr lang="zh-CN" altLang="en-US" sz="2400"/>
              <a:t>：单位时间里存储器可以读出</a:t>
            </a:r>
            <a:r>
              <a:rPr lang="en-US" altLang="zh-CN" sz="2400">
                <a:latin typeface="宋体" pitchFamily="2" charset="-122"/>
              </a:rPr>
              <a:t>(</a:t>
            </a:r>
            <a:r>
              <a:rPr lang="zh-CN" altLang="en-US" sz="2400"/>
              <a:t>或写入</a:t>
            </a:r>
            <a:r>
              <a:rPr lang="en-US" altLang="zh-CN" sz="2400">
                <a:latin typeface="宋体" pitchFamily="2" charset="-122"/>
              </a:rPr>
              <a:t>)</a:t>
            </a:r>
            <a:r>
              <a:rPr lang="zh-CN" altLang="en-US" sz="2400"/>
              <a:t>的字节数。</a:t>
            </a:r>
          </a:p>
          <a:p>
            <a:r>
              <a:rPr lang="zh-CN" altLang="en-US"/>
              <a:t>可靠性</a:t>
            </a:r>
          </a:p>
          <a:p>
            <a:r>
              <a:rPr lang="zh-CN" altLang="en-US"/>
              <a:t>功耗</a:t>
            </a:r>
          </a:p>
          <a:p>
            <a:r>
              <a:rPr lang="zh-CN" altLang="en-US"/>
              <a:t>价格</a:t>
            </a:r>
          </a:p>
          <a:p>
            <a:r>
              <a:rPr lang="zh-CN" altLang="en-US"/>
              <a:t>体积、重量、封装方式、工作电压、环境条件</a:t>
            </a:r>
          </a:p>
        </p:txBody>
      </p:sp>
      <p:sp>
        <p:nvSpPr>
          <p:cNvPr id="1536004" name="Rectangle 4"/>
          <p:cNvSpPr>
            <a:spLocks noChangeArrowheads="1"/>
          </p:cNvSpPr>
          <p:nvPr/>
        </p:nvSpPr>
        <p:spPr bwMode="auto">
          <a:xfrm>
            <a:off x="827088" y="549275"/>
            <a:ext cx="8013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 dirty="0">
                <a:solidFill>
                  <a:srgbClr val="008000"/>
                </a:solidFill>
                <a:latin typeface="Arial" charset="0"/>
                <a:ea typeface="黑体" pitchFamily="2" charset="-122"/>
              </a:rPr>
              <a:t>4.1.3  </a:t>
            </a:r>
            <a:r>
              <a:rPr lang="zh-CN" altLang="en-US" dirty="0">
                <a:solidFill>
                  <a:srgbClr val="008000"/>
                </a:solidFill>
                <a:latin typeface="Arial" charset="0"/>
                <a:ea typeface="黑体" pitchFamily="2" charset="-122"/>
              </a:rPr>
              <a:t>存储器的</a:t>
            </a:r>
            <a:r>
              <a:rPr lang="zh-CN" altLang="en-US" dirty="0">
                <a:solidFill>
                  <a:srgbClr val="FF0066"/>
                </a:solidFill>
                <a:latin typeface="Arial" charset="0"/>
                <a:ea typeface="黑体" pitchFamily="2" charset="-122"/>
              </a:rPr>
              <a:t>性能指标</a:t>
            </a:r>
            <a:endParaRPr lang="zh-CN" altLang="en-US" dirty="0">
              <a:solidFill>
                <a:srgbClr val="008000"/>
              </a:solidFill>
              <a:latin typeface="Arial" charset="0"/>
              <a:ea typeface="黑体" pitchFamily="2" charset="-122"/>
            </a:endParaRPr>
          </a:p>
        </p:txBody>
      </p:sp>
      <p:graphicFrame>
        <p:nvGraphicFramePr>
          <p:cNvPr id="1536006" name="Object 6"/>
          <p:cNvGraphicFramePr>
            <a:graphicFrameLocks noChangeAspect="1"/>
          </p:cNvGraphicFramePr>
          <p:nvPr/>
        </p:nvGraphicFramePr>
        <p:xfrm>
          <a:off x="3419475" y="4292600"/>
          <a:ext cx="144145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20" name="公式" r:id="rId3" imgW="571320" imgH="444240" progId="Equation.3">
                  <p:embed/>
                </p:oleObj>
              </mc:Choice>
              <mc:Fallback>
                <p:oleObj name="公式" r:id="rId3" imgW="571320" imgH="4442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292600"/>
                        <a:ext cx="144145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007" name="Line 7"/>
          <p:cNvSpPr>
            <a:spLocks noChangeShapeType="1"/>
          </p:cNvSpPr>
          <p:nvPr/>
        </p:nvSpPr>
        <p:spPr bwMode="auto">
          <a:xfrm>
            <a:off x="2771775" y="4148138"/>
            <a:ext cx="720725" cy="503237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36008" name="Text Box 8"/>
          <p:cNvSpPr txBox="1">
            <a:spLocks noChangeArrowheads="1"/>
          </p:cNvSpPr>
          <p:nvPr/>
        </p:nvSpPr>
        <p:spPr bwMode="auto">
          <a:xfrm>
            <a:off x="5507038" y="4914900"/>
            <a:ext cx="151288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>
                <a:solidFill>
                  <a:srgbClr val="CC0000"/>
                </a:solidFill>
              </a:rPr>
              <a:t>存取周期</a:t>
            </a:r>
          </a:p>
        </p:txBody>
      </p:sp>
      <p:sp>
        <p:nvSpPr>
          <p:cNvPr id="1536009" name="Line 9"/>
          <p:cNvSpPr>
            <a:spLocks noChangeShapeType="1"/>
          </p:cNvSpPr>
          <p:nvPr/>
        </p:nvSpPr>
        <p:spPr bwMode="auto">
          <a:xfrm flipH="1" flipV="1">
            <a:off x="4787900" y="5156200"/>
            <a:ext cx="790575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36010" name="Line 10"/>
          <p:cNvSpPr>
            <a:spLocks noChangeShapeType="1"/>
          </p:cNvSpPr>
          <p:nvPr/>
        </p:nvSpPr>
        <p:spPr bwMode="auto">
          <a:xfrm flipH="1" flipV="1">
            <a:off x="4787900" y="4651375"/>
            <a:ext cx="790575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36011" name="Text Box 11"/>
          <p:cNvSpPr txBox="1">
            <a:spLocks noChangeArrowheads="1"/>
          </p:cNvSpPr>
          <p:nvPr/>
        </p:nvSpPr>
        <p:spPr bwMode="auto">
          <a:xfrm>
            <a:off x="5507038" y="4435475"/>
            <a:ext cx="345757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>
                <a:solidFill>
                  <a:srgbClr val="CC0000"/>
                </a:solidFill>
              </a:rPr>
              <a:t>每次读出</a:t>
            </a:r>
            <a:r>
              <a:rPr lang="en-US" altLang="zh-CN" sz="2400">
                <a:solidFill>
                  <a:srgbClr val="CC0000"/>
                </a:solidFill>
              </a:rPr>
              <a:t>/</a:t>
            </a:r>
            <a:r>
              <a:rPr lang="zh-CN" altLang="en-US" sz="2400">
                <a:solidFill>
                  <a:srgbClr val="CC0000"/>
                </a:solidFill>
              </a:rPr>
              <a:t>写入的字节数</a:t>
            </a:r>
          </a:p>
        </p:txBody>
      </p:sp>
      <p:sp>
        <p:nvSpPr>
          <p:cNvPr id="30" name="动作按钮: 信息 29">
            <a:hlinkClick r:id="rId5" action="ppaction://hlinksldjump" highlightClick="1"/>
          </p:cNvPr>
          <p:cNvSpPr/>
          <p:nvPr/>
        </p:nvSpPr>
        <p:spPr bwMode="auto">
          <a:xfrm>
            <a:off x="683568" y="2492896"/>
            <a:ext cx="432048" cy="432048"/>
          </a:xfrm>
          <a:prstGeom prst="actionButtonInform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C7DABD-5A42-474A-8D07-AE0DBB8578F5}" type="slidenum">
              <a:rPr lang="zh-CN" altLang="en-US"/>
              <a:pPr/>
              <a:t>18</a:t>
            </a:fld>
            <a:endParaRPr lang="en-US" altLang="zh-CN"/>
          </a:p>
        </p:txBody>
      </p:sp>
      <p:sp>
        <p:nvSpPr>
          <p:cNvPr id="153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  </a:t>
            </a:r>
            <a:r>
              <a:rPr lang="zh-CN" altLang="en-US"/>
              <a:t>存储系统概述</a:t>
            </a:r>
          </a:p>
        </p:txBody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052513"/>
            <a:ext cx="8424863" cy="5616575"/>
          </a:xfrm>
        </p:spPr>
        <p:txBody>
          <a:bodyPr/>
          <a:lstStyle/>
          <a:p>
            <a:r>
              <a:rPr lang="zh-CN" altLang="en-US"/>
              <a:t>容量</a:t>
            </a:r>
          </a:p>
          <a:p>
            <a:r>
              <a:rPr lang="zh-CN" altLang="en-US"/>
              <a:t>速度</a:t>
            </a:r>
          </a:p>
          <a:p>
            <a:pPr lvl="1">
              <a:buNone/>
            </a:pPr>
            <a:br>
              <a:rPr lang="en-US" altLang="zh-CN" sz="2400"/>
            </a:br>
            <a:endParaRPr lang="en-US" altLang="zh-CN" sz="2400"/>
          </a:p>
          <a:p>
            <a:pPr lvl="1">
              <a:buNone/>
            </a:pPr>
            <a:br>
              <a:rPr lang="en-US" altLang="zh-CN" sz="2400"/>
            </a:br>
            <a:endParaRPr lang="en-US" altLang="zh-CN" sz="2400"/>
          </a:p>
          <a:p>
            <a:pPr lvl="1">
              <a:buNone/>
            </a:pPr>
            <a:br>
              <a:rPr lang="en-US" altLang="zh-CN" sz="2400"/>
            </a:br>
            <a:endParaRPr lang="zh-CN" altLang="en-US" sz="2400"/>
          </a:p>
          <a:p>
            <a:r>
              <a:rPr lang="zh-CN" altLang="en-US"/>
              <a:t>可靠性</a:t>
            </a:r>
          </a:p>
          <a:p>
            <a:r>
              <a:rPr lang="zh-CN" altLang="en-US"/>
              <a:t>功耗</a:t>
            </a:r>
          </a:p>
          <a:p>
            <a:r>
              <a:rPr lang="zh-CN" altLang="en-US"/>
              <a:t>价格</a:t>
            </a:r>
          </a:p>
          <a:p>
            <a:r>
              <a:rPr lang="zh-CN" altLang="en-US"/>
              <a:t>体积、重量、封装方式、工作电压、环境条件</a:t>
            </a:r>
          </a:p>
        </p:txBody>
      </p:sp>
      <p:sp>
        <p:nvSpPr>
          <p:cNvPr id="1536004" name="Rectangle 4"/>
          <p:cNvSpPr>
            <a:spLocks noChangeArrowheads="1"/>
          </p:cNvSpPr>
          <p:nvPr/>
        </p:nvSpPr>
        <p:spPr bwMode="auto">
          <a:xfrm>
            <a:off x="827088" y="549275"/>
            <a:ext cx="8013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 dirty="0">
                <a:solidFill>
                  <a:srgbClr val="008000"/>
                </a:solidFill>
                <a:latin typeface="Arial" charset="0"/>
                <a:ea typeface="黑体" pitchFamily="2" charset="-122"/>
              </a:rPr>
              <a:t>4.1.3  </a:t>
            </a:r>
            <a:r>
              <a:rPr lang="zh-CN" altLang="en-US" dirty="0">
                <a:solidFill>
                  <a:srgbClr val="008000"/>
                </a:solidFill>
                <a:latin typeface="Arial" charset="0"/>
                <a:ea typeface="黑体" pitchFamily="2" charset="-122"/>
              </a:rPr>
              <a:t>存储器的</a:t>
            </a:r>
            <a:r>
              <a:rPr lang="zh-CN" altLang="en-US" dirty="0">
                <a:solidFill>
                  <a:srgbClr val="FF0066"/>
                </a:solidFill>
                <a:latin typeface="Arial" charset="0"/>
                <a:ea typeface="黑体" pitchFamily="2" charset="-122"/>
              </a:rPr>
              <a:t>性能指标</a:t>
            </a:r>
            <a:endParaRPr lang="zh-CN" altLang="en-US" dirty="0">
              <a:solidFill>
                <a:srgbClr val="008000"/>
              </a:solidFill>
              <a:latin typeface="Arial" charset="0"/>
              <a:ea typeface="黑体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59632" y="2113692"/>
            <a:ext cx="6840562" cy="2755468"/>
            <a:chOff x="1403648" y="3049796"/>
            <a:chExt cx="6840562" cy="2755468"/>
          </a:xfrm>
        </p:grpSpPr>
        <p:cxnSp>
          <p:nvCxnSpPr>
            <p:cNvPr id="14" name="直接箭头连接符 13"/>
            <p:cNvCxnSpPr/>
            <p:nvPr/>
          </p:nvCxnSpPr>
          <p:spPr bwMode="auto">
            <a:xfrm>
              <a:off x="1619672" y="3697868"/>
              <a:ext cx="6192688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5" name="直接连接符 14"/>
            <p:cNvCxnSpPr/>
            <p:nvPr/>
          </p:nvCxnSpPr>
          <p:spPr bwMode="auto">
            <a:xfrm rot="5400000">
              <a:off x="2195736" y="3697868"/>
              <a:ext cx="288032" cy="0"/>
            </a:xfrm>
            <a:prstGeom prst="line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 bwMode="auto">
            <a:xfrm rot="5400000">
              <a:off x="4427984" y="3697868"/>
              <a:ext cx="288032" cy="0"/>
            </a:xfrm>
            <a:prstGeom prst="line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 bwMode="auto">
            <a:xfrm rot="5400000">
              <a:off x="6660232" y="3697868"/>
              <a:ext cx="288032" cy="0"/>
            </a:xfrm>
            <a:prstGeom prst="line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1403648" y="3049796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C00000"/>
                  </a:solidFill>
                </a:rPr>
                <a:t>启动存取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35896" y="3049796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C00000"/>
                  </a:solidFill>
                </a:rPr>
                <a:t>存取完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68144" y="3049796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C00000"/>
                  </a:solidFill>
                </a:rPr>
                <a:t>下次存取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51720" y="3697868"/>
              <a:ext cx="576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t</a:t>
              </a:r>
              <a:r>
                <a:rPr lang="en-US" altLang="zh-CN" baseline="-25000"/>
                <a:t>1</a:t>
              </a:r>
              <a:endParaRPr lang="zh-CN" altLang="en-US" baseline="-250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83968" y="3697868"/>
              <a:ext cx="576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t</a:t>
              </a:r>
              <a:r>
                <a:rPr lang="en-US" altLang="zh-CN" baseline="-25000"/>
                <a:t>2</a:t>
              </a:r>
              <a:endParaRPr lang="zh-CN" altLang="en-US" baseline="-25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16216" y="3678704"/>
              <a:ext cx="576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t</a:t>
              </a:r>
              <a:r>
                <a:rPr lang="en-US" altLang="zh-CN" baseline="-25000"/>
                <a:t>3</a:t>
              </a:r>
              <a:endParaRPr lang="zh-CN" altLang="en-US" baseline="-25000"/>
            </a:p>
          </p:txBody>
        </p:sp>
        <p:sp>
          <p:nvSpPr>
            <p:cNvPr id="24" name="右大括号 23"/>
            <p:cNvSpPr/>
            <p:nvPr/>
          </p:nvSpPr>
          <p:spPr bwMode="auto">
            <a:xfrm rot="5400000">
              <a:off x="3239852" y="3301824"/>
              <a:ext cx="360040" cy="2160240"/>
            </a:xfrm>
            <a:prstGeom prst="rightBrace">
              <a:avLst>
                <a:gd name="adj1" fmla="val 64267"/>
                <a:gd name="adj2" fmla="val 50000"/>
              </a:avLst>
            </a:prstGeom>
            <a:noFill/>
            <a:ln w="2857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5" name="右大括号 24"/>
            <p:cNvSpPr/>
            <p:nvPr/>
          </p:nvSpPr>
          <p:spPr bwMode="auto">
            <a:xfrm rot="5400000">
              <a:off x="5472100" y="3301824"/>
              <a:ext cx="360040" cy="2160240"/>
            </a:xfrm>
            <a:prstGeom prst="rightBrace">
              <a:avLst>
                <a:gd name="adj1" fmla="val 58220"/>
                <a:gd name="adj2" fmla="val 50000"/>
              </a:avLst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83768" y="4489956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FF0000"/>
                  </a:solidFill>
                </a:rPr>
                <a:t>存取时间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499992" y="4489956"/>
              <a:ext cx="37442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</a:rPr>
                <a:t>恢复时间</a:t>
              </a:r>
              <a:r>
                <a:rPr lang="en-US" altLang="zh-CN" dirty="0">
                  <a:solidFill>
                    <a:srgbClr val="0000FF"/>
                  </a:solidFill>
                  <a:latin typeface="宋体" panose="02010600030101010101" pitchFamily="2" charset="-122"/>
                </a:rPr>
                <a:t>(</a:t>
              </a:r>
              <a:r>
                <a:rPr lang="zh-CN" altLang="en-US" dirty="0">
                  <a:solidFill>
                    <a:srgbClr val="0000FF"/>
                  </a:solidFill>
                </a:rPr>
                <a:t>稳定时间</a:t>
              </a:r>
              <a:r>
                <a:rPr lang="en-US" altLang="zh-CN" dirty="0">
                  <a:solidFill>
                    <a:srgbClr val="0000FF"/>
                  </a:solidFill>
                  <a:latin typeface="宋体" panose="02010600030101010101" pitchFamily="2" charset="-122"/>
                </a:rPr>
                <a:t>)</a:t>
              </a:r>
              <a:endParaRPr lang="zh-CN" altLang="en-US" dirty="0">
                <a:solidFill>
                  <a:srgbClr val="0000FF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28" name="右大括号 27"/>
            <p:cNvSpPr/>
            <p:nvPr/>
          </p:nvSpPr>
          <p:spPr bwMode="auto">
            <a:xfrm rot="5400000">
              <a:off x="4391980" y="2941784"/>
              <a:ext cx="360040" cy="4464496"/>
            </a:xfrm>
            <a:prstGeom prst="rightBrace">
              <a:avLst>
                <a:gd name="adj1" fmla="val 58220"/>
                <a:gd name="adj2" fmla="val 50000"/>
              </a:avLst>
            </a:prstGeom>
            <a:noFill/>
            <a:ln w="2857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35896" y="5282044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FF0000"/>
                  </a:solidFill>
                </a:rPr>
                <a:t>存取周期</a:t>
              </a:r>
            </a:p>
          </p:txBody>
        </p:sp>
      </p:grpSp>
      <p:sp>
        <p:nvSpPr>
          <p:cNvPr id="31" name="动作按钮: 上一张 30">
            <a:hlinkClick r:id="" action="ppaction://hlinkshowjump?jump=lastslideviewed" highlightClick="1"/>
          </p:cNvPr>
          <p:cNvSpPr/>
          <p:nvPr/>
        </p:nvSpPr>
        <p:spPr bwMode="auto">
          <a:xfrm>
            <a:off x="683568" y="2492896"/>
            <a:ext cx="432048" cy="432048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B6C5DD-97B5-4221-8607-FA42DB34D62F}" type="slidenum">
              <a:rPr lang="zh-CN" altLang="en-US"/>
              <a:pPr/>
              <a:t>19</a:t>
            </a:fld>
            <a:endParaRPr lang="en-US" altLang="zh-CN"/>
          </a:p>
        </p:txBody>
      </p:sp>
      <p:sp>
        <p:nvSpPr>
          <p:cNvPr id="153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  </a:t>
            </a:r>
            <a:r>
              <a:rPr lang="zh-CN" altLang="en-US"/>
              <a:t>存储系统概述</a:t>
            </a:r>
          </a:p>
        </p:txBody>
      </p:sp>
      <p:sp>
        <p:nvSpPr>
          <p:cNvPr id="1537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052513"/>
            <a:ext cx="8424863" cy="5616575"/>
          </a:xfrm>
        </p:spPr>
        <p:txBody>
          <a:bodyPr/>
          <a:lstStyle/>
          <a:p>
            <a:r>
              <a:rPr lang="zh-CN" altLang="en-US"/>
              <a:t>容量</a:t>
            </a:r>
          </a:p>
          <a:p>
            <a:r>
              <a:rPr lang="zh-CN" altLang="en-US"/>
              <a:t>速度</a:t>
            </a:r>
            <a:endParaRPr lang="zh-CN" altLang="en-US" sz="2400"/>
          </a:p>
          <a:p>
            <a:r>
              <a:rPr lang="zh-CN" altLang="en-US"/>
              <a:t>可靠性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可维修</a:t>
            </a:r>
            <a:r>
              <a:rPr lang="zh-CN" altLang="en-US"/>
              <a:t>部件的可靠性：</a:t>
            </a:r>
            <a:br>
              <a:rPr lang="zh-CN" altLang="en-US"/>
            </a:br>
            <a:r>
              <a:rPr lang="zh-CN" altLang="en-US">
                <a:solidFill>
                  <a:srgbClr val="0000FF"/>
                </a:solidFill>
              </a:rPr>
              <a:t>平均故障间隔时间</a:t>
            </a:r>
            <a:r>
              <a:rPr lang="zh-CN" altLang="en-US"/>
              <a:t>（</a:t>
            </a:r>
            <a:r>
              <a:rPr lang="en-US" altLang="zh-CN"/>
              <a:t>MTBF</a:t>
            </a:r>
            <a:r>
              <a:rPr lang="zh-CN" altLang="en-US"/>
              <a:t>）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不可维修</a:t>
            </a:r>
            <a:r>
              <a:rPr lang="zh-CN" altLang="en-US"/>
              <a:t>部件的可靠性：</a:t>
            </a:r>
            <a:br>
              <a:rPr lang="zh-CN" altLang="en-US"/>
            </a:br>
            <a:r>
              <a:rPr lang="zh-CN" altLang="en-US">
                <a:solidFill>
                  <a:srgbClr val="0000FF"/>
                </a:solidFill>
              </a:rPr>
              <a:t>平均无故障时间</a:t>
            </a:r>
            <a:r>
              <a:rPr lang="en-US" altLang="zh-CN"/>
              <a:t>/</a:t>
            </a:r>
            <a:r>
              <a:rPr lang="zh-CN" altLang="en-US">
                <a:solidFill>
                  <a:srgbClr val="0000FF"/>
                </a:solidFill>
              </a:rPr>
              <a:t>平均故障前的时间</a:t>
            </a:r>
            <a:r>
              <a:rPr lang="zh-CN" altLang="en-US"/>
              <a:t>（</a:t>
            </a:r>
            <a:r>
              <a:rPr lang="en-US" altLang="zh-CN"/>
              <a:t>MTTF</a:t>
            </a:r>
            <a:r>
              <a:rPr lang="zh-CN" altLang="en-US"/>
              <a:t>）</a:t>
            </a:r>
          </a:p>
          <a:p>
            <a:r>
              <a:rPr lang="zh-CN" altLang="en-US"/>
              <a:t>功耗</a:t>
            </a:r>
          </a:p>
          <a:p>
            <a:r>
              <a:rPr lang="zh-CN" altLang="en-US"/>
              <a:t>价格</a:t>
            </a:r>
          </a:p>
          <a:p>
            <a:r>
              <a:rPr lang="zh-CN" altLang="en-US"/>
              <a:t>体积、重量、封装方式、工作电压、环境条件</a:t>
            </a:r>
          </a:p>
        </p:txBody>
      </p:sp>
      <p:sp>
        <p:nvSpPr>
          <p:cNvPr id="1537028" name="Rectangle 4"/>
          <p:cNvSpPr>
            <a:spLocks noChangeArrowheads="1"/>
          </p:cNvSpPr>
          <p:nvPr/>
        </p:nvSpPr>
        <p:spPr bwMode="auto">
          <a:xfrm>
            <a:off x="827088" y="549275"/>
            <a:ext cx="8013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 dirty="0">
                <a:solidFill>
                  <a:srgbClr val="008000"/>
                </a:solidFill>
                <a:latin typeface="Arial" charset="0"/>
                <a:ea typeface="黑体" pitchFamily="2" charset="-122"/>
              </a:rPr>
              <a:t>4.1.3  </a:t>
            </a:r>
            <a:r>
              <a:rPr lang="zh-CN" altLang="en-US" dirty="0">
                <a:solidFill>
                  <a:srgbClr val="008000"/>
                </a:solidFill>
                <a:latin typeface="Arial" charset="0"/>
                <a:ea typeface="黑体" pitchFamily="2" charset="-122"/>
              </a:rPr>
              <a:t>存储器的</a:t>
            </a:r>
            <a:r>
              <a:rPr lang="zh-CN" altLang="en-US" dirty="0">
                <a:solidFill>
                  <a:srgbClr val="FF0066"/>
                </a:solidFill>
                <a:latin typeface="Arial" charset="0"/>
                <a:ea typeface="黑体" pitchFamily="2" charset="-122"/>
              </a:rPr>
              <a:t>性能指标</a:t>
            </a:r>
            <a:endParaRPr lang="zh-CN" altLang="en-US" dirty="0">
              <a:solidFill>
                <a:srgbClr val="0080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2" name="动作按钮: 信息 1">
            <a:hlinkClick r:id="rId3" action="ppaction://hlinksldjump" highlightClick="1"/>
          </p:cNvPr>
          <p:cNvSpPr/>
          <p:nvPr/>
        </p:nvSpPr>
        <p:spPr bwMode="auto">
          <a:xfrm>
            <a:off x="8028384" y="2996952"/>
            <a:ext cx="432048" cy="432048"/>
          </a:xfrm>
          <a:prstGeom prst="actionButtonInform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DD1070-17ED-4BFB-B33A-1D8D77A5278C}" type="slidenum">
              <a:rPr lang="zh-CN" altLang="en-US"/>
              <a:pPr/>
              <a:t>2</a:t>
            </a:fld>
            <a:endParaRPr lang="en-US" altLang="zh-CN"/>
          </a:p>
        </p:txBody>
      </p:sp>
      <p:sp>
        <p:nvSpPr>
          <p:cNvPr id="152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8229600" cy="576263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  存储系统</a:t>
            </a:r>
          </a:p>
        </p:txBody>
      </p:sp>
      <p:sp>
        <p:nvSpPr>
          <p:cNvPr id="152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548680"/>
            <a:ext cx="8352928" cy="6120680"/>
          </a:xfrm>
        </p:spPr>
        <p:txBody>
          <a:bodyPr/>
          <a:lstStyle/>
          <a:p>
            <a:pPr>
              <a:spcBef>
                <a:spcPts val="300"/>
              </a:spcBef>
              <a:buFont typeface="Wingdings" pitchFamily="2" charset="2"/>
              <a:buNone/>
            </a:pPr>
            <a:r>
              <a:rPr lang="en-US" altLang="zh-CN" sz="2400" dirty="0">
                <a:solidFill>
                  <a:srgbClr val="CC0066"/>
                </a:solidFill>
                <a:latin typeface="Arial" charset="0"/>
              </a:rPr>
              <a:t>4.1</a:t>
            </a:r>
            <a:r>
              <a:rPr lang="en-US" altLang="zh-CN" sz="2400" dirty="0"/>
              <a:t> </a:t>
            </a:r>
            <a:r>
              <a:rPr lang="zh-CN" altLang="en-US" sz="2400" dirty="0"/>
              <a:t>存储系统概述</a:t>
            </a:r>
          </a:p>
          <a:p>
            <a:pPr lvl="1">
              <a:spcBef>
                <a:spcPts val="300"/>
              </a:spcBef>
            </a:pPr>
            <a:r>
              <a:rPr lang="zh-CN" altLang="en-US" sz="2400" dirty="0"/>
              <a:t>存储器的</a:t>
            </a:r>
            <a:r>
              <a:rPr lang="zh-CN" altLang="en-US" sz="2400" dirty="0">
                <a:solidFill>
                  <a:srgbClr val="FF0000"/>
                </a:solidFill>
              </a:rPr>
              <a:t>层次结构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FF0000"/>
                </a:solidFill>
              </a:rPr>
              <a:t>分类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FF0000"/>
                </a:solidFill>
              </a:rPr>
              <a:t>性能指标</a:t>
            </a:r>
            <a:r>
              <a:rPr lang="zh-CN" altLang="en-US" sz="2400" dirty="0"/>
              <a:t>。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400" dirty="0">
                <a:solidFill>
                  <a:srgbClr val="CC0066"/>
                </a:solidFill>
                <a:latin typeface="Arial" charset="0"/>
              </a:rPr>
              <a:t>4.2</a:t>
            </a:r>
            <a:r>
              <a:rPr lang="en-US" altLang="zh-CN" sz="2400" dirty="0"/>
              <a:t> </a:t>
            </a:r>
            <a:r>
              <a:rPr lang="zh-CN" altLang="en-US" sz="2400" dirty="0"/>
              <a:t>主存储器</a:t>
            </a:r>
          </a:p>
          <a:p>
            <a:pPr lvl="1">
              <a:spcBef>
                <a:spcPts val="300"/>
              </a:spcBef>
            </a:pPr>
            <a:r>
              <a:rPr lang="en-US" altLang="zh-CN" sz="2400" dirty="0"/>
              <a:t>RAM</a:t>
            </a:r>
            <a:r>
              <a:rPr lang="en-US" altLang="zh-CN" sz="2400" dirty="0">
                <a:latin typeface="+mn-ea"/>
              </a:rPr>
              <a:t>(</a:t>
            </a:r>
            <a:r>
              <a:rPr lang="en-US" altLang="zh-CN" sz="2400" dirty="0"/>
              <a:t>SRAM</a:t>
            </a:r>
            <a:r>
              <a:rPr lang="zh-CN" altLang="en-US" sz="2400" dirty="0"/>
              <a:t>、</a:t>
            </a:r>
            <a:r>
              <a:rPr lang="en-US" altLang="zh-CN" sz="2400" dirty="0"/>
              <a:t>DRAM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/>
              <a:t>、</a:t>
            </a:r>
            <a:r>
              <a:rPr lang="en-US" altLang="zh-CN" sz="2400" dirty="0"/>
              <a:t>ROM</a:t>
            </a:r>
            <a:r>
              <a:rPr lang="en-US" altLang="zh-CN" sz="2400" dirty="0">
                <a:latin typeface="+mn-ea"/>
              </a:rPr>
              <a:t>(</a:t>
            </a:r>
            <a:r>
              <a:rPr lang="en-US" altLang="zh-CN" sz="2400" dirty="0"/>
              <a:t>EPROM</a:t>
            </a:r>
            <a:r>
              <a:rPr lang="zh-CN" altLang="en-US" sz="2400" dirty="0"/>
              <a:t>、</a:t>
            </a:r>
            <a:r>
              <a:rPr lang="en-US" altLang="zh-CN" sz="2400" dirty="0"/>
              <a:t>E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PROM</a:t>
            </a:r>
            <a:r>
              <a:rPr lang="en-US" altLang="zh-CN" sz="2400" dirty="0">
                <a:latin typeface="+mn-ea"/>
              </a:rPr>
              <a:t>)</a:t>
            </a:r>
            <a:endParaRPr lang="zh-CN" altLang="en-US" sz="2400" dirty="0"/>
          </a:p>
          <a:p>
            <a:pPr lvl="1">
              <a:spcBef>
                <a:spcPts val="300"/>
              </a:spcBef>
            </a:pPr>
            <a:r>
              <a:rPr lang="zh-CN" altLang="en-US" sz="2400" dirty="0"/>
              <a:t>相联存储器</a:t>
            </a:r>
            <a:endParaRPr lang="en-US" altLang="zh-CN" sz="2400" dirty="0"/>
          </a:p>
          <a:p>
            <a:pPr lvl="1">
              <a:spcBef>
                <a:spcPts val="300"/>
              </a:spcBef>
            </a:pPr>
            <a:r>
              <a:rPr lang="zh-CN" altLang="en-US" sz="2400" dirty="0"/>
              <a:t>主存储器设计方法、多体交叉存储器</a:t>
            </a:r>
          </a:p>
          <a:p>
            <a:pPr>
              <a:spcBef>
                <a:spcPts val="300"/>
              </a:spcBef>
              <a:buFont typeface="Wingdings" pitchFamily="2" charset="2"/>
              <a:buNone/>
            </a:pPr>
            <a:r>
              <a:rPr lang="en-US" altLang="zh-CN" sz="2400" dirty="0">
                <a:solidFill>
                  <a:srgbClr val="CC0066"/>
                </a:solidFill>
                <a:latin typeface="Arial" charset="0"/>
              </a:rPr>
              <a:t>4.3</a:t>
            </a:r>
            <a:r>
              <a:rPr lang="en-US" altLang="zh-CN" sz="2400" dirty="0"/>
              <a:t> </a:t>
            </a:r>
            <a:r>
              <a:rPr lang="zh-CN" altLang="en-US" sz="2400" dirty="0"/>
              <a:t>高速缓冲存储器</a:t>
            </a:r>
          </a:p>
          <a:p>
            <a:pPr lvl="1">
              <a:spcBef>
                <a:spcPts val="300"/>
              </a:spcBef>
            </a:pPr>
            <a:r>
              <a:rPr lang="zh-CN" altLang="en-US" sz="2400" dirty="0"/>
              <a:t>工作原理、地址映射与变换、替换算法、更新策略</a:t>
            </a:r>
          </a:p>
          <a:p>
            <a:pPr lvl="1">
              <a:spcBef>
                <a:spcPts val="300"/>
              </a:spcBef>
            </a:pPr>
            <a:r>
              <a:rPr lang="en-US" altLang="zh-CN" sz="2400" dirty="0"/>
              <a:t>Cache</a:t>
            </a:r>
            <a:r>
              <a:rPr lang="zh-CN" altLang="en-US" sz="2400" dirty="0"/>
              <a:t>性能测量、性能提高</a:t>
            </a:r>
          </a:p>
          <a:p>
            <a:pPr>
              <a:spcBef>
                <a:spcPts val="300"/>
              </a:spcBef>
              <a:buFont typeface="Wingdings" pitchFamily="2" charset="2"/>
              <a:buNone/>
            </a:pPr>
            <a:r>
              <a:rPr lang="en-US" altLang="zh-CN" sz="2400" dirty="0">
                <a:solidFill>
                  <a:srgbClr val="CC0066"/>
                </a:solidFill>
                <a:latin typeface="Arial" charset="0"/>
              </a:rPr>
              <a:t>4.4</a:t>
            </a:r>
            <a:r>
              <a:rPr lang="en-US" altLang="zh-CN" sz="2400" dirty="0"/>
              <a:t> </a:t>
            </a:r>
            <a:r>
              <a:rPr lang="zh-CN" altLang="en-US" sz="2400" dirty="0"/>
              <a:t>虚拟存储器</a:t>
            </a:r>
          </a:p>
          <a:p>
            <a:pPr lvl="1">
              <a:spcBef>
                <a:spcPts val="300"/>
              </a:spcBef>
            </a:pPr>
            <a:r>
              <a:rPr lang="zh-CN" altLang="en-US" sz="2400" dirty="0"/>
              <a:t>页式、段式、段页式</a:t>
            </a:r>
          </a:p>
          <a:p>
            <a:pPr lvl="1">
              <a:spcBef>
                <a:spcPts val="300"/>
              </a:spcBef>
            </a:pPr>
            <a:r>
              <a:rPr lang="en-US" altLang="zh-CN" sz="2400" dirty="0"/>
              <a:t>RISC-V</a:t>
            </a:r>
            <a:r>
              <a:rPr lang="zh-CN" altLang="en-US" sz="2400" dirty="0"/>
              <a:t>中页式虚拟存储器的实现</a:t>
            </a:r>
          </a:p>
          <a:p>
            <a:pPr>
              <a:spcBef>
                <a:spcPts val="300"/>
              </a:spcBef>
              <a:buFont typeface="Wingdings" pitchFamily="2" charset="2"/>
              <a:buNone/>
            </a:pPr>
            <a:r>
              <a:rPr lang="en-US" altLang="zh-CN" sz="2400" dirty="0">
                <a:solidFill>
                  <a:srgbClr val="CC0066"/>
                </a:solidFill>
                <a:latin typeface="Arial" charset="0"/>
              </a:rPr>
              <a:t>4.5</a:t>
            </a:r>
            <a:r>
              <a:rPr lang="en-US" altLang="zh-CN" sz="2400" dirty="0"/>
              <a:t> </a:t>
            </a:r>
            <a:r>
              <a:rPr lang="zh-CN" altLang="en-US" sz="2400" dirty="0"/>
              <a:t>外部储器（辅助存储器）</a:t>
            </a:r>
          </a:p>
          <a:p>
            <a:pPr lvl="1">
              <a:spcBef>
                <a:spcPts val="300"/>
              </a:spcBef>
            </a:pPr>
            <a:r>
              <a:rPr lang="zh-CN" altLang="en-US" sz="2400" dirty="0"/>
              <a:t>磁表面存原理及记录方式</a:t>
            </a:r>
            <a:endParaRPr lang="en-US" altLang="zh-CN" sz="2400" dirty="0"/>
          </a:p>
          <a:p>
            <a:pPr lvl="1">
              <a:spcBef>
                <a:spcPts val="300"/>
              </a:spcBef>
            </a:pPr>
            <a:r>
              <a:rPr lang="zh-CN" altLang="en-US" sz="2400" dirty="0"/>
              <a:t>机械硬盘、固态硬盘、光盘、移动存储设备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MTTR / MTTF / MTBF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3506" y="548680"/>
            <a:ext cx="8362950" cy="4031977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MTTF</a:t>
            </a:r>
            <a:r>
              <a:rPr lang="en-US" altLang="zh-CN" sz="2400" dirty="0">
                <a:latin typeface="+mn-ea"/>
              </a:rPr>
              <a:t>(</a:t>
            </a:r>
            <a:r>
              <a:rPr lang="en-US" altLang="zh-CN" sz="2400" dirty="0">
                <a:solidFill>
                  <a:srgbClr val="FF0066"/>
                </a:solidFill>
              </a:rPr>
              <a:t>M</a:t>
            </a:r>
            <a:r>
              <a:rPr lang="en-US" altLang="zh-CN" sz="2400" dirty="0"/>
              <a:t>ean </a:t>
            </a:r>
            <a:r>
              <a:rPr lang="en-US" altLang="zh-CN" sz="2400" dirty="0">
                <a:solidFill>
                  <a:srgbClr val="FF0066"/>
                </a:solidFill>
              </a:rPr>
              <a:t>T</a:t>
            </a:r>
            <a:r>
              <a:rPr lang="en-US" altLang="zh-CN" sz="2400" dirty="0"/>
              <a:t>ime </a:t>
            </a:r>
            <a:r>
              <a:rPr lang="en-US" altLang="zh-CN" sz="2400" dirty="0">
                <a:solidFill>
                  <a:srgbClr val="FF0066"/>
                </a:solidFill>
              </a:rPr>
              <a:t>T</a:t>
            </a:r>
            <a:r>
              <a:rPr lang="en-US" altLang="zh-CN" sz="2400" dirty="0"/>
              <a:t>o </a:t>
            </a:r>
            <a:r>
              <a:rPr lang="en-US" altLang="zh-CN" sz="2400" dirty="0">
                <a:solidFill>
                  <a:srgbClr val="FF0066"/>
                </a:solidFill>
              </a:rPr>
              <a:t>F</a:t>
            </a:r>
            <a:r>
              <a:rPr lang="en-US" altLang="zh-CN" sz="2400" dirty="0"/>
              <a:t>ailure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C00000"/>
                </a:solidFill>
              </a:rPr>
              <a:t>平均无故障时间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/>
              <a:t>，指系统无故障运行的平均时间，取所有从系统开始正常运行到发生故障之间的时间段的平均值。</a:t>
            </a:r>
            <a:br>
              <a:rPr lang="en-US" altLang="zh-CN" sz="2400" dirty="0"/>
            </a:br>
            <a:r>
              <a:rPr lang="en-US" altLang="zh-CN" sz="2400" dirty="0">
                <a:solidFill>
                  <a:srgbClr val="0000FF"/>
                </a:solidFill>
              </a:rPr>
              <a:t>MTTF</a:t>
            </a:r>
            <a:r>
              <a:rPr lang="zh-CN" altLang="en-US" sz="2400" dirty="0">
                <a:solidFill>
                  <a:srgbClr val="0000FF"/>
                </a:solidFill>
              </a:rPr>
              <a:t>＝</a:t>
            </a:r>
            <a:r>
              <a:rPr lang="en-US" altLang="zh-CN" sz="2400" dirty="0">
                <a:solidFill>
                  <a:srgbClr val="0000FF"/>
                </a:solidFill>
              </a:rPr>
              <a:t>∑T1/ N</a:t>
            </a:r>
          </a:p>
          <a:p>
            <a:pPr>
              <a:spcBef>
                <a:spcPts val="30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MTTR</a:t>
            </a:r>
            <a:r>
              <a:rPr lang="en-US" altLang="zh-CN" sz="2400" dirty="0">
                <a:latin typeface="+mn-ea"/>
              </a:rPr>
              <a:t>(</a:t>
            </a:r>
            <a:r>
              <a:rPr lang="en-US" altLang="zh-CN" sz="2400" dirty="0">
                <a:solidFill>
                  <a:srgbClr val="FF0066"/>
                </a:solidFill>
              </a:rPr>
              <a:t>M</a:t>
            </a:r>
            <a:r>
              <a:rPr lang="en-US" altLang="zh-CN" sz="2400" dirty="0"/>
              <a:t>ean </a:t>
            </a:r>
            <a:r>
              <a:rPr lang="en-US" altLang="zh-CN" sz="2400" dirty="0">
                <a:solidFill>
                  <a:srgbClr val="FF0066"/>
                </a:solidFill>
              </a:rPr>
              <a:t>T</a:t>
            </a:r>
            <a:r>
              <a:rPr lang="en-US" altLang="zh-CN" sz="2400" dirty="0"/>
              <a:t>ime </a:t>
            </a:r>
            <a:r>
              <a:rPr lang="en-US" altLang="zh-CN" sz="2400" dirty="0">
                <a:solidFill>
                  <a:srgbClr val="FF0066"/>
                </a:solidFill>
              </a:rPr>
              <a:t>T</a:t>
            </a:r>
            <a:r>
              <a:rPr lang="en-US" altLang="zh-CN" sz="2400" dirty="0"/>
              <a:t>o </a:t>
            </a:r>
            <a:r>
              <a:rPr lang="en-US" altLang="zh-CN" sz="2400" dirty="0">
                <a:solidFill>
                  <a:srgbClr val="FF0066"/>
                </a:solidFill>
              </a:rPr>
              <a:t>R</a:t>
            </a:r>
            <a:r>
              <a:rPr lang="en-US" altLang="zh-CN" sz="2400" dirty="0"/>
              <a:t>epair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C00000"/>
                </a:solidFill>
              </a:rPr>
              <a:t>平均修复时间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/>
              <a:t>，指系统从发生故障到维修结束之间的时间段的平均值。</a:t>
            </a:r>
            <a:br>
              <a:rPr lang="en-US" altLang="zh-CN" sz="2400" dirty="0"/>
            </a:br>
            <a:r>
              <a:rPr lang="en-US" altLang="zh-CN" sz="2400" dirty="0">
                <a:solidFill>
                  <a:srgbClr val="0000FF"/>
                </a:solidFill>
              </a:rPr>
              <a:t>MTTR</a:t>
            </a:r>
            <a:r>
              <a:rPr lang="zh-CN" altLang="en-US" sz="2400" dirty="0">
                <a:solidFill>
                  <a:srgbClr val="0000FF"/>
                </a:solidFill>
              </a:rPr>
              <a:t>＝</a:t>
            </a:r>
            <a:r>
              <a:rPr lang="en-US" altLang="zh-CN" sz="2400" dirty="0">
                <a:solidFill>
                  <a:srgbClr val="0000FF"/>
                </a:solidFill>
              </a:rPr>
              <a:t>∑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</a:t>
            </a:r>
            <a:r>
              <a:rPr lang="en-US" altLang="zh-CN" sz="2400" dirty="0">
                <a:solidFill>
                  <a:srgbClr val="0000FF"/>
                </a:solidFill>
              </a:rPr>
              <a:t>T2+T3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)</a:t>
            </a:r>
            <a:r>
              <a:rPr lang="en-US" altLang="zh-CN" sz="2400" dirty="0">
                <a:solidFill>
                  <a:srgbClr val="0000FF"/>
                </a:solidFill>
              </a:rPr>
              <a:t>/ N</a:t>
            </a:r>
          </a:p>
          <a:p>
            <a:pPr>
              <a:spcBef>
                <a:spcPts val="300"/>
              </a:spcBef>
            </a:pPr>
            <a:r>
              <a:rPr lang="en-US" altLang="zh-CN" sz="2400" dirty="0">
                <a:solidFill>
                  <a:srgbClr val="FF0000"/>
                </a:solidFill>
              </a:rPr>
              <a:t>MTBF</a:t>
            </a:r>
            <a:r>
              <a:rPr lang="en-US" altLang="zh-CN" sz="2400" dirty="0">
                <a:latin typeface="+mn-ea"/>
              </a:rPr>
              <a:t>(</a:t>
            </a:r>
            <a:r>
              <a:rPr lang="en-US" altLang="zh-CN" sz="2400" dirty="0">
                <a:solidFill>
                  <a:srgbClr val="FF0066"/>
                </a:solidFill>
              </a:rPr>
              <a:t>M</a:t>
            </a:r>
            <a:r>
              <a:rPr lang="en-US" altLang="zh-CN" sz="2400" dirty="0"/>
              <a:t>ean </a:t>
            </a:r>
            <a:r>
              <a:rPr lang="en-US" altLang="zh-CN" sz="2400" dirty="0">
                <a:solidFill>
                  <a:srgbClr val="FF0066"/>
                </a:solidFill>
              </a:rPr>
              <a:t>T</a:t>
            </a:r>
            <a:r>
              <a:rPr lang="en-US" altLang="zh-CN" sz="2400" dirty="0"/>
              <a:t>ime </a:t>
            </a:r>
            <a:r>
              <a:rPr lang="en-US" altLang="zh-CN" sz="2400" dirty="0">
                <a:solidFill>
                  <a:srgbClr val="FF0066"/>
                </a:solidFill>
              </a:rPr>
              <a:t>B</a:t>
            </a:r>
            <a:r>
              <a:rPr lang="en-US" altLang="zh-CN" sz="2400" dirty="0"/>
              <a:t>etween </a:t>
            </a:r>
            <a:r>
              <a:rPr lang="en-US" altLang="zh-CN" sz="2400" dirty="0">
                <a:solidFill>
                  <a:srgbClr val="FF0066"/>
                </a:solidFill>
              </a:rPr>
              <a:t>F</a:t>
            </a:r>
            <a:r>
              <a:rPr lang="en-US" altLang="zh-CN" sz="2400" dirty="0"/>
              <a:t>ailure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C00000"/>
                </a:solidFill>
              </a:rPr>
              <a:t>平均失效间隔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/>
              <a:t>，指系统两次故障发生时间之间的时间段的平均值。</a:t>
            </a:r>
            <a:br>
              <a:rPr lang="en-US" altLang="zh-CN" sz="2400" dirty="0"/>
            </a:br>
            <a:r>
              <a:rPr lang="en-US" altLang="zh-CN" sz="2400" dirty="0">
                <a:solidFill>
                  <a:srgbClr val="0000FF"/>
                </a:solidFill>
              </a:rPr>
              <a:t>MTBF</a:t>
            </a:r>
            <a:r>
              <a:rPr lang="zh-CN" altLang="en-US" sz="2400" dirty="0">
                <a:solidFill>
                  <a:srgbClr val="0000FF"/>
                </a:solidFill>
              </a:rPr>
              <a:t>＝</a:t>
            </a:r>
            <a:r>
              <a:rPr lang="en-US" altLang="zh-CN" sz="2400" dirty="0">
                <a:solidFill>
                  <a:srgbClr val="0000FF"/>
                </a:solidFill>
              </a:rPr>
              <a:t>MTTF+MTTR</a:t>
            </a:r>
            <a:r>
              <a:rPr lang="zh-CN" altLang="en-US" sz="2400" dirty="0">
                <a:solidFill>
                  <a:srgbClr val="0000FF"/>
                </a:solidFill>
              </a:rPr>
              <a:t>＝</a:t>
            </a:r>
            <a:r>
              <a:rPr lang="en-US" altLang="zh-CN" sz="2400" dirty="0">
                <a:solidFill>
                  <a:srgbClr val="0000FF"/>
                </a:solidFill>
              </a:rPr>
              <a:t>∑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</a:t>
            </a:r>
            <a:r>
              <a:rPr lang="en-US" altLang="zh-CN" sz="2400" dirty="0">
                <a:solidFill>
                  <a:srgbClr val="0000FF"/>
                </a:solidFill>
              </a:rPr>
              <a:t>T2+T3+T1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)</a:t>
            </a:r>
            <a:r>
              <a:rPr lang="en-US" altLang="zh-CN" sz="2400" dirty="0">
                <a:solidFill>
                  <a:srgbClr val="0000FF"/>
                </a:solidFill>
              </a:rPr>
              <a:t>/ N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20</a:t>
            </a:fld>
            <a:endParaRPr lang="en-US" altLang="zh-CN"/>
          </a:p>
        </p:txBody>
      </p:sp>
      <p:pic>
        <p:nvPicPr>
          <p:cNvPr id="1737730" name="Picture 2" descr="http://www.elecfans.com/baike/UploadPic/2010-1/20101991924710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0" b="5502"/>
          <a:stretch/>
        </p:blipFill>
        <p:spPr bwMode="auto">
          <a:xfrm>
            <a:off x="1285534" y="4355242"/>
            <a:ext cx="6324600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动作按钮: 上一张 4">
            <a:hlinkClick r:id="" action="ppaction://hlinkshowjump?jump=lastslideviewed" highlightClick="1"/>
          </p:cNvPr>
          <p:cNvSpPr/>
          <p:nvPr/>
        </p:nvSpPr>
        <p:spPr bwMode="auto">
          <a:xfrm>
            <a:off x="8100392" y="4580657"/>
            <a:ext cx="586408" cy="576535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011596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5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系统结构</a:t>
            </a:r>
            <a:endParaRPr lang="zh-CN" altLang="en-US" sz="4000" b="0" dirty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4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存储系统</a:t>
            </a:r>
            <a:endParaRPr lang="zh-CN" altLang="en-US" sz="4000" b="0" dirty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538051" name="Rectangle 3"/>
          <p:cNvSpPr>
            <a:spLocks noChangeArrowheads="1"/>
          </p:cNvSpPr>
          <p:nvPr/>
        </p:nvSpPr>
        <p:spPr bwMode="auto">
          <a:xfrm>
            <a:off x="1979613" y="4506913"/>
            <a:ext cx="6768851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4800" b="0" dirty="0">
                <a:latin typeface="+mn-lt"/>
                <a:ea typeface="楷体" panose="02010609060101010101" pitchFamily="49" charset="-122"/>
              </a:rPr>
              <a:t>4.2  </a:t>
            </a:r>
            <a:r>
              <a:rPr lang="zh-CN" altLang="en-US" sz="4800" b="0" dirty="0">
                <a:latin typeface="+mn-lt"/>
                <a:ea typeface="楷体" panose="02010609060101010101" pitchFamily="49" charset="-122"/>
              </a:rPr>
              <a:t>主存储器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8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8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38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38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8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38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AD0A7-6DFE-4351-B895-6E9BBB3C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 </a:t>
            </a:r>
            <a:r>
              <a:rPr lang="zh-CN" altLang="en-US" dirty="0"/>
              <a:t>主存储器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E78E7-5462-4ED7-B0A3-2F2741D08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" y="692696"/>
            <a:ext cx="8229600" cy="5688631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zh-CN" altLang="en-US" dirty="0"/>
              <a:t>主存的结构</a:t>
            </a:r>
            <a:endParaRPr lang="en-US" altLang="zh-CN" dirty="0"/>
          </a:p>
          <a:p>
            <a:pPr>
              <a:spcBef>
                <a:spcPts val="300"/>
              </a:spcBef>
            </a:pPr>
            <a:r>
              <a:rPr lang="en-US" altLang="zh-CN" dirty="0"/>
              <a:t>RAM</a:t>
            </a:r>
          </a:p>
          <a:p>
            <a:pPr lvl="1">
              <a:spcBef>
                <a:spcPts val="300"/>
              </a:spcBef>
            </a:pPr>
            <a:r>
              <a:rPr lang="en-US" altLang="zh-CN" dirty="0"/>
              <a:t>SRAM</a:t>
            </a:r>
          </a:p>
          <a:p>
            <a:pPr lvl="1">
              <a:spcBef>
                <a:spcPts val="300"/>
              </a:spcBef>
            </a:pPr>
            <a:r>
              <a:rPr lang="en-US" altLang="zh-CN" dirty="0"/>
              <a:t>DRAM</a:t>
            </a:r>
          </a:p>
          <a:p>
            <a:pPr>
              <a:spcBef>
                <a:spcPts val="300"/>
              </a:spcBef>
            </a:pPr>
            <a:r>
              <a:rPr lang="en-US" altLang="zh-CN" dirty="0"/>
              <a:t>ROM</a:t>
            </a:r>
          </a:p>
          <a:p>
            <a:pPr lvl="1">
              <a:spcBef>
                <a:spcPts val="300"/>
              </a:spcBef>
            </a:pPr>
            <a:r>
              <a:rPr lang="en-US" altLang="zh-CN" dirty="0"/>
              <a:t>EPROM</a:t>
            </a:r>
          </a:p>
          <a:p>
            <a:pPr lvl="1">
              <a:spcBef>
                <a:spcPts val="300"/>
              </a:spcBef>
            </a:pPr>
            <a:r>
              <a:rPr lang="en-US" altLang="zh-CN" dirty="0"/>
              <a:t>EEPROM</a:t>
            </a:r>
            <a:r>
              <a:rPr lang="zh-CN" altLang="en-US" dirty="0"/>
              <a:t>（</a:t>
            </a:r>
            <a:r>
              <a:rPr lang="en-US" altLang="zh-CN" dirty="0"/>
              <a:t>E</a:t>
            </a:r>
            <a:r>
              <a:rPr lang="en-US" altLang="zh-CN" baseline="30000" dirty="0"/>
              <a:t>2</a:t>
            </a:r>
            <a:r>
              <a:rPr lang="en-US" altLang="zh-CN" dirty="0"/>
              <a:t>PROM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spcBef>
                <a:spcPts val="300"/>
              </a:spcBef>
            </a:pPr>
            <a:r>
              <a:rPr lang="zh-CN" altLang="en-US" dirty="0"/>
              <a:t>相联存储器</a:t>
            </a:r>
            <a:endParaRPr lang="en-US" altLang="zh-CN" dirty="0"/>
          </a:p>
          <a:p>
            <a:pPr>
              <a:spcBef>
                <a:spcPts val="300"/>
              </a:spcBef>
            </a:pPr>
            <a:r>
              <a:rPr lang="zh-CN" altLang="en-US" dirty="0"/>
              <a:t>主存储器设计方法</a:t>
            </a:r>
            <a:endParaRPr lang="en-US" altLang="zh-CN" dirty="0"/>
          </a:p>
          <a:p>
            <a:pPr lvl="1">
              <a:spcBef>
                <a:spcPts val="300"/>
              </a:spcBef>
            </a:pPr>
            <a:r>
              <a:rPr lang="zh-CN" altLang="en-US" dirty="0"/>
              <a:t>存储器芯片的连接方式</a:t>
            </a:r>
            <a:endParaRPr lang="en-US" altLang="zh-CN" dirty="0"/>
          </a:p>
          <a:p>
            <a:pPr lvl="1">
              <a:spcBef>
                <a:spcPts val="300"/>
              </a:spcBef>
            </a:pPr>
            <a:r>
              <a:rPr lang="zh-CN" altLang="en-US" dirty="0"/>
              <a:t>用存储器芯片构成主存模块</a:t>
            </a:r>
            <a:endParaRPr lang="en-US" altLang="zh-CN" dirty="0"/>
          </a:p>
          <a:p>
            <a:pPr lvl="1">
              <a:spcBef>
                <a:spcPts val="300"/>
              </a:spcBef>
            </a:pPr>
            <a:r>
              <a:rPr lang="zh-CN" altLang="en-US" dirty="0"/>
              <a:t>多体交叉存储器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821967-4534-457D-8BAD-DB228489C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311244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09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系统结构</a:t>
            </a:r>
            <a:endParaRPr lang="zh-CN" altLang="en-US" sz="4000" b="0" dirty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4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存储系统</a:t>
            </a:r>
            <a:endParaRPr lang="zh-CN" altLang="en-US" sz="4000" b="0" dirty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540099" name="Rectangle 3"/>
          <p:cNvSpPr>
            <a:spLocks noChangeArrowheads="1"/>
          </p:cNvSpPr>
          <p:nvPr/>
        </p:nvSpPr>
        <p:spPr bwMode="auto">
          <a:xfrm>
            <a:off x="1979613" y="4365104"/>
            <a:ext cx="69850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4800" b="0" dirty="0">
                <a:latin typeface="+mn-lt"/>
                <a:ea typeface="楷体" panose="02010609060101010101" pitchFamily="49" charset="-122"/>
              </a:rPr>
              <a:t>4.2  </a:t>
            </a:r>
            <a:r>
              <a:rPr lang="zh-CN" altLang="en-US" sz="4800" b="0" dirty="0">
                <a:latin typeface="+mn-lt"/>
                <a:ea typeface="楷体" panose="02010609060101010101" pitchFamily="49" charset="-122"/>
              </a:rPr>
              <a:t>主存储器</a:t>
            </a:r>
          </a:p>
        </p:txBody>
      </p:sp>
      <p:sp>
        <p:nvSpPr>
          <p:cNvPr id="1540100" name="Rectangle 4"/>
          <p:cNvSpPr>
            <a:spLocks noChangeArrowheads="1"/>
          </p:cNvSpPr>
          <p:nvPr/>
        </p:nvSpPr>
        <p:spPr bwMode="auto">
          <a:xfrm>
            <a:off x="3131840" y="5231358"/>
            <a:ext cx="5760765" cy="93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ts val="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4000" b="0" dirty="0">
                <a:solidFill>
                  <a:srgbClr val="CC0066"/>
                </a:solidFill>
                <a:latin typeface="+mn-lt"/>
                <a:ea typeface="隶书" panose="02010509060101010101" pitchFamily="49" charset="-122"/>
              </a:rPr>
              <a:t>4.2.1 </a:t>
            </a:r>
            <a:r>
              <a:rPr lang="zh-CN" altLang="en-US" sz="4800" b="0" dirty="0">
                <a:solidFill>
                  <a:srgbClr val="CC0066"/>
                </a:solidFill>
                <a:latin typeface="+mn-lt"/>
                <a:ea typeface="隶书" panose="02010509060101010101" pitchFamily="49" charset="-122"/>
              </a:rPr>
              <a:t>主存的结构</a:t>
            </a:r>
            <a:endParaRPr lang="zh-CN" altLang="en-US" sz="4000" b="0" dirty="0">
              <a:solidFill>
                <a:srgbClr val="CC0066"/>
              </a:solidFill>
              <a:latin typeface="+mn-lt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40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40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4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4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40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40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002D3-247B-4801-8496-E8BF92C17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4.2.1  </a:t>
            </a:r>
            <a:r>
              <a:rPr lang="zh-CN" altLang="en-US" dirty="0"/>
              <a:t>主存的结构</a:t>
            </a:r>
            <a:r>
              <a:rPr lang="en-US" altLang="zh-CN" dirty="0"/>
              <a:t>	</a:t>
            </a:r>
            <a:r>
              <a:rPr lang="zh-CN" altLang="en-US" dirty="0">
                <a:solidFill>
                  <a:srgbClr val="FF6600"/>
                </a:solidFill>
              </a:rPr>
              <a:t>一、主存的</a:t>
            </a:r>
            <a:r>
              <a:rPr lang="zh-CN" altLang="en-US" dirty="0">
                <a:solidFill>
                  <a:srgbClr val="D60093"/>
                </a:solidFill>
              </a:rPr>
              <a:t>逻辑</a:t>
            </a:r>
            <a:r>
              <a:rPr lang="zh-CN" altLang="en-US" dirty="0">
                <a:solidFill>
                  <a:srgbClr val="FF6600"/>
                </a:solidFill>
              </a:rPr>
              <a:t>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4D1406-06BC-4932-9BA1-478C5B3CE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5175"/>
            <a:ext cx="3106688" cy="1079649"/>
          </a:xfrm>
        </p:spPr>
        <p:txBody>
          <a:bodyPr/>
          <a:lstStyle/>
          <a:p>
            <a:r>
              <a:rPr lang="zh-CN" altLang="en-US" dirty="0"/>
              <a:t>按地址访问</a:t>
            </a:r>
            <a:endParaRPr lang="en-US" altLang="zh-CN" dirty="0"/>
          </a:p>
          <a:p>
            <a:r>
              <a:rPr lang="zh-CN" altLang="en-US" dirty="0"/>
              <a:t>可随机读、写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81A3C6-3E0C-47D0-80DC-D168B0C9E8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24</a:t>
            </a:fld>
            <a:endParaRPr lang="en-US" altLang="zh-CN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933FC31-DAC9-4F2A-8F54-D478E8D92A52}"/>
              </a:ext>
            </a:extLst>
          </p:cNvPr>
          <p:cNvGrpSpPr>
            <a:grpSpLocks noChangeAspect="1"/>
          </p:cNvGrpSpPr>
          <p:nvPr/>
        </p:nvGrpSpPr>
        <p:grpSpPr>
          <a:xfrm>
            <a:off x="4276327" y="5877272"/>
            <a:ext cx="1952253" cy="265646"/>
            <a:chOff x="1971675" y="3933056"/>
            <a:chExt cx="3295649" cy="448444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7E6734B9-E7DA-4332-BF56-9C5B4EDE7214}"/>
                </a:ext>
              </a:extLst>
            </p:cNvPr>
            <p:cNvSpPr/>
            <p:nvPr/>
          </p:nvSpPr>
          <p:spPr bwMode="auto">
            <a:xfrm>
              <a:off x="1971675" y="3933056"/>
              <a:ext cx="3295649" cy="448444"/>
            </a:xfrm>
            <a:prstGeom prst="roundRect">
              <a:avLst>
                <a:gd name="adj" fmla="val 42155"/>
              </a:avLst>
            </a:prstGeom>
            <a:solidFill>
              <a:srgbClr val="CCFFCC"/>
            </a:solidFill>
            <a:ln w="19050">
              <a:solidFill>
                <a:srgbClr val="008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8552DF8-D36B-487E-8DB7-0CFAB51F0AB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1571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69A56E8-6DAA-413C-8167-96E111A8FA9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2361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A1C2C9C5-80B5-40D9-8008-CCA877D7BE6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31504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E9B3631-B59A-4CA3-87AD-F7C5BFDC95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39398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4F88C9C-FAAB-4B47-BE2C-7019CB25E29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47292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986A1F8-4ADB-42B1-879A-B628FE0EE46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5518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040FD0F-9F8C-4F6E-8B0E-CE1A8BB1E6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6308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E4C2BA3-4CB8-4981-8D19-2FE62A2B9B4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70971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21850B6-C198-4162-AAE0-F47F1410DEB0}"/>
              </a:ext>
            </a:extLst>
          </p:cNvPr>
          <p:cNvGrpSpPr>
            <a:grpSpLocks noChangeAspect="1"/>
          </p:cNvGrpSpPr>
          <p:nvPr/>
        </p:nvGrpSpPr>
        <p:grpSpPr>
          <a:xfrm>
            <a:off x="4276327" y="5563371"/>
            <a:ext cx="1952253" cy="265646"/>
            <a:chOff x="1971675" y="3933056"/>
            <a:chExt cx="3295649" cy="448444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71426D50-872B-4324-9065-F0381CAE641E}"/>
                </a:ext>
              </a:extLst>
            </p:cNvPr>
            <p:cNvSpPr/>
            <p:nvPr/>
          </p:nvSpPr>
          <p:spPr bwMode="auto">
            <a:xfrm>
              <a:off x="1971675" y="3933056"/>
              <a:ext cx="3295649" cy="448444"/>
            </a:xfrm>
            <a:prstGeom prst="roundRect">
              <a:avLst>
                <a:gd name="adj" fmla="val 42155"/>
              </a:avLst>
            </a:prstGeom>
            <a:solidFill>
              <a:srgbClr val="CCFFCC"/>
            </a:solidFill>
            <a:ln w="19050">
              <a:solidFill>
                <a:srgbClr val="008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DCDA506-0061-41A0-ABE4-3770FC5A68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1571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3EB13C6-B9F9-4C85-9D4E-72B5442BF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2361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AFACE34-2C8A-4CA0-AB97-F55EB645A56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31504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606C203-EC82-45BE-89BA-CFD3DACD0E2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39398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6245389-45E4-47CD-9CD4-2945409D7D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47292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4E51330-FE4B-4029-A653-7AABDB7678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5518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5AA406C-211A-473C-A254-53A0C65936E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6308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362F939-90E8-4F0B-9134-0028FE25B3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70971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D1C96F6-E3F2-4255-97C7-4F6070C7C964}"/>
              </a:ext>
            </a:extLst>
          </p:cNvPr>
          <p:cNvGrpSpPr>
            <a:grpSpLocks noChangeAspect="1"/>
          </p:cNvGrpSpPr>
          <p:nvPr/>
        </p:nvGrpSpPr>
        <p:grpSpPr>
          <a:xfrm>
            <a:off x="4276327" y="5249471"/>
            <a:ext cx="1952253" cy="265646"/>
            <a:chOff x="1971675" y="3933056"/>
            <a:chExt cx="3295649" cy="448444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80F115B1-F99E-4804-823C-AA4AB781DCDC}"/>
                </a:ext>
              </a:extLst>
            </p:cNvPr>
            <p:cNvSpPr/>
            <p:nvPr/>
          </p:nvSpPr>
          <p:spPr bwMode="auto">
            <a:xfrm>
              <a:off x="1971675" y="3933056"/>
              <a:ext cx="3295649" cy="448444"/>
            </a:xfrm>
            <a:prstGeom prst="roundRect">
              <a:avLst>
                <a:gd name="adj" fmla="val 42155"/>
              </a:avLst>
            </a:prstGeom>
            <a:solidFill>
              <a:srgbClr val="CCFFCC"/>
            </a:solidFill>
            <a:ln w="19050">
              <a:solidFill>
                <a:srgbClr val="008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80A7ED5-E514-486A-A322-B2CF346F6F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1571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6B11518-4133-4209-A2A2-A7010C8950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2361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D6AFCFE-324B-4A07-9921-99425F155F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31504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B7F88FDA-4200-457D-9920-9E5E830E6D2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39398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35537346-6411-45F0-A1F3-271C0B07E5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47292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D11F9B5-40BB-4934-9B51-15399A80B3E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5518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BA1FAB41-72F0-4B88-AFC5-0D4CDCFDDA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6308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96228984-4D1C-41CF-BC9E-3D832D0F58E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70971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B0676A9-FE5A-4AAD-B4CB-0D32D3B36F40}"/>
              </a:ext>
            </a:extLst>
          </p:cNvPr>
          <p:cNvGrpSpPr>
            <a:grpSpLocks noChangeAspect="1"/>
          </p:cNvGrpSpPr>
          <p:nvPr/>
        </p:nvGrpSpPr>
        <p:grpSpPr>
          <a:xfrm>
            <a:off x="4276327" y="4935571"/>
            <a:ext cx="1952253" cy="265646"/>
            <a:chOff x="1971675" y="3933056"/>
            <a:chExt cx="3295649" cy="448444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B667A523-D625-420E-BF45-9A1546F97338}"/>
                </a:ext>
              </a:extLst>
            </p:cNvPr>
            <p:cNvSpPr/>
            <p:nvPr/>
          </p:nvSpPr>
          <p:spPr bwMode="auto">
            <a:xfrm>
              <a:off x="1971675" y="3933056"/>
              <a:ext cx="3295649" cy="448444"/>
            </a:xfrm>
            <a:prstGeom prst="roundRect">
              <a:avLst>
                <a:gd name="adj" fmla="val 42155"/>
              </a:avLst>
            </a:prstGeom>
            <a:solidFill>
              <a:srgbClr val="CCFFCC"/>
            </a:solidFill>
            <a:ln w="19050">
              <a:solidFill>
                <a:srgbClr val="008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E505063-DEB0-431A-8A6F-8B423E0E5F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1571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179A4EC-4AC5-459D-9336-A8BB599625B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2361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8AA3C28C-C821-4722-8CE6-2DB7660EEE9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31504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7453AFA-21E5-453C-8E01-EF2C3136AC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39398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694B0BF6-3162-4350-B31A-329C214006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47292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2656218-0884-44CC-BF90-98AAB8806B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5518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F7D80011-6AE3-4C0A-B150-A6A3F5FEBF9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6308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2E4C73BC-0891-46E6-99E2-B0968F4EE95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70971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8647CBF-E65F-44FB-B303-1EC0B14453DE}"/>
              </a:ext>
            </a:extLst>
          </p:cNvPr>
          <p:cNvGrpSpPr>
            <a:grpSpLocks noChangeAspect="1"/>
          </p:cNvGrpSpPr>
          <p:nvPr/>
        </p:nvGrpSpPr>
        <p:grpSpPr>
          <a:xfrm>
            <a:off x="4276327" y="4621671"/>
            <a:ext cx="1952253" cy="265646"/>
            <a:chOff x="1971675" y="3933056"/>
            <a:chExt cx="3295649" cy="448444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AE98FF58-34AB-41E7-B600-291D6E679F30}"/>
                </a:ext>
              </a:extLst>
            </p:cNvPr>
            <p:cNvSpPr/>
            <p:nvPr/>
          </p:nvSpPr>
          <p:spPr bwMode="auto">
            <a:xfrm>
              <a:off x="1971675" y="3933056"/>
              <a:ext cx="3295649" cy="448444"/>
            </a:xfrm>
            <a:prstGeom prst="roundRect">
              <a:avLst>
                <a:gd name="adj" fmla="val 42155"/>
              </a:avLst>
            </a:prstGeom>
            <a:solidFill>
              <a:srgbClr val="CCFFCC"/>
            </a:solidFill>
            <a:ln w="19050">
              <a:solidFill>
                <a:srgbClr val="008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9ABBDBC-D341-4CA1-9CDA-09C28AA53B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1571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64C7212-E430-42FD-B5D7-B547685FE4E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2361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2132D0F-4E38-4F67-8145-6BA2EBEAC24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31504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9757841B-9B90-4323-A528-6E1A16995F0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39398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AB22218-9BDD-4773-AC66-2D146BFAF15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47292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009DAFE4-1451-48CC-96E7-F8172323EB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5518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0CC063C9-8BAE-4145-A7C0-53AE1F99D6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6308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CB8B434-B731-46EC-B7BC-330C40282C7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70971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13C6A73-1973-47A0-B93F-6A80412B23EF}"/>
              </a:ext>
            </a:extLst>
          </p:cNvPr>
          <p:cNvGrpSpPr>
            <a:grpSpLocks noChangeAspect="1"/>
          </p:cNvGrpSpPr>
          <p:nvPr/>
        </p:nvGrpSpPr>
        <p:grpSpPr>
          <a:xfrm>
            <a:off x="4276327" y="4307771"/>
            <a:ext cx="1952253" cy="265646"/>
            <a:chOff x="1971675" y="3933056"/>
            <a:chExt cx="3295649" cy="448444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4897AB48-7E7D-4B1C-8F42-F5DA988B619F}"/>
                </a:ext>
              </a:extLst>
            </p:cNvPr>
            <p:cNvSpPr/>
            <p:nvPr/>
          </p:nvSpPr>
          <p:spPr bwMode="auto">
            <a:xfrm>
              <a:off x="1971675" y="3933056"/>
              <a:ext cx="3295649" cy="448444"/>
            </a:xfrm>
            <a:prstGeom prst="roundRect">
              <a:avLst>
                <a:gd name="adj" fmla="val 42155"/>
              </a:avLst>
            </a:prstGeom>
            <a:solidFill>
              <a:srgbClr val="CCFFCC"/>
            </a:solidFill>
            <a:ln w="19050">
              <a:solidFill>
                <a:srgbClr val="008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85B4CB53-EECC-4ECB-9074-56BD4D260A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1571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690AF46C-F91B-4924-83F1-6186085A620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2361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10B45974-F6EF-441B-9540-6AB2F31BC3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31504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97330B84-ABE8-4CBB-B31E-4090C6BEAC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39398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8D2E33F9-DDB7-46E9-8EDB-AEE4AD85C2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47292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1B473BBD-9535-4AC4-A31D-17A86735C9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5518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391EF4B8-86DE-4FA2-A1D0-29B3006E34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6308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A29AAE93-FB35-4BD9-AFA7-B2EA7149F0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70971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541C3AB-6A8C-425C-8644-96CCF1B4A8D3}"/>
              </a:ext>
            </a:extLst>
          </p:cNvPr>
          <p:cNvGrpSpPr>
            <a:grpSpLocks noChangeAspect="1"/>
          </p:cNvGrpSpPr>
          <p:nvPr/>
        </p:nvGrpSpPr>
        <p:grpSpPr>
          <a:xfrm>
            <a:off x="4276327" y="3993871"/>
            <a:ext cx="1952253" cy="265646"/>
            <a:chOff x="1971675" y="3933056"/>
            <a:chExt cx="3295649" cy="448444"/>
          </a:xfrm>
        </p:grpSpPr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63FDEF47-AF6B-42DE-A52F-531ACA8929AD}"/>
                </a:ext>
              </a:extLst>
            </p:cNvPr>
            <p:cNvSpPr/>
            <p:nvPr/>
          </p:nvSpPr>
          <p:spPr bwMode="auto">
            <a:xfrm>
              <a:off x="1971675" y="3933056"/>
              <a:ext cx="3295649" cy="448444"/>
            </a:xfrm>
            <a:prstGeom prst="roundRect">
              <a:avLst>
                <a:gd name="adj" fmla="val 42155"/>
              </a:avLst>
            </a:prstGeom>
            <a:solidFill>
              <a:srgbClr val="CCFFCC"/>
            </a:solidFill>
            <a:ln w="19050">
              <a:solidFill>
                <a:srgbClr val="008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F7A9D9CE-1279-4F4C-939F-D58DB7BED46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1571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71A7C43D-F709-481B-886A-291419108B9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2361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E0E5D49B-EC16-4C62-B956-332ED980B72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31504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8C0608D-B66D-45F2-B57C-25CEC55F3D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39398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DA840852-4AC5-40EF-83CB-EA6912894F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47292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0548BDE-9102-4C71-BBC1-E8748FF96D8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5518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2E4BD41F-8583-4F89-8029-469300B57EE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6308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24796C14-BBCF-46CA-A9B9-10F6127AD5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70971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F3A15BAF-672F-4D2E-B9DA-ACECBB1DEDFF}"/>
              </a:ext>
            </a:extLst>
          </p:cNvPr>
          <p:cNvGrpSpPr>
            <a:grpSpLocks noChangeAspect="1"/>
          </p:cNvGrpSpPr>
          <p:nvPr/>
        </p:nvGrpSpPr>
        <p:grpSpPr>
          <a:xfrm>
            <a:off x="4280793" y="3080153"/>
            <a:ext cx="1952253" cy="265646"/>
            <a:chOff x="1971675" y="3933056"/>
            <a:chExt cx="3295649" cy="448444"/>
          </a:xfrm>
        </p:grpSpPr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80998559-2B24-4646-9D43-E501E9EBD553}"/>
                </a:ext>
              </a:extLst>
            </p:cNvPr>
            <p:cNvSpPr/>
            <p:nvPr/>
          </p:nvSpPr>
          <p:spPr bwMode="auto">
            <a:xfrm>
              <a:off x="1971675" y="3933056"/>
              <a:ext cx="3295649" cy="448444"/>
            </a:xfrm>
            <a:prstGeom prst="roundRect">
              <a:avLst>
                <a:gd name="adj" fmla="val 42155"/>
              </a:avLst>
            </a:prstGeom>
            <a:solidFill>
              <a:srgbClr val="CCFFCC"/>
            </a:solidFill>
            <a:ln w="19050">
              <a:solidFill>
                <a:srgbClr val="008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8B279438-61A4-47F6-9F0D-91627CD05F3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1571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985E4299-3C62-4965-9430-8100554F995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2361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26C94C2B-E44B-443C-A81B-ACD48F9610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31504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1A13CA37-0C3B-4617-AC13-6CFA783B1E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39398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3EF30F67-833D-4E37-8F7A-9EA6A8DF5FA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47292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3007AC42-B721-4EB7-83DE-E4EFC15C85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5518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EAF66671-6EF6-4ED6-9086-107C96FA1CF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6308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3C1343B1-EC16-457C-ACEF-9AF6C37035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70971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BB47F263-8A0C-4C1B-B0D4-5AEB046F52AB}"/>
              </a:ext>
            </a:extLst>
          </p:cNvPr>
          <p:cNvGrpSpPr>
            <a:grpSpLocks noChangeAspect="1"/>
          </p:cNvGrpSpPr>
          <p:nvPr/>
        </p:nvGrpSpPr>
        <p:grpSpPr>
          <a:xfrm>
            <a:off x="4280793" y="2766252"/>
            <a:ext cx="1952253" cy="265646"/>
            <a:chOff x="1971675" y="3933056"/>
            <a:chExt cx="3295649" cy="448444"/>
          </a:xfrm>
        </p:grpSpPr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DA2CDD70-DC77-402B-8C4E-D8F90F339E5D}"/>
                </a:ext>
              </a:extLst>
            </p:cNvPr>
            <p:cNvSpPr/>
            <p:nvPr/>
          </p:nvSpPr>
          <p:spPr bwMode="auto">
            <a:xfrm>
              <a:off x="1971675" y="3933056"/>
              <a:ext cx="3295649" cy="448444"/>
            </a:xfrm>
            <a:prstGeom prst="roundRect">
              <a:avLst>
                <a:gd name="adj" fmla="val 42155"/>
              </a:avLst>
            </a:prstGeom>
            <a:solidFill>
              <a:srgbClr val="CCFFCC"/>
            </a:solidFill>
            <a:ln w="19050">
              <a:solidFill>
                <a:srgbClr val="008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5A837740-7FC8-4F17-8FFA-9AFF7EE28E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1571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59F10676-1F9D-43DD-8627-7ADB6EC7ADC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2361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7C1F4F13-0928-4DCA-B567-87771F33C4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31504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F4E46876-90EA-4A0F-94E2-21708B635C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39398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D45C493B-CA36-4FA6-BE72-8CF643A0672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47292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CFF15F26-79B8-4794-80C3-3040286036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5518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19CD2E03-B2AA-4E64-8C40-AEC3FA499C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6308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0A774E47-2D28-4EFE-BE39-D22DFAB4355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70971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1BE4F7F9-BBB3-4695-A41F-888CD8690036}"/>
              </a:ext>
            </a:extLst>
          </p:cNvPr>
          <p:cNvGrpSpPr>
            <a:grpSpLocks noChangeAspect="1"/>
          </p:cNvGrpSpPr>
          <p:nvPr/>
        </p:nvGrpSpPr>
        <p:grpSpPr>
          <a:xfrm>
            <a:off x="4280793" y="2452352"/>
            <a:ext cx="1952253" cy="265646"/>
            <a:chOff x="1971675" y="3933056"/>
            <a:chExt cx="3295649" cy="448444"/>
          </a:xfrm>
        </p:grpSpPr>
        <p:sp>
          <p:nvSpPr>
            <p:cNvPr id="96" name="矩形: 圆角 95">
              <a:extLst>
                <a:ext uri="{FF2B5EF4-FFF2-40B4-BE49-F238E27FC236}">
                  <a16:creationId xmlns:a16="http://schemas.microsoft.com/office/drawing/2014/main" id="{C896CB83-6E3D-4907-96DE-0EC184991148}"/>
                </a:ext>
              </a:extLst>
            </p:cNvPr>
            <p:cNvSpPr/>
            <p:nvPr/>
          </p:nvSpPr>
          <p:spPr bwMode="auto">
            <a:xfrm>
              <a:off x="1971675" y="3933056"/>
              <a:ext cx="3295649" cy="448444"/>
            </a:xfrm>
            <a:prstGeom prst="roundRect">
              <a:avLst>
                <a:gd name="adj" fmla="val 42155"/>
              </a:avLst>
            </a:prstGeom>
            <a:solidFill>
              <a:srgbClr val="CCFFCC"/>
            </a:solidFill>
            <a:ln w="19050">
              <a:solidFill>
                <a:srgbClr val="008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7F0193F7-68AE-43E6-BECF-76D99475B4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1571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97C7B4A6-189B-417B-85B0-DF5FB8F15F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2361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C9478274-C11D-46DA-9A0C-9A87F7CECAD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31504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5B040E30-35EF-4CAF-9108-F81934A1DEA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39398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776FF5A6-4BEA-4A34-A6DC-090EE1251C4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47292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32A31217-7CD3-4540-8664-B756615648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5518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C488EB30-768F-4759-8E3C-D77251C451F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6308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D2F81917-6022-40A7-AE71-75FEB78FB73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70971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3FA75FDF-C6C8-4118-BB0F-FF0796CC6548}"/>
              </a:ext>
            </a:extLst>
          </p:cNvPr>
          <p:cNvGrpSpPr>
            <a:grpSpLocks noChangeAspect="1"/>
          </p:cNvGrpSpPr>
          <p:nvPr/>
        </p:nvGrpSpPr>
        <p:grpSpPr>
          <a:xfrm>
            <a:off x="4280793" y="2138452"/>
            <a:ext cx="1952253" cy="265646"/>
            <a:chOff x="1971675" y="3933056"/>
            <a:chExt cx="3295649" cy="448444"/>
          </a:xfrm>
        </p:grpSpPr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21DCC2B1-953D-4A83-969B-9FE636BB5C44}"/>
                </a:ext>
              </a:extLst>
            </p:cNvPr>
            <p:cNvSpPr/>
            <p:nvPr/>
          </p:nvSpPr>
          <p:spPr bwMode="auto">
            <a:xfrm>
              <a:off x="1971675" y="3933056"/>
              <a:ext cx="3295649" cy="448444"/>
            </a:xfrm>
            <a:prstGeom prst="roundRect">
              <a:avLst>
                <a:gd name="adj" fmla="val 42155"/>
              </a:avLst>
            </a:prstGeom>
            <a:solidFill>
              <a:srgbClr val="CCFFCC"/>
            </a:solidFill>
            <a:ln w="19050">
              <a:solidFill>
                <a:srgbClr val="008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6ADA3007-FC8E-4B1C-BC4D-711C26BCC30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1571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78C25955-9013-4B93-8A39-4FDC3B7C97C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2361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A84A4890-3AA1-4FD1-A591-E0B511AD67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31504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62AFDF3A-4722-40CC-9C7E-2930D95E8D3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39398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53291B94-0D2E-4432-8B47-1AD53F149AC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47292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34D01B35-746E-4286-BEB3-03E82BAB896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5518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5104AF15-05AE-44F2-AAE0-D89119A993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6308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B082F1EE-306D-43BD-A93C-DDDD82812C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70971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50CD375-2A52-44F5-83AC-CB08E1EA67D4}"/>
              </a:ext>
            </a:extLst>
          </p:cNvPr>
          <p:cNvGrpSpPr>
            <a:grpSpLocks noChangeAspect="1"/>
          </p:cNvGrpSpPr>
          <p:nvPr/>
        </p:nvGrpSpPr>
        <p:grpSpPr>
          <a:xfrm>
            <a:off x="4280793" y="1824552"/>
            <a:ext cx="1952253" cy="265646"/>
            <a:chOff x="1971675" y="3933056"/>
            <a:chExt cx="3295649" cy="448444"/>
          </a:xfrm>
        </p:grpSpPr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175129F5-B660-4DDC-8D16-4F3CD144FEB9}"/>
                </a:ext>
              </a:extLst>
            </p:cNvPr>
            <p:cNvSpPr/>
            <p:nvPr/>
          </p:nvSpPr>
          <p:spPr bwMode="auto">
            <a:xfrm>
              <a:off x="1971675" y="3933056"/>
              <a:ext cx="3295649" cy="448444"/>
            </a:xfrm>
            <a:prstGeom prst="roundRect">
              <a:avLst>
                <a:gd name="adj" fmla="val 42155"/>
              </a:avLst>
            </a:prstGeom>
            <a:solidFill>
              <a:srgbClr val="CCFFCC"/>
            </a:solidFill>
            <a:ln w="19050">
              <a:solidFill>
                <a:srgbClr val="008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3940D988-DC9C-4A7C-8357-B4650C7C3A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1571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B1A4748F-1FCF-4CD3-A5F0-06298726569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2361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36069B50-780B-45F4-B5A9-18AE6CA356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31504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0927B39E-9629-43EA-9481-D7FBF80E7E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39398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168F532B-C7DA-4DBF-BD10-BFB4439C45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47292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C8E34D70-980E-4FAE-83C6-D67D6647A7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5518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1BFEFB32-B9F3-4B0A-A6DC-648547479F4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6308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5905D811-9BD0-4AFE-9AAB-760FF8B8230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70971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192086AD-7B2D-4120-946B-EB4C0EF03607}"/>
              </a:ext>
            </a:extLst>
          </p:cNvPr>
          <p:cNvGrpSpPr>
            <a:grpSpLocks noChangeAspect="1"/>
          </p:cNvGrpSpPr>
          <p:nvPr/>
        </p:nvGrpSpPr>
        <p:grpSpPr>
          <a:xfrm>
            <a:off x="4280793" y="1510652"/>
            <a:ext cx="1952253" cy="265646"/>
            <a:chOff x="1971675" y="3933056"/>
            <a:chExt cx="3295649" cy="448444"/>
          </a:xfrm>
        </p:grpSpPr>
        <p:sp>
          <p:nvSpPr>
            <p:cNvPr id="126" name="矩形: 圆角 125">
              <a:extLst>
                <a:ext uri="{FF2B5EF4-FFF2-40B4-BE49-F238E27FC236}">
                  <a16:creationId xmlns:a16="http://schemas.microsoft.com/office/drawing/2014/main" id="{BED516FC-815A-4617-AC6D-D64D4D3F4CB2}"/>
                </a:ext>
              </a:extLst>
            </p:cNvPr>
            <p:cNvSpPr/>
            <p:nvPr/>
          </p:nvSpPr>
          <p:spPr bwMode="auto">
            <a:xfrm>
              <a:off x="1971675" y="3933056"/>
              <a:ext cx="3295649" cy="448444"/>
            </a:xfrm>
            <a:prstGeom prst="roundRect">
              <a:avLst>
                <a:gd name="adj" fmla="val 42155"/>
              </a:avLst>
            </a:prstGeom>
            <a:solidFill>
              <a:srgbClr val="CCFFCC"/>
            </a:solidFill>
            <a:ln w="19050">
              <a:solidFill>
                <a:srgbClr val="008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CD92B7C7-9B5A-4A81-B7ED-E24CE94A1F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1571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EB6C568B-0C87-4ECC-BED8-7235A37AD2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2361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08EEE50C-24FA-4A99-8C85-2059E23D546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31504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01484D72-F43A-4A9A-98B1-01783ECA6A8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39398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B3C1BB75-AE62-47CF-ACDB-2B1CCA9497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47292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439F78A3-B47E-4DEE-A544-DC5E3791F44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5518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2D713099-1B5A-44F5-B8F5-4F0B82BF5F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6308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9463DB4D-2734-4125-8127-44A32DB1D72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70971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46634C08-FAA2-43CA-BD9F-E6B6462535D1}"/>
              </a:ext>
            </a:extLst>
          </p:cNvPr>
          <p:cNvGrpSpPr>
            <a:grpSpLocks noChangeAspect="1"/>
          </p:cNvGrpSpPr>
          <p:nvPr/>
        </p:nvGrpSpPr>
        <p:grpSpPr>
          <a:xfrm>
            <a:off x="4280793" y="1196752"/>
            <a:ext cx="1952253" cy="265646"/>
            <a:chOff x="1971675" y="3933056"/>
            <a:chExt cx="3295649" cy="448444"/>
          </a:xfrm>
        </p:grpSpPr>
        <p:sp>
          <p:nvSpPr>
            <p:cNvPr id="136" name="矩形: 圆角 135">
              <a:extLst>
                <a:ext uri="{FF2B5EF4-FFF2-40B4-BE49-F238E27FC236}">
                  <a16:creationId xmlns:a16="http://schemas.microsoft.com/office/drawing/2014/main" id="{8CC09484-4C8C-43DD-8CB5-A28AFA5834AA}"/>
                </a:ext>
              </a:extLst>
            </p:cNvPr>
            <p:cNvSpPr/>
            <p:nvPr/>
          </p:nvSpPr>
          <p:spPr bwMode="auto">
            <a:xfrm>
              <a:off x="1971675" y="3933056"/>
              <a:ext cx="3295649" cy="448444"/>
            </a:xfrm>
            <a:prstGeom prst="roundRect">
              <a:avLst>
                <a:gd name="adj" fmla="val 42155"/>
              </a:avLst>
            </a:prstGeom>
            <a:solidFill>
              <a:srgbClr val="CCFFCC"/>
            </a:solidFill>
            <a:ln w="19050">
              <a:solidFill>
                <a:srgbClr val="008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DECF0F4C-D998-42FE-80E1-E61BA6633FE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1571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A0EDA108-FD9C-4EB8-AB36-5302DFEF6D6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2361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9FB97BC0-67E2-4AB8-8B4C-0FC4054355C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31504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8A3A0438-E3E1-4B47-8F25-03B4BEA33C1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39398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8A7D5FE0-B669-4DFC-B54D-BCF9B6E8E4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47292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BE281EB9-082B-43E8-852B-A0FBA7AD4B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55186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8D40F4A1-FAA9-44F5-A68C-A58F4754C4F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63080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A2BF570D-4F68-45D6-8E64-6CDBB8CD081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70971" y="3976290"/>
              <a:ext cx="360040" cy="36004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</p:grpSp>
      <p:sp>
        <p:nvSpPr>
          <p:cNvPr id="145" name="矩形 144">
            <a:extLst>
              <a:ext uri="{FF2B5EF4-FFF2-40B4-BE49-F238E27FC236}">
                <a16:creationId xmlns:a16="http://schemas.microsoft.com/office/drawing/2014/main" id="{A76D247A-1386-49E1-9F40-4DE304E27E53}"/>
              </a:ext>
            </a:extLst>
          </p:cNvPr>
          <p:cNvSpPr/>
          <p:nvPr/>
        </p:nvSpPr>
        <p:spPr bwMode="auto">
          <a:xfrm>
            <a:off x="4220309" y="1124744"/>
            <a:ext cx="2057399" cy="5082625"/>
          </a:xfrm>
          <a:prstGeom prst="rect">
            <a:avLst/>
          </a:prstGeom>
          <a:noFill/>
          <a:ln w="28575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35F594A7-1A2A-499E-B945-75629D317EF8}"/>
              </a:ext>
            </a:extLst>
          </p:cNvPr>
          <p:cNvSpPr/>
          <p:nvPr/>
        </p:nvSpPr>
        <p:spPr>
          <a:xfrm>
            <a:off x="6268722" y="5777588"/>
            <a:ext cx="1330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0000FF"/>
                </a:solidFill>
              </a:rPr>
              <a:t>00</a:t>
            </a:r>
            <a:r>
              <a:rPr lang="zh-CN" altLang="en-US" sz="2400" b="0" dirty="0">
                <a:solidFill>
                  <a:srgbClr val="0000FF"/>
                </a:solidFill>
                <a:latin typeface="宋体" panose="02010600030101010101" pitchFamily="2" charset="-122"/>
              </a:rPr>
              <a:t>…</a:t>
            </a:r>
            <a:r>
              <a:rPr lang="zh-CN" altLang="en-US" sz="2400" b="0" dirty="0">
                <a:solidFill>
                  <a:srgbClr val="0000FF"/>
                </a:solidFill>
              </a:rPr>
              <a:t>00H</a:t>
            </a: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4F3D9A19-0A17-43BC-BEB2-C1DB84009FF4}"/>
              </a:ext>
            </a:extLst>
          </p:cNvPr>
          <p:cNvSpPr/>
          <p:nvPr/>
        </p:nvSpPr>
        <p:spPr>
          <a:xfrm>
            <a:off x="6268722" y="5464054"/>
            <a:ext cx="1330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0000FF"/>
                </a:solidFill>
              </a:rPr>
              <a:t>00</a:t>
            </a:r>
            <a:r>
              <a:rPr lang="zh-CN" altLang="en-US" sz="2400" b="0" dirty="0">
                <a:solidFill>
                  <a:srgbClr val="0000FF"/>
                </a:solidFill>
                <a:latin typeface="宋体" panose="02010600030101010101" pitchFamily="2" charset="-122"/>
              </a:rPr>
              <a:t>…</a:t>
            </a:r>
            <a:r>
              <a:rPr lang="zh-CN" altLang="en-US" sz="2400" b="0" dirty="0">
                <a:solidFill>
                  <a:srgbClr val="0000FF"/>
                </a:solidFill>
              </a:rPr>
              <a:t>0</a:t>
            </a:r>
            <a:r>
              <a:rPr lang="en-US" altLang="zh-CN" sz="2400" b="0" dirty="0">
                <a:solidFill>
                  <a:srgbClr val="0000FF"/>
                </a:solidFill>
              </a:rPr>
              <a:t>1</a:t>
            </a:r>
            <a:r>
              <a:rPr lang="zh-CN" altLang="en-US" sz="2400" b="0" dirty="0">
                <a:solidFill>
                  <a:srgbClr val="0000FF"/>
                </a:solidFill>
              </a:rPr>
              <a:t>H</a:t>
            </a: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0CF9E4EF-F54C-4516-B7CE-DC0F82FCA6CD}"/>
              </a:ext>
            </a:extLst>
          </p:cNvPr>
          <p:cNvSpPr/>
          <p:nvPr/>
        </p:nvSpPr>
        <p:spPr>
          <a:xfrm>
            <a:off x="6268722" y="5150521"/>
            <a:ext cx="1330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0000FF"/>
                </a:solidFill>
              </a:rPr>
              <a:t>00</a:t>
            </a:r>
            <a:r>
              <a:rPr lang="zh-CN" altLang="en-US" sz="2400" b="0" dirty="0">
                <a:solidFill>
                  <a:srgbClr val="0000FF"/>
                </a:solidFill>
                <a:latin typeface="宋体" panose="02010600030101010101" pitchFamily="2" charset="-122"/>
              </a:rPr>
              <a:t>…</a:t>
            </a:r>
            <a:r>
              <a:rPr lang="zh-CN" altLang="en-US" sz="2400" b="0" dirty="0">
                <a:solidFill>
                  <a:srgbClr val="0000FF"/>
                </a:solidFill>
              </a:rPr>
              <a:t>0</a:t>
            </a:r>
            <a:r>
              <a:rPr lang="en-US" altLang="zh-CN" sz="2400" b="0" dirty="0">
                <a:solidFill>
                  <a:srgbClr val="0000FF"/>
                </a:solidFill>
              </a:rPr>
              <a:t>2</a:t>
            </a:r>
            <a:r>
              <a:rPr lang="zh-CN" altLang="en-US" sz="2400" b="0" dirty="0">
                <a:solidFill>
                  <a:srgbClr val="0000FF"/>
                </a:solidFill>
              </a:rPr>
              <a:t>H</a:t>
            </a: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9D8B3D18-AD04-4B0C-BA7B-E6E38114C38C}"/>
              </a:ext>
            </a:extLst>
          </p:cNvPr>
          <p:cNvSpPr/>
          <p:nvPr/>
        </p:nvSpPr>
        <p:spPr>
          <a:xfrm>
            <a:off x="6268722" y="4836988"/>
            <a:ext cx="1330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0000FF"/>
                </a:solidFill>
              </a:rPr>
              <a:t>00</a:t>
            </a:r>
            <a:r>
              <a:rPr lang="zh-CN" altLang="en-US" sz="2400" b="0" dirty="0">
                <a:solidFill>
                  <a:srgbClr val="0000FF"/>
                </a:solidFill>
                <a:latin typeface="宋体" panose="02010600030101010101" pitchFamily="2" charset="-122"/>
              </a:rPr>
              <a:t>…</a:t>
            </a:r>
            <a:r>
              <a:rPr lang="zh-CN" altLang="en-US" sz="2400" b="0" dirty="0">
                <a:solidFill>
                  <a:srgbClr val="0000FF"/>
                </a:solidFill>
              </a:rPr>
              <a:t>0</a:t>
            </a:r>
            <a:r>
              <a:rPr lang="en-US" altLang="zh-CN" sz="2400" b="0" dirty="0">
                <a:solidFill>
                  <a:srgbClr val="0000FF"/>
                </a:solidFill>
              </a:rPr>
              <a:t>3</a:t>
            </a:r>
            <a:r>
              <a:rPr lang="zh-CN" altLang="en-US" sz="2400" b="0" dirty="0">
                <a:solidFill>
                  <a:srgbClr val="0000FF"/>
                </a:solidFill>
              </a:rPr>
              <a:t>H</a:t>
            </a: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004DC0AF-7171-4C87-9D23-76EEF8F893C5}"/>
              </a:ext>
            </a:extLst>
          </p:cNvPr>
          <p:cNvSpPr/>
          <p:nvPr/>
        </p:nvSpPr>
        <p:spPr>
          <a:xfrm>
            <a:off x="6268722" y="2024110"/>
            <a:ext cx="13997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0000FF"/>
                </a:solidFill>
              </a:rPr>
              <a:t>00</a:t>
            </a:r>
            <a:r>
              <a:rPr lang="zh-CN" altLang="en-US" sz="2400" b="0" dirty="0">
                <a:solidFill>
                  <a:srgbClr val="0000FF"/>
                </a:solidFill>
                <a:latin typeface="宋体" panose="02010600030101010101" pitchFamily="2" charset="-122"/>
              </a:rPr>
              <a:t>…</a:t>
            </a:r>
            <a:r>
              <a:rPr lang="en-US" altLang="zh-CN" sz="2400" b="0" dirty="0">
                <a:solidFill>
                  <a:srgbClr val="0000FF"/>
                </a:solidFill>
              </a:rPr>
              <a:t>FC</a:t>
            </a:r>
            <a:r>
              <a:rPr lang="zh-CN" altLang="en-US" sz="2400" b="0" dirty="0">
                <a:solidFill>
                  <a:srgbClr val="0000FF"/>
                </a:solidFill>
              </a:rPr>
              <a:t>H</a:t>
            </a: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A7B44304-7136-4BB0-A3AE-D32B581B7015}"/>
              </a:ext>
            </a:extLst>
          </p:cNvPr>
          <p:cNvSpPr/>
          <p:nvPr/>
        </p:nvSpPr>
        <p:spPr>
          <a:xfrm>
            <a:off x="6268722" y="1710576"/>
            <a:ext cx="1417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0000FF"/>
                </a:solidFill>
              </a:rPr>
              <a:t>00</a:t>
            </a:r>
            <a:r>
              <a:rPr lang="zh-CN" altLang="en-US" sz="2400" b="0" dirty="0">
                <a:solidFill>
                  <a:srgbClr val="0000FF"/>
                </a:solidFill>
                <a:latin typeface="宋体" panose="02010600030101010101" pitchFamily="2" charset="-122"/>
              </a:rPr>
              <a:t>…</a:t>
            </a:r>
            <a:r>
              <a:rPr lang="en-US" altLang="zh-CN" sz="2400" b="0" dirty="0">
                <a:solidFill>
                  <a:srgbClr val="0000FF"/>
                </a:solidFill>
              </a:rPr>
              <a:t>FD</a:t>
            </a:r>
            <a:r>
              <a:rPr lang="zh-CN" altLang="en-US" sz="2400" b="0" dirty="0">
                <a:solidFill>
                  <a:srgbClr val="0000FF"/>
                </a:solidFill>
              </a:rPr>
              <a:t>H</a:t>
            </a: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C302B93D-B3A7-4F5D-9FCF-7AF316EC1242}"/>
              </a:ext>
            </a:extLst>
          </p:cNvPr>
          <p:cNvSpPr/>
          <p:nvPr/>
        </p:nvSpPr>
        <p:spPr>
          <a:xfrm>
            <a:off x="6268722" y="1397043"/>
            <a:ext cx="1382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0000FF"/>
                </a:solidFill>
              </a:rPr>
              <a:t>00</a:t>
            </a:r>
            <a:r>
              <a:rPr lang="zh-CN" altLang="en-US" sz="2400" b="0" dirty="0">
                <a:solidFill>
                  <a:srgbClr val="0000FF"/>
                </a:solidFill>
                <a:latin typeface="宋体" panose="02010600030101010101" pitchFamily="2" charset="-122"/>
              </a:rPr>
              <a:t>…</a:t>
            </a:r>
            <a:r>
              <a:rPr lang="en-US" altLang="zh-CN" sz="2400" b="0" dirty="0">
                <a:solidFill>
                  <a:srgbClr val="0000FF"/>
                </a:solidFill>
              </a:rPr>
              <a:t>FE</a:t>
            </a:r>
            <a:r>
              <a:rPr lang="zh-CN" altLang="en-US" sz="2400" b="0" dirty="0">
                <a:solidFill>
                  <a:srgbClr val="0000FF"/>
                </a:solidFill>
              </a:rPr>
              <a:t>H</a:t>
            </a: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011DF16B-A43C-4843-85F2-7D57998A1719}"/>
              </a:ext>
            </a:extLst>
          </p:cNvPr>
          <p:cNvSpPr/>
          <p:nvPr/>
        </p:nvSpPr>
        <p:spPr>
          <a:xfrm>
            <a:off x="6268722" y="1083510"/>
            <a:ext cx="1366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0" dirty="0">
                <a:solidFill>
                  <a:srgbClr val="0000FF"/>
                </a:solidFill>
              </a:rPr>
              <a:t>00</a:t>
            </a:r>
            <a:r>
              <a:rPr lang="zh-CN" altLang="en-US" sz="2400" b="0" dirty="0">
                <a:solidFill>
                  <a:srgbClr val="0000FF"/>
                </a:solidFill>
                <a:latin typeface="宋体" panose="02010600030101010101" pitchFamily="2" charset="-122"/>
              </a:rPr>
              <a:t>…</a:t>
            </a:r>
            <a:r>
              <a:rPr lang="en-US" altLang="zh-CN" sz="2400" b="0" dirty="0">
                <a:solidFill>
                  <a:srgbClr val="0000FF"/>
                </a:solidFill>
              </a:rPr>
              <a:t>FF</a:t>
            </a:r>
            <a:r>
              <a:rPr lang="zh-CN" altLang="en-US" sz="2400" b="0" dirty="0">
                <a:solidFill>
                  <a:srgbClr val="0000FF"/>
                </a:solidFill>
              </a:rPr>
              <a:t>H</a:t>
            </a: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18DAD368-98AC-4603-88C5-4900463B1C3C}"/>
              </a:ext>
            </a:extLst>
          </p:cNvPr>
          <p:cNvSpPr/>
          <p:nvPr/>
        </p:nvSpPr>
        <p:spPr>
          <a:xfrm>
            <a:off x="4787561" y="626581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主存</a:t>
            </a: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F6B185BF-E2C4-47B4-8572-C4B1EA4D1E6E}"/>
              </a:ext>
            </a:extLst>
          </p:cNvPr>
          <p:cNvSpPr/>
          <p:nvPr/>
        </p:nvSpPr>
        <p:spPr>
          <a:xfrm rot="16200000">
            <a:off x="4968700" y="341213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0" dirty="0">
                <a:latin typeface="宋体" panose="02010600030101010101" pitchFamily="2" charset="-122"/>
              </a:rPr>
              <a:t>…</a:t>
            </a:r>
            <a:endParaRPr lang="zh-CN" altLang="en-US" b="0" dirty="0"/>
          </a:p>
        </p:txBody>
      </p:sp>
      <p:sp>
        <p:nvSpPr>
          <p:cNvPr id="157" name="矩形: 圆角 156">
            <a:extLst>
              <a:ext uri="{FF2B5EF4-FFF2-40B4-BE49-F238E27FC236}">
                <a16:creationId xmlns:a16="http://schemas.microsoft.com/office/drawing/2014/main" id="{7180ACFF-2221-42A1-A4D5-E7EF156833C9}"/>
              </a:ext>
            </a:extLst>
          </p:cNvPr>
          <p:cNvSpPr/>
          <p:nvPr/>
        </p:nvSpPr>
        <p:spPr bwMode="auto">
          <a:xfrm>
            <a:off x="683568" y="3345799"/>
            <a:ext cx="1952253" cy="265646"/>
          </a:xfrm>
          <a:prstGeom prst="roundRect">
            <a:avLst>
              <a:gd name="adj" fmla="val 42155"/>
            </a:avLst>
          </a:prstGeom>
          <a:solidFill>
            <a:srgbClr val="CCFFCC"/>
          </a:solidFill>
          <a:ln w="19050">
            <a:solidFill>
              <a:srgbClr val="008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B431C9AF-1FEF-46C9-8311-EFC593F055DA}"/>
              </a:ext>
            </a:extLst>
          </p:cNvPr>
          <p:cNvSpPr>
            <a:spLocks noChangeAspect="1"/>
          </p:cNvSpPr>
          <p:nvPr/>
        </p:nvSpPr>
        <p:spPr bwMode="auto">
          <a:xfrm>
            <a:off x="1532695" y="4295842"/>
            <a:ext cx="213278" cy="21327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DC015360-4B9A-4413-9A54-0437FAAAE5EF}"/>
              </a:ext>
            </a:extLst>
          </p:cNvPr>
          <p:cNvSpPr/>
          <p:nvPr/>
        </p:nvSpPr>
        <p:spPr>
          <a:xfrm>
            <a:off x="544145" y="2867757"/>
            <a:ext cx="2659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存储单元（字节）</a:t>
            </a: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CCD7D434-1B0C-42C2-85E6-4087BFAC14B3}"/>
              </a:ext>
            </a:extLst>
          </p:cNvPr>
          <p:cNvSpPr/>
          <p:nvPr/>
        </p:nvSpPr>
        <p:spPr>
          <a:xfrm>
            <a:off x="522797" y="3903439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存储元（二进制位）</a:t>
            </a: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0EB4AFF-1ED8-4AF3-8DD9-643136AEC13C}"/>
              </a:ext>
            </a:extLst>
          </p:cNvPr>
          <p:cNvSpPr/>
          <p:nvPr/>
        </p:nvSpPr>
        <p:spPr>
          <a:xfrm>
            <a:off x="6084168" y="626729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主存地址</a:t>
            </a:r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F4C547F9-B53D-4A35-BC62-2419DC2F2545}"/>
              </a:ext>
            </a:extLst>
          </p:cNvPr>
          <p:cNvSpPr/>
          <p:nvPr/>
        </p:nvSpPr>
        <p:spPr>
          <a:xfrm rot="16200000">
            <a:off x="5728301" y="338590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b="0" dirty="0">
                <a:solidFill>
                  <a:srgbClr val="0000FF"/>
                </a:solidFill>
                <a:latin typeface="宋体" panose="02010600030101010101" pitchFamily="2" charset="-122"/>
              </a:rPr>
              <a:t>……………</a:t>
            </a:r>
            <a:r>
              <a:rPr lang="zh-CN" altLang="en-US" b="0" dirty="0">
                <a:solidFill>
                  <a:srgbClr val="0000FF"/>
                </a:solidFill>
                <a:latin typeface="宋体" panose="02010600030101010101" pitchFamily="2" charset="-122"/>
              </a:rPr>
              <a:t>…</a:t>
            </a:r>
            <a:endParaRPr lang="zh-CN" altLang="en-US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17050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C503E3-6A1F-4158-A200-7427062C50C5}" type="slidenum">
              <a:rPr lang="zh-CN" altLang="en-US"/>
              <a:pPr/>
              <a:t>25</a:t>
            </a:fld>
            <a:endParaRPr lang="en-US" altLang="zh-CN"/>
          </a:p>
        </p:txBody>
      </p:sp>
      <p:sp>
        <p:nvSpPr>
          <p:cNvPr id="154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4.2.1  </a:t>
            </a:r>
            <a:r>
              <a:rPr lang="zh-CN" altLang="en-US" dirty="0"/>
              <a:t>主存的结构</a:t>
            </a:r>
            <a:r>
              <a:rPr lang="en-US" altLang="zh-CN" dirty="0"/>
              <a:t>	</a:t>
            </a:r>
            <a:r>
              <a:rPr lang="zh-CN" altLang="en-US" dirty="0">
                <a:solidFill>
                  <a:srgbClr val="FF6600"/>
                </a:solidFill>
              </a:rPr>
              <a:t>二、主存的</a:t>
            </a:r>
            <a:r>
              <a:rPr lang="zh-CN" altLang="en-US" dirty="0">
                <a:solidFill>
                  <a:srgbClr val="D60093"/>
                </a:solidFill>
              </a:rPr>
              <a:t>物理</a:t>
            </a:r>
            <a:r>
              <a:rPr lang="zh-CN" altLang="en-US" dirty="0">
                <a:solidFill>
                  <a:srgbClr val="FF6600"/>
                </a:solidFill>
              </a:rPr>
              <a:t>结构</a:t>
            </a:r>
            <a:endParaRPr lang="zh-CN" altLang="en-US" dirty="0">
              <a:solidFill>
                <a:srgbClr val="CC0066"/>
              </a:solidFill>
            </a:endParaRPr>
          </a:p>
        </p:txBody>
      </p:sp>
      <p:sp>
        <p:nvSpPr>
          <p:cNvPr id="1542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709863"/>
            <a:ext cx="4248150" cy="2087562"/>
          </a:xfrm>
        </p:spPr>
        <p:txBody>
          <a:bodyPr/>
          <a:lstStyle/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/>
              <a:t>适用于</a:t>
            </a:r>
            <a:r>
              <a:rPr lang="zh-CN" altLang="en-US">
                <a:solidFill>
                  <a:srgbClr val="CC0000"/>
                </a:solidFill>
              </a:rPr>
              <a:t>容量很小</a:t>
            </a:r>
            <a:r>
              <a:rPr lang="zh-CN" altLang="en-US"/>
              <a:t>的芯片。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endParaRPr lang="zh-CN" altLang="en-US"/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/>
              <a:t>如容量在</a:t>
            </a:r>
            <a:r>
              <a:rPr lang="zh-CN" altLang="en-US">
                <a:solidFill>
                  <a:srgbClr val="0000FF"/>
                </a:solidFill>
              </a:rPr>
              <a:t>几百个存储单元</a:t>
            </a:r>
            <a:r>
              <a:rPr lang="zh-CN" altLang="en-US"/>
              <a:t>以内的芯片。</a:t>
            </a:r>
          </a:p>
        </p:txBody>
      </p:sp>
      <p:sp>
        <p:nvSpPr>
          <p:cNvPr id="1542148" name="Rectangle 4"/>
          <p:cNvSpPr>
            <a:spLocks noChangeArrowheads="1"/>
          </p:cNvSpPr>
          <p:nvPr/>
        </p:nvSpPr>
        <p:spPr bwMode="auto">
          <a:xfrm>
            <a:off x="1116013" y="528638"/>
            <a:ext cx="77247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 dirty="0">
                <a:solidFill>
                  <a:srgbClr val="008000"/>
                </a:solidFill>
                <a:latin typeface="Arial" charset="0"/>
                <a:ea typeface="黑体" pitchFamily="2" charset="-122"/>
              </a:rPr>
              <a:t>1. </a:t>
            </a:r>
            <a:r>
              <a:rPr lang="zh-CN" altLang="en-US" dirty="0">
                <a:solidFill>
                  <a:srgbClr val="008000"/>
                </a:solidFill>
                <a:latin typeface="Arial" charset="0"/>
                <a:ea typeface="黑体" pitchFamily="2" charset="-122"/>
              </a:rPr>
              <a:t>内部译码结构：</a:t>
            </a:r>
            <a:r>
              <a:rPr lang="zh-CN" altLang="en-US" dirty="0">
                <a:solidFill>
                  <a:srgbClr val="FF6600"/>
                </a:solidFill>
                <a:latin typeface="Arial" charset="0"/>
                <a:ea typeface="黑体" pitchFamily="2" charset="-122"/>
              </a:rPr>
              <a:t>  </a:t>
            </a:r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(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  <a:ea typeface="黑体" pitchFamily="2" charset="-122"/>
              </a:rPr>
              <a:t>1</a:t>
            </a:r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)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  <a:ea typeface="黑体" pitchFamily="2" charset="-122"/>
              </a:rPr>
              <a:t> 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  <a:ea typeface="黑体" pitchFamily="2" charset="-122"/>
              </a:rPr>
              <a:t>一维译码</a:t>
            </a:r>
          </a:p>
        </p:txBody>
      </p:sp>
      <p:graphicFrame>
        <p:nvGraphicFramePr>
          <p:cNvPr id="1542150" name="Object 6"/>
          <p:cNvGraphicFramePr>
            <a:graphicFrameLocks noChangeAspect="1"/>
          </p:cNvGraphicFramePr>
          <p:nvPr/>
        </p:nvGraphicFramePr>
        <p:xfrm>
          <a:off x="3995738" y="1341438"/>
          <a:ext cx="4383087" cy="475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264" name="Visio" r:id="rId3" imgW="1774860" imgH="1846989" progId="Visio.Drawing.11">
                  <p:embed/>
                </p:oleObj>
              </mc:Choice>
              <mc:Fallback>
                <p:oleObj name="Visio" r:id="rId3" imgW="1774860" imgH="1846989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1341438"/>
                        <a:ext cx="4383087" cy="475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88956A-7991-4C5A-BDD6-A2E8DC1D7E0B}" type="slidenum">
              <a:rPr lang="zh-CN" altLang="en-US"/>
              <a:pPr/>
              <a:t>26</a:t>
            </a:fld>
            <a:endParaRPr lang="en-US" altLang="zh-CN"/>
          </a:p>
        </p:txBody>
      </p:sp>
      <p:sp>
        <p:nvSpPr>
          <p:cNvPr id="154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4.2.1  </a:t>
            </a:r>
            <a:r>
              <a:rPr lang="zh-CN" altLang="en-US" dirty="0"/>
              <a:t>主存的结构</a:t>
            </a:r>
            <a:r>
              <a:rPr lang="en-US" altLang="zh-CN" dirty="0"/>
              <a:t>	</a:t>
            </a:r>
            <a:r>
              <a:rPr lang="zh-CN" altLang="en-US" dirty="0">
                <a:solidFill>
                  <a:srgbClr val="FF6600"/>
                </a:solidFill>
              </a:rPr>
              <a:t>二、主存的</a:t>
            </a:r>
            <a:r>
              <a:rPr lang="zh-CN" altLang="en-US" dirty="0">
                <a:solidFill>
                  <a:srgbClr val="D60093"/>
                </a:solidFill>
              </a:rPr>
              <a:t>物理</a:t>
            </a:r>
            <a:r>
              <a:rPr lang="zh-CN" altLang="en-US" dirty="0">
                <a:solidFill>
                  <a:srgbClr val="FF6600"/>
                </a:solidFill>
              </a:rPr>
              <a:t>结构</a:t>
            </a:r>
            <a:endParaRPr lang="zh-CN" altLang="en-US" dirty="0">
              <a:solidFill>
                <a:srgbClr val="CC0066"/>
              </a:solidFill>
            </a:endParaRPr>
          </a:p>
        </p:txBody>
      </p:sp>
      <p:sp>
        <p:nvSpPr>
          <p:cNvPr id="154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6021388"/>
            <a:ext cx="8208962" cy="647700"/>
          </a:xfrm>
        </p:spPr>
        <p:txBody>
          <a:bodyPr/>
          <a:lstStyle/>
          <a:p>
            <a:pPr>
              <a:spcBef>
                <a:spcPct val="10000"/>
              </a:spcBef>
            </a:pPr>
            <a:endParaRPr lang="zh-CN" altLang="en-US"/>
          </a:p>
        </p:txBody>
      </p:sp>
      <p:sp>
        <p:nvSpPr>
          <p:cNvPr id="1543172" name="Rectangle 4"/>
          <p:cNvSpPr>
            <a:spLocks noChangeArrowheads="1"/>
          </p:cNvSpPr>
          <p:nvPr/>
        </p:nvSpPr>
        <p:spPr bwMode="auto">
          <a:xfrm>
            <a:off x="1116013" y="528638"/>
            <a:ext cx="77247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 dirty="0">
                <a:solidFill>
                  <a:srgbClr val="008000"/>
                </a:solidFill>
                <a:latin typeface="Arial" charset="0"/>
                <a:ea typeface="黑体" pitchFamily="2" charset="-122"/>
              </a:rPr>
              <a:t>1. </a:t>
            </a:r>
            <a:r>
              <a:rPr lang="zh-CN" altLang="en-US" dirty="0">
                <a:solidFill>
                  <a:srgbClr val="008000"/>
                </a:solidFill>
                <a:latin typeface="Arial" charset="0"/>
                <a:ea typeface="黑体" pitchFamily="2" charset="-122"/>
              </a:rPr>
              <a:t>内部译码结构：</a:t>
            </a:r>
            <a:r>
              <a:rPr lang="zh-CN" altLang="en-US" dirty="0">
                <a:solidFill>
                  <a:srgbClr val="FF6600"/>
                </a:solidFill>
                <a:latin typeface="Arial" charset="0"/>
                <a:ea typeface="黑体" pitchFamily="2" charset="-122"/>
              </a:rPr>
              <a:t>  </a:t>
            </a:r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(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  <a:ea typeface="黑体" pitchFamily="2" charset="-122"/>
              </a:rPr>
              <a:t>2</a:t>
            </a:r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)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  <a:ea typeface="黑体" pitchFamily="2" charset="-122"/>
              </a:rPr>
              <a:t> 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  <a:ea typeface="黑体" pitchFamily="2" charset="-122"/>
              </a:rPr>
              <a:t>二维译码</a:t>
            </a:r>
          </a:p>
        </p:txBody>
      </p:sp>
      <p:graphicFrame>
        <p:nvGraphicFramePr>
          <p:cNvPr id="1543174" name="Object 6"/>
          <p:cNvGraphicFramePr>
            <a:graphicFrameLocks noChangeAspect="1"/>
          </p:cNvGraphicFramePr>
          <p:nvPr/>
        </p:nvGraphicFramePr>
        <p:xfrm>
          <a:off x="827088" y="1285875"/>
          <a:ext cx="7200900" cy="480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288" name="Visio" r:id="rId3" imgW="2836780" imgH="1846989" progId="Visio.Drawing.11">
                  <p:embed/>
                </p:oleObj>
              </mc:Choice>
              <mc:Fallback>
                <p:oleObj name="Visio" r:id="rId3" imgW="2836780" imgH="1846989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285875"/>
                        <a:ext cx="7200900" cy="480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82648E-F9BE-41D7-9D74-046447003D84}" type="slidenum">
              <a:rPr lang="zh-CN" altLang="en-US"/>
              <a:pPr/>
              <a:t>27</a:t>
            </a:fld>
            <a:endParaRPr lang="en-US" altLang="zh-CN"/>
          </a:p>
        </p:txBody>
      </p:sp>
      <p:sp>
        <p:nvSpPr>
          <p:cNvPr id="154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4.2.1  </a:t>
            </a:r>
            <a:r>
              <a:rPr lang="zh-CN" altLang="en-US" dirty="0"/>
              <a:t>主存的结构</a:t>
            </a:r>
            <a:r>
              <a:rPr lang="en-US" altLang="zh-CN" dirty="0"/>
              <a:t>	</a:t>
            </a:r>
            <a:r>
              <a:rPr lang="zh-CN" altLang="en-US" dirty="0">
                <a:solidFill>
                  <a:srgbClr val="FF6600"/>
                </a:solidFill>
              </a:rPr>
              <a:t>二、主存的</a:t>
            </a:r>
            <a:r>
              <a:rPr lang="zh-CN" altLang="en-US" dirty="0">
                <a:solidFill>
                  <a:srgbClr val="D60093"/>
                </a:solidFill>
              </a:rPr>
              <a:t>物理</a:t>
            </a:r>
            <a:r>
              <a:rPr lang="zh-CN" altLang="en-US" dirty="0">
                <a:solidFill>
                  <a:srgbClr val="FF6600"/>
                </a:solidFill>
              </a:rPr>
              <a:t>结构</a:t>
            </a:r>
            <a:endParaRPr lang="zh-CN" altLang="en-US" dirty="0">
              <a:solidFill>
                <a:srgbClr val="CC0066"/>
              </a:solidFill>
            </a:endParaRPr>
          </a:p>
        </p:txBody>
      </p:sp>
      <p:sp>
        <p:nvSpPr>
          <p:cNvPr id="154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052513"/>
            <a:ext cx="8064500" cy="5616575"/>
          </a:xfrm>
        </p:spPr>
        <p:txBody>
          <a:bodyPr/>
          <a:lstStyle/>
          <a:p>
            <a:pPr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dirty="0"/>
              <a:t>某芯片容量为</a:t>
            </a:r>
            <a:r>
              <a:rPr lang="en-US" altLang="zh-CN" dirty="0"/>
              <a:t>64KB</a:t>
            </a:r>
            <a:r>
              <a:rPr lang="zh-CN" altLang="en-US" dirty="0"/>
              <a:t>，地址线</a:t>
            </a:r>
            <a:r>
              <a:rPr lang="en-US" altLang="zh-CN" dirty="0"/>
              <a:t>A</a:t>
            </a:r>
            <a:r>
              <a:rPr lang="en-US" altLang="zh-CN" baseline="-25000" dirty="0"/>
              <a:t>0</a:t>
            </a:r>
            <a:r>
              <a:rPr lang="zh-CN" altLang="en-US" dirty="0"/>
              <a:t>～</a:t>
            </a:r>
            <a:r>
              <a:rPr lang="en-US" altLang="zh-CN" dirty="0"/>
              <a:t>A</a:t>
            </a:r>
            <a:r>
              <a:rPr lang="en-US" altLang="zh-CN" baseline="-25000" dirty="0"/>
              <a:t>15</a:t>
            </a:r>
            <a:r>
              <a:rPr lang="zh-CN" altLang="en-US" dirty="0"/>
              <a:t>。</a:t>
            </a:r>
          </a:p>
          <a:p>
            <a:pPr>
              <a:spcBef>
                <a:spcPct val="10000"/>
              </a:spcBef>
            </a:pPr>
            <a:r>
              <a:rPr lang="zh-CN" altLang="en-US" dirty="0"/>
              <a:t>一维译码，译码输出：</a:t>
            </a:r>
            <a:br>
              <a:rPr lang="zh-CN" altLang="en-US" dirty="0"/>
            </a:br>
            <a:r>
              <a:rPr lang="en-US" altLang="zh-CN" dirty="0"/>
              <a:t>65536</a:t>
            </a:r>
            <a:r>
              <a:rPr lang="zh-CN" altLang="en-US" dirty="0"/>
              <a:t>条</a:t>
            </a:r>
          </a:p>
          <a:p>
            <a:pPr>
              <a:spcBef>
                <a:spcPct val="10000"/>
              </a:spcBef>
            </a:pPr>
            <a:r>
              <a:rPr lang="zh-CN" altLang="en-US" dirty="0"/>
              <a:t>二维译码，译码输出：</a:t>
            </a:r>
            <a:br>
              <a:rPr lang="zh-CN" altLang="en-US" dirty="0"/>
            </a:br>
            <a:r>
              <a:rPr lang="en-US" altLang="zh-CN" dirty="0"/>
              <a:t>256</a:t>
            </a:r>
            <a:r>
              <a:rPr lang="zh-CN" altLang="en-US" dirty="0"/>
              <a:t>行＋</a:t>
            </a:r>
            <a:r>
              <a:rPr lang="en-US" altLang="zh-CN" dirty="0"/>
              <a:t>256</a:t>
            </a:r>
            <a:r>
              <a:rPr lang="zh-CN" altLang="en-US" dirty="0"/>
              <a:t>列</a:t>
            </a:r>
          </a:p>
        </p:txBody>
      </p:sp>
      <p:sp>
        <p:nvSpPr>
          <p:cNvPr id="1544196" name="Rectangle 4"/>
          <p:cNvSpPr>
            <a:spLocks noChangeArrowheads="1"/>
          </p:cNvSpPr>
          <p:nvPr/>
        </p:nvSpPr>
        <p:spPr bwMode="auto">
          <a:xfrm>
            <a:off x="1116013" y="528638"/>
            <a:ext cx="77247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 dirty="0">
                <a:solidFill>
                  <a:srgbClr val="008000"/>
                </a:solidFill>
                <a:latin typeface="Arial" charset="0"/>
                <a:ea typeface="黑体" pitchFamily="2" charset="-122"/>
              </a:rPr>
              <a:t>1. </a:t>
            </a:r>
            <a:r>
              <a:rPr lang="zh-CN" altLang="en-US" dirty="0">
                <a:solidFill>
                  <a:srgbClr val="008000"/>
                </a:solidFill>
                <a:latin typeface="Arial" charset="0"/>
                <a:ea typeface="黑体" pitchFamily="2" charset="-122"/>
              </a:rPr>
              <a:t>内部译码结构：</a:t>
            </a:r>
            <a:r>
              <a:rPr lang="zh-CN" altLang="en-US" dirty="0">
                <a:solidFill>
                  <a:srgbClr val="FF6600"/>
                </a:solidFill>
                <a:latin typeface="Arial" charset="0"/>
                <a:ea typeface="黑体" pitchFamily="2" charset="-122"/>
              </a:rPr>
              <a:t>  </a:t>
            </a:r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(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  <a:ea typeface="黑体" pitchFamily="2" charset="-122"/>
              </a:rPr>
              <a:t>2</a:t>
            </a:r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)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  <a:ea typeface="黑体" pitchFamily="2" charset="-122"/>
              </a:rPr>
              <a:t> </a:t>
            </a:r>
            <a:r>
              <a:rPr lang="zh-CN" altLang="en-US" dirty="0">
                <a:solidFill>
                  <a:srgbClr val="0000FF"/>
                </a:solidFill>
                <a:latin typeface="Arial" charset="0"/>
                <a:ea typeface="黑体" pitchFamily="2" charset="-122"/>
              </a:rPr>
              <a:t>二维译码</a:t>
            </a:r>
          </a:p>
        </p:txBody>
      </p:sp>
      <p:graphicFrame>
        <p:nvGraphicFramePr>
          <p:cNvPr id="1544197" name="Object 5"/>
          <p:cNvGraphicFramePr>
            <a:graphicFrameLocks noChangeAspect="1"/>
          </p:cNvGraphicFramePr>
          <p:nvPr/>
        </p:nvGraphicFramePr>
        <p:xfrm>
          <a:off x="3779838" y="3429000"/>
          <a:ext cx="4679950" cy="312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425" name="Visio" r:id="rId3" imgW="2836780" imgH="1846989" progId="Visio.Drawing.11">
                  <p:embed/>
                </p:oleObj>
              </mc:Choice>
              <mc:Fallback>
                <p:oleObj name="Visio" r:id="rId3" imgW="2836780" imgH="1846989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3429000"/>
                        <a:ext cx="4679950" cy="312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4198" name="Object 6"/>
          <p:cNvGraphicFramePr>
            <a:graphicFrameLocks noChangeAspect="1"/>
          </p:cNvGraphicFramePr>
          <p:nvPr/>
        </p:nvGraphicFramePr>
        <p:xfrm>
          <a:off x="611188" y="3429000"/>
          <a:ext cx="2922587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426" name="Visio" r:id="rId5" imgW="1774860" imgH="1846989" progId="Visio.Drawing.11">
                  <p:embed/>
                </p:oleObj>
              </mc:Choice>
              <mc:Fallback>
                <p:oleObj name="Visio" r:id="rId5" imgW="1774860" imgH="1846989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429000"/>
                        <a:ext cx="2922587" cy="316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09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系统结构</a:t>
            </a:r>
            <a:endParaRPr lang="zh-CN" altLang="en-US" sz="4000" b="0" dirty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4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存储系统</a:t>
            </a:r>
            <a:endParaRPr lang="zh-CN" altLang="en-US" sz="4000" b="0" dirty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540099" name="Rectangle 3"/>
          <p:cNvSpPr>
            <a:spLocks noChangeArrowheads="1"/>
          </p:cNvSpPr>
          <p:nvPr/>
        </p:nvSpPr>
        <p:spPr bwMode="auto">
          <a:xfrm>
            <a:off x="1979613" y="4365104"/>
            <a:ext cx="69850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4800" b="0" dirty="0">
                <a:latin typeface="+mn-lt"/>
                <a:ea typeface="楷体" panose="02010609060101010101" pitchFamily="49" charset="-122"/>
              </a:rPr>
              <a:t>4.2  </a:t>
            </a:r>
            <a:r>
              <a:rPr lang="zh-CN" altLang="en-US" sz="4800" b="0" dirty="0">
                <a:latin typeface="+mn-lt"/>
                <a:ea typeface="楷体" panose="02010609060101010101" pitchFamily="49" charset="-122"/>
              </a:rPr>
              <a:t>主存储器</a:t>
            </a:r>
          </a:p>
        </p:txBody>
      </p:sp>
      <p:sp>
        <p:nvSpPr>
          <p:cNvPr id="1540100" name="Rectangle 4"/>
          <p:cNvSpPr>
            <a:spLocks noChangeArrowheads="1"/>
          </p:cNvSpPr>
          <p:nvPr/>
        </p:nvSpPr>
        <p:spPr bwMode="auto">
          <a:xfrm>
            <a:off x="1979613" y="5157788"/>
            <a:ext cx="6985000" cy="13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ts val="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4000" b="0" dirty="0">
                <a:solidFill>
                  <a:srgbClr val="CC0066"/>
                </a:solidFill>
                <a:ea typeface="隶书" pitchFamily="49" charset="-122"/>
              </a:rPr>
              <a:t>4.2.2</a:t>
            </a:r>
            <a:r>
              <a:rPr lang="en-US" altLang="zh-CN" sz="4000" b="0" dirty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zh-CN" altLang="en-US" sz="4800" b="0" dirty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随机读写存储器</a:t>
            </a:r>
            <a:br>
              <a:rPr lang="en-US" altLang="zh-CN" sz="4200" b="0" dirty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</a:br>
            <a:r>
              <a:rPr lang="zh-CN" altLang="en-US" sz="3600" b="0" dirty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（</a:t>
            </a:r>
            <a:r>
              <a:rPr lang="en-US" altLang="zh-CN" sz="3600" b="0" dirty="0">
                <a:solidFill>
                  <a:srgbClr val="CC0066"/>
                </a:solidFill>
                <a:latin typeface="+mn-lt"/>
                <a:ea typeface="隶书" pitchFamily="49" charset="-122"/>
              </a:rPr>
              <a:t>RAM</a:t>
            </a:r>
            <a:r>
              <a:rPr lang="zh-CN" altLang="en-US" sz="3600" b="0" dirty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1127754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40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40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4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4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40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40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CFD881-6B0E-403D-86C3-512CD6377740}" type="slidenum">
              <a:rPr lang="zh-CN" altLang="en-US"/>
              <a:pPr/>
              <a:t>29</a:t>
            </a:fld>
            <a:endParaRPr lang="en-US" altLang="zh-CN"/>
          </a:p>
        </p:txBody>
      </p:sp>
      <p:sp>
        <p:nvSpPr>
          <p:cNvPr id="154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SRAM		</a:t>
            </a:r>
            <a:r>
              <a:rPr lang="en-US" altLang="zh-CN" dirty="0">
                <a:solidFill>
                  <a:srgbClr val="FF6600"/>
                </a:solidFill>
              </a:rPr>
              <a:t>1. </a:t>
            </a:r>
            <a:r>
              <a:rPr lang="zh-CN" altLang="en-US" dirty="0">
                <a:solidFill>
                  <a:srgbClr val="FF6600"/>
                </a:solidFill>
              </a:rPr>
              <a:t>存储元电路</a:t>
            </a:r>
          </a:p>
        </p:txBody>
      </p:sp>
      <p:sp>
        <p:nvSpPr>
          <p:cNvPr id="154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773238"/>
            <a:ext cx="4679950" cy="4176042"/>
          </a:xfrm>
        </p:spPr>
        <p:txBody>
          <a:bodyPr/>
          <a:lstStyle/>
          <a:p>
            <a:pPr>
              <a:spcBef>
                <a:spcPct val="10000"/>
              </a:spcBef>
            </a:pPr>
            <a:r>
              <a:rPr lang="en-US" altLang="zh-CN" i="1" dirty="0"/>
              <a:t>n</a:t>
            </a:r>
            <a:r>
              <a:rPr lang="zh-CN" altLang="en-US" dirty="0"/>
              <a:t>个这样的电路可构成</a:t>
            </a:r>
            <a:br>
              <a:rPr lang="zh-CN" altLang="en-US" dirty="0"/>
            </a:br>
            <a:r>
              <a:rPr lang="en-US" altLang="zh-CN" i="1" dirty="0"/>
              <a:t>n</a:t>
            </a:r>
            <a:r>
              <a:rPr lang="zh-CN" altLang="en-US" dirty="0"/>
              <a:t>位存储单元。</a:t>
            </a:r>
          </a:p>
          <a:p>
            <a:pPr>
              <a:spcBef>
                <a:spcPct val="10000"/>
              </a:spcBef>
            </a:pPr>
            <a:r>
              <a:rPr lang="zh-CN" altLang="en-US" dirty="0"/>
              <a:t>只要不断电，信息一直</a:t>
            </a:r>
            <a:br>
              <a:rPr lang="zh-CN" altLang="en-US" dirty="0"/>
            </a:br>
            <a:r>
              <a:rPr lang="zh-CN" altLang="en-US" dirty="0"/>
              <a:t>保持。</a:t>
            </a:r>
          </a:p>
          <a:p>
            <a:pPr>
              <a:spcBef>
                <a:spcPct val="10000"/>
              </a:spcBef>
            </a:pPr>
            <a:r>
              <a:rPr lang="zh-CN" altLang="en-US" dirty="0"/>
              <a:t>初始加电，状态随机。</a:t>
            </a:r>
          </a:p>
          <a:p>
            <a:pPr>
              <a:spcBef>
                <a:spcPct val="10000"/>
              </a:spcBef>
            </a:pPr>
            <a:r>
              <a:rPr lang="zh-CN" altLang="en-US" dirty="0"/>
              <a:t>电路中总有晶体管导通，功耗大。</a:t>
            </a:r>
            <a:endParaRPr lang="en-US" altLang="zh-CN" dirty="0"/>
          </a:p>
          <a:p>
            <a:pPr>
              <a:spcBef>
                <a:spcPct val="10000"/>
              </a:spcBef>
            </a:pPr>
            <a:r>
              <a:rPr lang="en-US" altLang="zh-CN" dirty="0"/>
              <a:t>6</a:t>
            </a:r>
            <a:r>
              <a:rPr lang="zh-CN" altLang="en-US" dirty="0"/>
              <a:t>个晶体管，集成度不高。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T7</a:t>
            </a:r>
            <a:r>
              <a:rPr lang="zh-CN" altLang="en-US" dirty="0"/>
              <a:t>、</a:t>
            </a:r>
            <a:r>
              <a:rPr lang="en-US" altLang="zh-CN" dirty="0"/>
              <a:t>T8 </a:t>
            </a:r>
            <a:r>
              <a:rPr lang="zh-CN" altLang="en-US" dirty="0"/>
              <a:t>每列共享）</a:t>
            </a:r>
          </a:p>
        </p:txBody>
      </p:sp>
      <p:sp>
        <p:nvSpPr>
          <p:cNvPr id="1545220" name="Rectangle 4"/>
          <p:cNvSpPr>
            <a:spLocks noChangeArrowheads="1"/>
          </p:cNvSpPr>
          <p:nvPr/>
        </p:nvSpPr>
        <p:spPr bwMode="auto">
          <a:xfrm>
            <a:off x="251520" y="548680"/>
            <a:ext cx="5184576" cy="995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 i="1" dirty="0">
                <a:solidFill>
                  <a:srgbClr val="C00000"/>
                </a:solidFill>
                <a:latin typeface="+mn-lt"/>
                <a:ea typeface="+mn-ea"/>
              </a:rPr>
              <a:t>SRAM</a:t>
            </a:r>
            <a:r>
              <a:rPr lang="zh-CN" altLang="en-US" dirty="0">
                <a:latin typeface="+mn-lt"/>
                <a:ea typeface="+mn-ea"/>
              </a:rPr>
              <a:t>：</a:t>
            </a:r>
            <a:r>
              <a:rPr lang="zh-CN" altLang="en-US" dirty="0">
                <a:solidFill>
                  <a:srgbClr val="0000FF"/>
                </a:solidFill>
                <a:latin typeface="+mn-lt"/>
                <a:ea typeface="+mn-ea"/>
              </a:rPr>
              <a:t>静态</a:t>
            </a:r>
            <a:r>
              <a:rPr lang="zh-CN" altLang="en-US" dirty="0">
                <a:solidFill>
                  <a:srgbClr val="FF5050"/>
                </a:solidFill>
                <a:latin typeface="+mn-lt"/>
                <a:ea typeface="+mn-ea"/>
              </a:rPr>
              <a:t>随机</a:t>
            </a:r>
            <a:r>
              <a:rPr lang="zh-CN" altLang="en-US" dirty="0">
                <a:solidFill>
                  <a:srgbClr val="008000"/>
                </a:solidFill>
                <a:latin typeface="+mn-lt"/>
                <a:ea typeface="+mn-ea"/>
              </a:rPr>
              <a:t>读写</a:t>
            </a:r>
            <a:r>
              <a:rPr lang="zh-CN" altLang="en-US" dirty="0">
                <a:latin typeface="+mn-lt"/>
                <a:ea typeface="+mn-ea"/>
              </a:rPr>
              <a:t>存储器</a:t>
            </a:r>
            <a:r>
              <a:rPr lang="en-US" altLang="zh-CN" dirty="0">
                <a:latin typeface="+mn-lt"/>
                <a:ea typeface="+mn-ea"/>
              </a:rPr>
              <a:t>,  </a:t>
            </a:r>
            <a:br>
              <a:rPr lang="en-US" altLang="zh-CN" dirty="0">
                <a:latin typeface="+mn-lt"/>
                <a:ea typeface="+mn-ea"/>
              </a:rPr>
            </a:br>
            <a:r>
              <a:rPr lang="en-US" altLang="zh-CN" i="1" dirty="0">
                <a:solidFill>
                  <a:srgbClr val="FF0000"/>
                </a:solidFill>
                <a:latin typeface="+mn-lt"/>
                <a:ea typeface="+mn-ea"/>
              </a:rPr>
              <a:t>S</a:t>
            </a:r>
            <a:r>
              <a:rPr lang="en-US" altLang="zh-CN" i="1" dirty="0">
                <a:latin typeface="+mn-lt"/>
                <a:ea typeface="+mn-ea"/>
              </a:rPr>
              <a:t>tatic </a:t>
            </a:r>
            <a:r>
              <a:rPr lang="en-US" altLang="zh-CN" i="1" dirty="0">
                <a:solidFill>
                  <a:srgbClr val="FF0000"/>
                </a:solidFill>
                <a:latin typeface="+mn-lt"/>
                <a:ea typeface="+mn-ea"/>
              </a:rPr>
              <a:t>R</a:t>
            </a:r>
            <a:r>
              <a:rPr lang="en-US" altLang="zh-CN" i="1" dirty="0">
                <a:latin typeface="+mn-lt"/>
                <a:ea typeface="+mn-ea"/>
              </a:rPr>
              <a:t>andom-</a:t>
            </a:r>
            <a:r>
              <a:rPr lang="en-US" altLang="zh-CN" i="1" dirty="0">
                <a:solidFill>
                  <a:srgbClr val="FF0000"/>
                </a:solidFill>
                <a:latin typeface="+mn-lt"/>
                <a:ea typeface="+mn-ea"/>
              </a:rPr>
              <a:t>A</a:t>
            </a:r>
            <a:r>
              <a:rPr lang="en-US" altLang="zh-CN" i="1" dirty="0">
                <a:latin typeface="+mn-lt"/>
                <a:ea typeface="+mn-ea"/>
              </a:rPr>
              <a:t>ccess </a:t>
            </a:r>
            <a:r>
              <a:rPr lang="en-US" altLang="zh-CN" i="1" dirty="0">
                <a:solidFill>
                  <a:srgbClr val="FF0000"/>
                </a:solidFill>
                <a:latin typeface="+mn-lt"/>
                <a:ea typeface="+mn-ea"/>
              </a:rPr>
              <a:t>M</a:t>
            </a:r>
            <a:r>
              <a:rPr lang="en-US" altLang="zh-CN" i="1" dirty="0">
                <a:latin typeface="+mn-lt"/>
                <a:ea typeface="+mn-ea"/>
              </a:rPr>
              <a:t>emory</a:t>
            </a:r>
          </a:p>
        </p:txBody>
      </p:sp>
      <p:graphicFrame>
        <p:nvGraphicFramePr>
          <p:cNvPr id="154522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376067"/>
              </p:ext>
            </p:extLst>
          </p:nvPr>
        </p:nvGraphicFramePr>
        <p:xfrm>
          <a:off x="5145980" y="909985"/>
          <a:ext cx="3746500" cy="496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338" name="Visio" r:id="rId4" imgW="1486824" imgH="1893752" progId="Visio.Drawing.11">
                  <p:embed/>
                </p:oleObj>
              </mc:Choice>
              <mc:Fallback>
                <p:oleObj name="Visio" r:id="rId4" imgW="1486824" imgH="1893752" progId="Visio.Drawing.11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5980" y="909985"/>
                        <a:ext cx="3746500" cy="496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5225" name="Text Box 9"/>
          <p:cNvSpPr txBox="1">
            <a:spLocks noChangeArrowheads="1"/>
          </p:cNvSpPr>
          <p:nvPr/>
        </p:nvSpPr>
        <p:spPr bwMode="auto">
          <a:xfrm>
            <a:off x="5220022" y="5877272"/>
            <a:ext cx="3600450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静态</a:t>
            </a:r>
            <a:r>
              <a:rPr lang="en-US" altLang="zh-CN">
                <a:solidFill>
                  <a:schemeClr val="bg2"/>
                </a:solidFill>
              </a:rPr>
              <a:t>RAM</a:t>
            </a:r>
            <a:r>
              <a:rPr lang="zh-CN" altLang="en-US">
                <a:solidFill>
                  <a:schemeClr val="bg2"/>
                </a:solidFill>
              </a:rPr>
              <a:t>单元电路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9FAA5DB-3EDC-4A8D-88D8-FAA441DCE766}"/>
              </a:ext>
            </a:extLst>
          </p:cNvPr>
          <p:cNvSpPr/>
          <p:nvPr/>
        </p:nvSpPr>
        <p:spPr>
          <a:xfrm>
            <a:off x="6084168" y="2341760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+mj-lt"/>
              </a:rPr>
              <a:t>1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A68F1D-282F-49A4-89F7-676B88776FB0}"/>
              </a:ext>
            </a:extLst>
          </p:cNvPr>
          <p:cNvSpPr/>
          <p:nvPr/>
        </p:nvSpPr>
        <p:spPr>
          <a:xfrm>
            <a:off x="7531731" y="2341760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+mj-lt"/>
              </a:rPr>
              <a:t>0</a:t>
            </a:r>
            <a:endParaRPr lang="zh-CN" alt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472781-7B53-4602-8224-05DC5A0ED0C1}"/>
              </a:ext>
            </a:extLst>
          </p:cNvPr>
          <p:cNvSpPr/>
          <p:nvPr/>
        </p:nvSpPr>
        <p:spPr>
          <a:xfrm>
            <a:off x="4962997" y="5264368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FF"/>
                </a:solidFill>
                <a:latin typeface="+mj-lt"/>
              </a:rPr>
              <a:t>0</a:t>
            </a:r>
            <a:endParaRPr lang="zh-CN" altLang="en-US" dirty="0">
              <a:solidFill>
                <a:srgbClr val="FF00FF"/>
              </a:solidFill>
              <a:latin typeface="+mj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D838FF-FD20-4DAD-B64C-78367E047C56}"/>
              </a:ext>
            </a:extLst>
          </p:cNvPr>
          <p:cNvSpPr/>
          <p:nvPr/>
        </p:nvSpPr>
        <p:spPr>
          <a:xfrm>
            <a:off x="8627629" y="5264368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FF"/>
                </a:solidFill>
                <a:latin typeface="+mj-lt"/>
              </a:rPr>
              <a:t>1</a:t>
            </a:r>
            <a:endParaRPr lang="zh-CN" altLang="en-US" dirty="0">
              <a:solidFill>
                <a:srgbClr val="FF00FF"/>
              </a:solidFill>
              <a:latin typeface="+mj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05294CF-A098-4C6D-9183-567A41CCC86C}"/>
              </a:ext>
            </a:extLst>
          </p:cNvPr>
          <p:cNvSpPr/>
          <p:nvPr/>
        </p:nvSpPr>
        <p:spPr>
          <a:xfrm>
            <a:off x="6069741" y="230558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FF"/>
                </a:solidFill>
                <a:latin typeface="+mj-lt"/>
              </a:rPr>
              <a:t>0</a:t>
            </a:r>
            <a:endParaRPr lang="zh-CN" altLang="en-US" dirty="0">
              <a:solidFill>
                <a:srgbClr val="FF00FF"/>
              </a:solidFill>
              <a:latin typeface="+mj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BBB403-0BD4-4B2B-A3C5-5615DE7E5B75}"/>
              </a:ext>
            </a:extLst>
          </p:cNvPr>
          <p:cNvSpPr/>
          <p:nvPr/>
        </p:nvSpPr>
        <p:spPr>
          <a:xfrm>
            <a:off x="7523501" y="230558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FF"/>
                </a:solidFill>
                <a:latin typeface="+mj-lt"/>
              </a:rPr>
              <a:t>1</a:t>
            </a:r>
            <a:endParaRPr lang="zh-CN" altLang="en-US" dirty="0">
              <a:solidFill>
                <a:srgbClr val="FF00FF"/>
              </a:solidFill>
              <a:latin typeface="+mj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9" grpId="1"/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73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系统结构</a:t>
            </a:r>
            <a:endParaRPr lang="zh-CN" altLang="en-US" sz="4000" b="0" dirty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4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存储系统</a:t>
            </a:r>
            <a:endParaRPr lang="zh-CN" altLang="en-US" sz="4000" b="0" dirty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524739" name="Rectangle 3"/>
          <p:cNvSpPr>
            <a:spLocks noChangeArrowheads="1"/>
          </p:cNvSpPr>
          <p:nvPr/>
        </p:nvSpPr>
        <p:spPr bwMode="auto">
          <a:xfrm>
            <a:off x="1979613" y="4506913"/>
            <a:ext cx="69850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4800" b="0" dirty="0">
                <a:latin typeface="+mn-lt"/>
                <a:ea typeface="楷体" panose="02010609060101010101" pitchFamily="49" charset="-122"/>
              </a:rPr>
              <a:t>4.1  </a:t>
            </a:r>
            <a:r>
              <a:rPr lang="zh-CN" altLang="en-US" sz="4800" b="0" dirty="0">
                <a:latin typeface="+mn-lt"/>
                <a:ea typeface="楷体" panose="02010609060101010101" pitchFamily="49" charset="-122"/>
              </a:rPr>
              <a:t>存储系统概述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24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24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24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24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7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247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247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24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24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2EA3A-6676-4E98-AE45-ABCE0025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SRAM		</a:t>
            </a:r>
            <a:r>
              <a:rPr lang="en-US" altLang="zh-CN" dirty="0">
                <a:solidFill>
                  <a:srgbClr val="FF6600"/>
                </a:solidFill>
              </a:rPr>
              <a:t>2. </a:t>
            </a:r>
            <a:r>
              <a:rPr lang="zh-CN" altLang="en-US" dirty="0">
                <a:solidFill>
                  <a:srgbClr val="FF6600"/>
                </a:solidFill>
              </a:rPr>
              <a:t>典型芯片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B56D9-56A9-4005-BE20-31800AD97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800" y="887795"/>
            <a:ext cx="2109788" cy="2880320"/>
          </a:xfrm>
        </p:spPr>
        <p:txBody>
          <a:bodyPr/>
          <a:lstStyle/>
          <a:p>
            <a:r>
              <a:rPr lang="zh-CN" altLang="en-US" dirty="0"/>
              <a:t>引线功能</a:t>
            </a:r>
          </a:p>
          <a:p>
            <a:r>
              <a:rPr lang="zh-CN" altLang="en-US" dirty="0"/>
              <a:t>工作过程</a:t>
            </a:r>
          </a:p>
          <a:p>
            <a:pPr lvl="1"/>
            <a:r>
              <a:rPr lang="zh-CN" altLang="en-US" dirty="0"/>
              <a:t>读</a:t>
            </a:r>
          </a:p>
          <a:p>
            <a:pPr lvl="1"/>
            <a:r>
              <a:rPr lang="zh-CN" altLang="en-US" dirty="0"/>
              <a:t>写</a:t>
            </a:r>
          </a:p>
          <a:p>
            <a:r>
              <a:rPr lang="zh-CN" altLang="en-US" dirty="0"/>
              <a:t>连接使用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A712B0-4558-4E7A-817E-BE953E85F3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30</a:t>
            </a:fld>
            <a:endParaRPr lang="en-US" altLang="zh-CN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CF67723-64AA-4714-B20B-E5923FE2DB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8780" y="410956"/>
            <a:ext cx="3261370" cy="535199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430FDC83-8B59-4782-AB0E-A1BDE0ACA492}"/>
              </a:ext>
            </a:extLst>
          </p:cNvPr>
          <p:cNvSpPr/>
          <p:nvPr/>
        </p:nvSpPr>
        <p:spPr>
          <a:xfrm>
            <a:off x="6142423" y="5733256"/>
            <a:ext cx="21739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400" kern="100" dirty="0"/>
              <a:t>CYPRESS</a:t>
            </a:r>
          </a:p>
          <a:p>
            <a:pPr>
              <a:spcBef>
                <a:spcPts val="0"/>
              </a:spcBef>
            </a:pPr>
            <a:r>
              <a:rPr lang="en-US" altLang="zh-CN" sz="2400" kern="100" dirty="0"/>
              <a:t>CY6264</a:t>
            </a:r>
            <a:r>
              <a:rPr lang="zh-CN" altLang="zh-CN" sz="2400" kern="100" dirty="0">
                <a:cs typeface="Times New Roman" panose="02020603050405020304" pitchFamily="18" charset="0"/>
              </a:rPr>
              <a:t>引脚图</a:t>
            </a:r>
            <a:endParaRPr lang="zh-CN" altLang="en-US" sz="2400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DA731F1-897F-4F7B-A517-B014050C9272}"/>
              </a:ext>
            </a:extLst>
          </p:cNvPr>
          <p:cNvGrpSpPr/>
          <p:nvPr/>
        </p:nvGrpSpPr>
        <p:grpSpPr>
          <a:xfrm>
            <a:off x="2946194" y="764704"/>
            <a:ext cx="2489902" cy="3384384"/>
            <a:chOff x="2946194" y="836712"/>
            <a:chExt cx="2489902" cy="3384384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72BEF7A0-DD4C-4BF6-91EF-550B16F16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0334" y="836712"/>
              <a:ext cx="1655762" cy="3384384"/>
            </a:xfrm>
            <a:prstGeom prst="rect">
              <a:avLst/>
            </a:prstGeom>
            <a:solidFill>
              <a:srgbClr val="FFFF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B8564A4C-FE42-42D5-A52F-88C56B031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6194" y="1030223"/>
              <a:ext cx="834140" cy="360362"/>
            </a:xfrm>
            <a:prstGeom prst="leftRightArrow">
              <a:avLst>
                <a:gd name="adj1" fmla="val 49778"/>
                <a:gd name="adj2" fmla="val 59902"/>
              </a:avLst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4BC65C45-CCB5-455E-9855-A582A6430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202" y="1570181"/>
              <a:ext cx="762132" cy="360362"/>
            </a:xfrm>
            <a:prstGeom prst="rightArrow">
              <a:avLst>
                <a:gd name="adj1" fmla="val 49778"/>
                <a:gd name="adj2" fmla="val 66083"/>
              </a:avLst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EE9376F8-A55F-470F-9189-0463BC566A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8202" y="2472417"/>
              <a:ext cx="7621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9B8F8D67-60E7-4EB7-A9E2-93D2D29F5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8202" y="2904217"/>
              <a:ext cx="7621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FA5ED5B0-2F49-4FD3-896A-4D71A1594A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8202" y="3535705"/>
              <a:ext cx="7621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2FCBA9AF-7958-4FFA-9CAA-78A6921708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0334" y="944498"/>
              <a:ext cx="1655762" cy="51911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en-US" altLang="zh-CN"/>
                <a:t>D</a:t>
              </a:r>
              <a:r>
                <a:rPr lang="en-US" altLang="zh-CN" baseline="-25000"/>
                <a:t>0</a:t>
              </a:r>
              <a:r>
                <a:rPr lang="zh-CN" altLang="en-US"/>
                <a:t>～</a:t>
              </a:r>
              <a:r>
                <a:rPr lang="en-US" altLang="zh-CN"/>
                <a:t>D</a:t>
              </a:r>
              <a:r>
                <a:rPr lang="en-US" altLang="zh-CN" baseline="-25000"/>
                <a:t>7</a:t>
              </a:r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CC78A34E-A128-46CB-B159-C2694719B9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0334" y="1498743"/>
              <a:ext cx="1655762" cy="5191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en-US" altLang="zh-CN"/>
                <a:t>A</a:t>
              </a:r>
              <a:r>
                <a:rPr lang="en-US" altLang="zh-CN" baseline="-25000"/>
                <a:t>0</a:t>
              </a:r>
              <a:r>
                <a:rPr lang="zh-CN" altLang="en-US"/>
                <a:t>～</a:t>
              </a:r>
              <a:r>
                <a:rPr lang="en-US" altLang="zh-CN"/>
                <a:t>A</a:t>
              </a:r>
              <a:r>
                <a:rPr lang="en-US" altLang="zh-CN" baseline="-25000"/>
                <a:t>12</a:t>
              </a:r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7F82E786-EE8A-4DE5-A093-07AA943EF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0334" y="2240642"/>
              <a:ext cx="1655762" cy="5191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en-US" altLang="zh-CN"/>
                <a:t>OE</a:t>
              </a:r>
              <a:endParaRPr lang="en-US" altLang="zh-CN" baseline="-25000"/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DBC436FE-FC2A-4848-B181-BBCC90BB7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0334" y="2674030"/>
              <a:ext cx="1655762" cy="51911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en-US" altLang="zh-CN"/>
                <a:t>WE</a:t>
              </a:r>
              <a:endParaRPr lang="en-US" altLang="zh-CN" baseline="-25000"/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6D8867A4-7DA4-491B-A040-11F02F0D0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0334" y="3270350"/>
              <a:ext cx="822044" cy="51911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dirty="0"/>
                <a:t>CS</a:t>
              </a:r>
              <a:r>
                <a:rPr lang="en-US" altLang="zh-CN" baseline="-25000" dirty="0"/>
                <a:t>1</a:t>
              </a:r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B5E95059-688A-4F0B-B20B-35E354C5C8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1934" y="2327955"/>
              <a:ext cx="5032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ED4DB49C-5823-46E3-83DB-F76508888E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1934" y="2761342"/>
              <a:ext cx="55086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Line 18">
              <a:extLst>
                <a:ext uri="{FF2B5EF4-FFF2-40B4-BE49-F238E27FC236}">
                  <a16:creationId xmlns:a16="http://schemas.microsoft.com/office/drawing/2014/main" id="{451E0CAE-8D1A-4075-9A45-D357417930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1459" y="3364012"/>
              <a:ext cx="4127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3" name="Text Box 15">
              <a:extLst>
                <a:ext uri="{FF2B5EF4-FFF2-40B4-BE49-F238E27FC236}">
                  <a16:creationId xmlns:a16="http://schemas.microsoft.com/office/drawing/2014/main" id="{076DAD2C-5B11-4E56-80F8-B38B9920F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1462" y="3659432"/>
              <a:ext cx="822044" cy="523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dirty="0"/>
                <a:t>CS</a:t>
              </a:r>
              <a:r>
                <a:rPr lang="en-US" altLang="zh-CN" baseline="-25000" dirty="0"/>
                <a:t>2</a:t>
              </a:r>
            </a:p>
          </p:txBody>
        </p:sp>
        <p:sp>
          <p:nvSpPr>
            <p:cNvPr id="24" name="Line 10">
              <a:extLst>
                <a:ext uri="{FF2B5EF4-FFF2-40B4-BE49-F238E27FC236}">
                  <a16:creationId xmlns:a16="http://schemas.microsoft.com/office/drawing/2014/main" id="{0D56ED44-B9E5-4107-B9A5-F04D1CEE66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8202" y="3933666"/>
              <a:ext cx="7621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5EE23C1B-DF2C-43CD-861B-742C84BF50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1158" y="4377165"/>
            <a:ext cx="2752706" cy="2328436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DE02775-3EB4-43DB-8B53-A3C99FE619DF}"/>
              </a:ext>
            </a:extLst>
          </p:cNvPr>
          <p:cNvSpPr/>
          <p:nvPr/>
        </p:nvSpPr>
        <p:spPr>
          <a:xfrm>
            <a:off x="2946194" y="6474996"/>
            <a:ext cx="298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FF00FF"/>
                </a:solidFill>
                <a:latin typeface="+mj-lt"/>
              </a:rPr>
              <a:t>1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C1659B7-970B-4060-A66B-C4568318242F}"/>
              </a:ext>
            </a:extLst>
          </p:cNvPr>
          <p:cNvSpPr/>
          <p:nvPr/>
        </p:nvSpPr>
        <p:spPr>
          <a:xfrm>
            <a:off x="4873595" y="5459537"/>
            <a:ext cx="412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FF00FF"/>
                </a:solidFill>
                <a:latin typeface="+mj-lt"/>
              </a:rPr>
              <a:t>1</a:t>
            </a:r>
            <a:r>
              <a:rPr lang="en-US" altLang="zh-CN" sz="1600" dirty="0">
                <a:solidFill>
                  <a:srgbClr val="FF00FF"/>
                </a:solidFill>
                <a:latin typeface="+mj-lt"/>
              </a:rPr>
              <a:t>4</a:t>
            </a:r>
            <a:endParaRPr lang="zh-CN" altLang="en-US" sz="1600" dirty="0">
              <a:solidFill>
                <a:srgbClr val="FF00FF"/>
              </a:solidFill>
              <a:latin typeface="+mj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63CCE10-4F73-4010-961F-270E705ACD0F}"/>
              </a:ext>
            </a:extLst>
          </p:cNvPr>
          <p:cNvSpPr/>
          <p:nvPr/>
        </p:nvSpPr>
        <p:spPr>
          <a:xfrm>
            <a:off x="4054704" y="4240101"/>
            <a:ext cx="412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FF00FF"/>
                </a:solidFill>
                <a:latin typeface="+mj-lt"/>
              </a:rPr>
              <a:t>1</a:t>
            </a:r>
            <a:r>
              <a:rPr lang="en-US" altLang="zh-CN" sz="1600" dirty="0">
                <a:solidFill>
                  <a:srgbClr val="FF00FF"/>
                </a:solidFill>
                <a:latin typeface="+mj-lt"/>
              </a:rPr>
              <a:t>5</a:t>
            </a:r>
            <a:endParaRPr lang="zh-CN" altLang="en-US" sz="1600" dirty="0">
              <a:solidFill>
                <a:srgbClr val="FF00FF"/>
              </a:solidFill>
              <a:latin typeface="+mj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DE9FF64-F639-4E2A-A9BE-54FE7C847F49}"/>
              </a:ext>
            </a:extLst>
          </p:cNvPr>
          <p:cNvSpPr/>
          <p:nvPr/>
        </p:nvSpPr>
        <p:spPr>
          <a:xfrm>
            <a:off x="2095013" y="5069227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FF"/>
                </a:solidFill>
                <a:latin typeface="+mj-lt"/>
              </a:rPr>
              <a:t>28</a:t>
            </a:r>
            <a:endParaRPr lang="zh-CN" altLang="en-US" sz="1600" dirty="0">
              <a:solidFill>
                <a:srgbClr val="FF00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094382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2EA3A-6676-4E98-AE45-ABCE0025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SRAM		</a:t>
            </a:r>
            <a:r>
              <a:rPr lang="en-US" altLang="zh-CN" dirty="0">
                <a:solidFill>
                  <a:srgbClr val="FF6600"/>
                </a:solidFill>
              </a:rPr>
              <a:t>2. </a:t>
            </a:r>
            <a:r>
              <a:rPr lang="zh-CN" altLang="en-US" dirty="0">
                <a:solidFill>
                  <a:srgbClr val="FF6600"/>
                </a:solidFill>
              </a:rPr>
              <a:t>典型芯片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内容占位符 4">
                <a:extLst>
                  <a:ext uri="{FF2B5EF4-FFF2-40B4-BE49-F238E27FC236}">
                    <a16:creationId xmlns:a16="http://schemas.microsoft.com/office/drawing/2014/main" id="{01D8DC7E-18BD-4FE9-A815-DDD946CF040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44038866"/>
                  </p:ext>
                </p:extLst>
              </p:nvPr>
            </p:nvGraphicFramePr>
            <p:xfrm>
              <a:off x="323528" y="658376"/>
              <a:ext cx="4248472" cy="277062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2122730184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66809358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837825591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644598428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450326188"/>
                        </a:ext>
                      </a:extLst>
                    </a:gridCol>
                  </a:tblGrid>
                  <a:tr h="576064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4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b="1" kern="100">
                                        <a:effectLst/>
                                      </a:rPr>
                                      <m:t>WE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24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7395" marR="3739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1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4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b="1" kern="100">
                                        <a:effectLst/>
                                      </a:rPr>
                                      <m:t>CS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1" kern="100" baseline="-25000">
                                        <a:effectLst/>
                                      </a:rPr>
                                      <m:t>1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24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7395" marR="3739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1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b="1" kern="100" dirty="0">
                              <a:effectLst/>
                            </a:rPr>
                            <a:t>CS</a:t>
                          </a:r>
                          <a:r>
                            <a:rPr lang="en-US" sz="2400" b="1" kern="100" baseline="-25000" dirty="0">
                              <a:effectLst/>
                            </a:rPr>
                            <a:t>2</a:t>
                          </a:r>
                          <a:endParaRPr lang="zh-CN" sz="24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7395" marR="3739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1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2400" b="1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b="1" kern="100">
                                        <a:effectLst/>
                                      </a:rPr>
                                      <m:t>OE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24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7395" marR="3739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1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b="1" kern="100" dirty="0">
                              <a:effectLst/>
                            </a:rPr>
                            <a:t>D</a:t>
                          </a:r>
                          <a:r>
                            <a:rPr lang="en-US" sz="2400" b="1" kern="100" baseline="-25000" dirty="0">
                              <a:effectLst/>
                            </a:rPr>
                            <a:t>0</a:t>
                          </a:r>
                          <a:r>
                            <a:rPr lang="zh-CN" sz="2400" b="1" kern="100" dirty="0">
                              <a:effectLst/>
                            </a:rPr>
                            <a:t>～</a:t>
                          </a:r>
                          <a:r>
                            <a:rPr lang="en-US" sz="2400" b="1" kern="100" dirty="0">
                              <a:effectLst/>
                            </a:rPr>
                            <a:t>D</a:t>
                          </a:r>
                          <a:r>
                            <a:rPr lang="en-US" sz="2400" b="1" kern="100" baseline="-25000" dirty="0">
                              <a:effectLst/>
                            </a:rPr>
                            <a:t>7</a:t>
                          </a:r>
                          <a:endParaRPr lang="zh-CN" sz="24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7395" marR="37395" marT="0" marB="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1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3426021"/>
                      </a:ext>
                    </a:extLst>
                  </a:tr>
                  <a:tr h="7479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b="1" kern="100" dirty="0">
                              <a:effectLst/>
                            </a:rPr>
                            <a:t>0</a:t>
                          </a:r>
                          <a:endParaRPr lang="zh-CN" sz="24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7395" marR="3739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1" kern="1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×</a:t>
                          </a:r>
                          <a:endParaRPr lang="zh-CN" altLang="en-US" sz="2400" b="1" kern="1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zh-CN" alt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写入</a:t>
                          </a:r>
                        </a:p>
                      </a:txBody>
                      <a:tcPr marL="37395" marR="37395" marT="0" marB="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1909004"/>
                      </a:ext>
                    </a:extLst>
                  </a:tr>
                  <a:tr h="74790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zh-CN" alt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读出</a:t>
                          </a:r>
                        </a:p>
                      </a:txBody>
                      <a:tcPr marL="37395" marR="37395" marT="0" marB="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9528474"/>
                      </a:ext>
                    </a:extLst>
                  </a:tr>
                  <a:tr h="74790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×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400" b="1" kern="1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×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zh-CN" alt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三态</a:t>
                          </a:r>
                          <a:br>
                            <a:rPr lang="en-US" altLang="zh-CN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zh-CN" alt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（高阻）</a:t>
                          </a:r>
                        </a:p>
                      </a:txBody>
                      <a:tcPr marL="37395" marR="37395" marT="0" marB="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8867765"/>
                      </a:ext>
                    </a:extLst>
                  </a:tr>
                  <a:tr h="74790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×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400" b="1" kern="1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×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521450"/>
                      </a:ext>
                    </a:extLst>
                  </a:tr>
                  <a:tr h="74790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×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400" b="1" kern="1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400" b="1" kern="1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×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2493110"/>
                      </a:ext>
                    </a:extLst>
                  </a:tr>
                  <a:tr h="74790">
                    <a:tc gridSpan="5"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zh-CN" alt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注：</a:t>
                          </a:r>
                          <a:r>
                            <a:rPr lang="en-US" altLang="zh-CN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zh-CN" alt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表示不考虑。</a:t>
                          </a:r>
                        </a:p>
                      </a:txBody>
                      <a:tcPr marL="37395" marR="3739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1571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内容占位符 4">
                <a:extLst>
                  <a:ext uri="{FF2B5EF4-FFF2-40B4-BE49-F238E27FC236}">
                    <a16:creationId xmlns:a16="http://schemas.microsoft.com/office/drawing/2014/main" id="{01D8DC7E-18BD-4FE9-A815-DDD946CF040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44038866"/>
                  </p:ext>
                </p:extLst>
              </p:nvPr>
            </p:nvGraphicFramePr>
            <p:xfrm>
              <a:off x="323528" y="658376"/>
              <a:ext cx="4248472" cy="277062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2122730184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466809358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837825591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644598428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450326188"/>
                        </a:ext>
                      </a:extLst>
                    </a:gridCol>
                  </a:tblGrid>
                  <a:tr h="57606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7395" marR="3739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8" t="-3158" r="-440000" b="-40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7395" marR="3739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3662" t="-3158" r="-302817" b="-40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b="1" kern="100" dirty="0">
                              <a:effectLst/>
                            </a:rPr>
                            <a:t>CS</a:t>
                          </a:r>
                          <a:r>
                            <a:rPr lang="en-US" sz="2400" b="1" kern="100" baseline="-25000" dirty="0">
                              <a:effectLst/>
                            </a:rPr>
                            <a:t>2</a:t>
                          </a:r>
                          <a:endParaRPr lang="zh-CN" sz="24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7395" marR="3739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1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7395" marR="3739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33051" t="-3158" r="-164407" b="-40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b="1" kern="100" dirty="0">
                              <a:effectLst/>
                            </a:rPr>
                            <a:t>D</a:t>
                          </a:r>
                          <a:r>
                            <a:rPr lang="en-US" sz="2400" b="1" kern="100" baseline="-25000" dirty="0">
                              <a:effectLst/>
                            </a:rPr>
                            <a:t>0</a:t>
                          </a:r>
                          <a:r>
                            <a:rPr lang="zh-CN" sz="2400" b="1" kern="100" dirty="0">
                              <a:effectLst/>
                            </a:rPr>
                            <a:t>～</a:t>
                          </a:r>
                          <a:r>
                            <a:rPr lang="en-US" sz="2400" b="1" kern="100" dirty="0">
                              <a:effectLst/>
                            </a:rPr>
                            <a:t>D</a:t>
                          </a:r>
                          <a:r>
                            <a:rPr lang="en-US" sz="2400" b="1" kern="100" baseline="-25000" dirty="0">
                              <a:effectLst/>
                            </a:rPr>
                            <a:t>7</a:t>
                          </a:r>
                          <a:endParaRPr lang="zh-CN" sz="24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7395" marR="37395" marT="0" marB="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1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342602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b="1" kern="100" dirty="0">
                              <a:effectLst/>
                            </a:rPr>
                            <a:t>0</a:t>
                          </a:r>
                          <a:endParaRPr lang="zh-CN" sz="2400" b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7395" marR="3739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1" kern="1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×</a:t>
                          </a:r>
                          <a:endParaRPr lang="zh-CN" altLang="en-US" sz="2400" b="1" kern="1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zh-CN" alt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写入</a:t>
                          </a:r>
                        </a:p>
                      </a:txBody>
                      <a:tcPr marL="37395" marR="37395" marT="0" marB="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19090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zh-CN" alt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读出</a:t>
                          </a:r>
                        </a:p>
                      </a:txBody>
                      <a:tcPr marL="37395" marR="37395" marT="0" marB="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95284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×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400" b="1" kern="1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×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zh-CN" alt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三态</a:t>
                          </a:r>
                          <a:br>
                            <a:rPr lang="en-US" altLang="zh-CN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zh-CN" alt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（高阻）</a:t>
                          </a:r>
                        </a:p>
                      </a:txBody>
                      <a:tcPr marL="37395" marR="37395" marT="0" marB="0"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886776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×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400" b="1" kern="1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×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5214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×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400" b="1" kern="1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sz="2400" b="1" kern="1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400" b="1" kern="1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en-US" altLang="zh-CN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×</a:t>
                          </a:r>
                          <a:endParaRPr lang="zh-CN" altLang="en-US" sz="24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7395" marR="37395" marT="0" marB="0" anchor="ctr">
                        <a:solidFill>
                          <a:srgbClr val="FFFFCC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2493110"/>
                      </a:ext>
                    </a:extLst>
                  </a:tr>
                  <a:tr h="365760">
                    <a:tc gridSpan="5">
                      <a:txBody>
                        <a:bodyPr/>
                        <a:lstStyle/>
                        <a:p>
                          <a:pPr marL="0" indent="0" algn="ctr" defTabSz="914400" rtl="0" eaLnBrk="1" latinLnBrk="0" hangingPunct="1">
                            <a:spcAft>
                              <a:spcPts val="0"/>
                            </a:spcAft>
                          </a:pPr>
                          <a:r>
                            <a:rPr lang="zh-CN" alt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注：</a:t>
                          </a:r>
                          <a:r>
                            <a:rPr lang="en-US" altLang="zh-CN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zh-CN" altLang="en-US" sz="24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表示不考虑。</a:t>
                          </a:r>
                        </a:p>
                      </a:txBody>
                      <a:tcPr marL="37395" marR="37395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1571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A712B0-4558-4E7A-817E-BE953E85F3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31</a:t>
            </a:fld>
            <a:endParaRPr lang="en-US" altLang="zh-CN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4DEAB18-892A-4681-B7AB-2680FC7FC27E}"/>
              </a:ext>
            </a:extLst>
          </p:cNvPr>
          <p:cNvCxnSpPr/>
          <p:nvPr/>
        </p:nvCxnSpPr>
        <p:spPr bwMode="auto">
          <a:xfrm>
            <a:off x="5677137" y="677753"/>
            <a:ext cx="216024" cy="36004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09AAA67-E48B-4A2D-9E42-B6A1A25A0D5B}"/>
              </a:ext>
            </a:extLst>
          </p:cNvPr>
          <p:cNvCxnSpPr>
            <a:cxnSpLocks/>
          </p:cNvCxnSpPr>
          <p:nvPr/>
        </p:nvCxnSpPr>
        <p:spPr bwMode="auto">
          <a:xfrm flipH="1">
            <a:off x="5681864" y="678478"/>
            <a:ext cx="216024" cy="36004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745CD52-48E8-4B7D-A8DE-0F870F190120}"/>
              </a:ext>
            </a:extLst>
          </p:cNvPr>
          <p:cNvCxnSpPr>
            <a:cxnSpLocks/>
          </p:cNvCxnSpPr>
          <p:nvPr/>
        </p:nvCxnSpPr>
        <p:spPr bwMode="auto">
          <a:xfrm>
            <a:off x="5893161" y="677753"/>
            <a:ext cx="2438818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313C7F4-C96C-4095-9C61-7610EBA0075C}"/>
              </a:ext>
            </a:extLst>
          </p:cNvPr>
          <p:cNvCxnSpPr>
            <a:cxnSpLocks/>
          </p:cNvCxnSpPr>
          <p:nvPr/>
        </p:nvCxnSpPr>
        <p:spPr bwMode="auto">
          <a:xfrm>
            <a:off x="5893161" y="1042357"/>
            <a:ext cx="2438818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12F3CAA-055B-42AF-AFB0-2DACC2E7618B}"/>
              </a:ext>
            </a:extLst>
          </p:cNvPr>
          <p:cNvCxnSpPr/>
          <p:nvPr/>
        </p:nvCxnSpPr>
        <p:spPr bwMode="auto">
          <a:xfrm>
            <a:off x="8331979" y="677028"/>
            <a:ext cx="216024" cy="36004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D31766F-0426-4569-BE39-A111DA6FC1EF}"/>
              </a:ext>
            </a:extLst>
          </p:cNvPr>
          <p:cNvCxnSpPr>
            <a:cxnSpLocks/>
          </p:cNvCxnSpPr>
          <p:nvPr/>
        </p:nvCxnSpPr>
        <p:spPr bwMode="auto">
          <a:xfrm flipH="1">
            <a:off x="8336706" y="677753"/>
            <a:ext cx="216024" cy="36004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6F66E8D-09C5-43B8-90E9-39DE4E7A8C01}"/>
              </a:ext>
            </a:extLst>
          </p:cNvPr>
          <p:cNvCxnSpPr>
            <a:cxnSpLocks/>
          </p:cNvCxnSpPr>
          <p:nvPr/>
        </p:nvCxnSpPr>
        <p:spPr bwMode="auto">
          <a:xfrm>
            <a:off x="8560624" y="677028"/>
            <a:ext cx="140849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A898510-E88F-4E2F-80C8-97E89769FDB6}"/>
              </a:ext>
            </a:extLst>
          </p:cNvPr>
          <p:cNvCxnSpPr>
            <a:cxnSpLocks/>
          </p:cNvCxnSpPr>
          <p:nvPr/>
        </p:nvCxnSpPr>
        <p:spPr bwMode="auto">
          <a:xfrm>
            <a:off x="8548360" y="1037068"/>
            <a:ext cx="153470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0FFB729-451F-40A7-8FBE-98017F2925CC}"/>
              </a:ext>
            </a:extLst>
          </p:cNvPr>
          <p:cNvCxnSpPr>
            <a:cxnSpLocks/>
          </p:cNvCxnSpPr>
          <p:nvPr/>
        </p:nvCxnSpPr>
        <p:spPr bwMode="auto">
          <a:xfrm>
            <a:off x="5533121" y="677028"/>
            <a:ext cx="144016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46EEA75-D8D3-4422-B539-3E3380A72220}"/>
              </a:ext>
            </a:extLst>
          </p:cNvPr>
          <p:cNvCxnSpPr>
            <a:cxnSpLocks/>
          </p:cNvCxnSpPr>
          <p:nvPr/>
        </p:nvCxnSpPr>
        <p:spPr bwMode="auto">
          <a:xfrm>
            <a:off x="5533121" y="1038518"/>
            <a:ext cx="144016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B85AE9F-AD15-4C91-BEF7-F3C623BDDC44}"/>
              </a:ext>
            </a:extLst>
          </p:cNvPr>
          <p:cNvCxnSpPr/>
          <p:nvPr/>
        </p:nvCxnSpPr>
        <p:spPr bwMode="auto">
          <a:xfrm>
            <a:off x="5821153" y="1236264"/>
            <a:ext cx="216024" cy="36004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ED9FB5B-1B5E-4075-B5B7-6083D3954953}"/>
              </a:ext>
            </a:extLst>
          </p:cNvPr>
          <p:cNvCxnSpPr>
            <a:cxnSpLocks/>
          </p:cNvCxnSpPr>
          <p:nvPr/>
        </p:nvCxnSpPr>
        <p:spPr bwMode="auto">
          <a:xfrm flipH="1">
            <a:off x="8269425" y="1236264"/>
            <a:ext cx="216024" cy="36004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976EA0C-D306-4E7B-A8D1-7298F2C290B6}"/>
              </a:ext>
            </a:extLst>
          </p:cNvPr>
          <p:cNvCxnSpPr>
            <a:cxnSpLocks/>
          </p:cNvCxnSpPr>
          <p:nvPr/>
        </p:nvCxnSpPr>
        <p:spPr bwMode="auto">
          <a:xfrm>
            <a:off x="6037177" y="1600477"/>
            <a:ext cx="2232248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1E77C31-964A-4EBD-809C-FA7AFCC6EBE5}"/>
              </a:ext>
            </a:extLst>
          </p:cNvPr>
          <p:cNvCxnSpPr>
            <a:cxnSpLocks/>
          </p:cNvCxnSpPr>
          <p:nvPr/>
        </p:nvCxnSpPr>
        <p:spPr bwMode="auto">
          <a:xfrm>
            <a:off x="5533121" y="1236606"/>
            <a:ext cx="288032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A12A945-FED6-46BB-8754-1F8691BBBA8E}"/>
              </a:ext>
            </a:extLst>
          </p:cNvPr>
          <p:cNvCxnSpPr>
            <a:cxnSpLocks/>
          </p:cNvCxnSpPr>
          <p:nvPr/>
        </p:nvCxnSpPr>
        <p:spPr bwMode="auto">
          <a:xfrm>
            <a:off x="8485449" y="1233883"/>
            <a:ext cx="216024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260FEAF-CBCF-40F9-B85D-87F049029F41}"/>
              </a:ext>
            </a:extLst>
          </p:cNvPr>
          <p:cNvGrpSpPr/>
          <p:nvPr/>
        </p:nvGrpSpPr>
        <p:grpSpPr>
          <a:xfrm>
            <a:off x="6505229" y="2456373"/>
            <a:ext cx="108012" cy="357316"/>
            <a:chOff x="6151449" y="2528562"/>
            <a:chExt cx="108012" cy="357316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3F57A64-231E-4CA2-91C4-82AF66EFAC3F}"/>
                </a:ext>
              </a:extLst>
            </p:cNvPr>
            <p:cNvCxnSpPr/>
            <p:nvPr/>
          </p:nvCxnSpPr>
          <p:spPr bwMode="auto">
            <a:xfrm flipH="1">
              <a:off x="6151449" y="2528562"/>
              <a:ext cx="108012" cy="180358"/>
            </a:xfrm>
            <a:prstGeom prst="line">
              <a:avLst/>
            </a:prstGeom>
            <a:solidFill>
              <a:srgbClr val="FFFF99"/>
            </a:solidFill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060A0E5D-7792-42F7-9814-B0C0AAD8518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151449" y="2705520"/>
              <a:ext cx="108012" cy="180358"/>
            </a:xfrm>
            <a:prstGeom prst="line">
              <a:avLst/>
            </a:prstGeom>
            <a:solidFill>
              <a:srgbClr val="FFFF99"/>
            </a:solidFill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55633D0-75E4-4C44-A8EA-1297462A1A9A}"/>
              </a:ext>
            </a:extLst>
          </p:cNvPr>
          <p:cNvGrpSpPr/>
          <p:nvPr/>
        </p:nvGrpSpPr>
        <p:grpSpPr>
          <a:xfrm flipH="1">
            <a:off x="8377437" y="2454673"/>
            <a:ext cx="108012" cy="357316"/>
            <a:chOff x="6151449" y="2528562"/>
            <a:chExt cx="108012" cy="357316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DF44309-94ED-4A21-BD13-1FD40E64D87C}"/>
                </a:ext>
              </a:extLst>
            </p:cNvPr>
            <p:cNvCxnSpPr/>
            <p:nvPr/>
          </p:nvCxnSpPr>
          <p:spPr bwMode="auto">
            <a:xfrm flipH="1">
              <a:off x="6151449" y="2528562"/>
              <a:ext cx="108012" cy="180358"/>
            </a:xfrm>
            <a:prstGeom prst="line">
              <a:avLst/>
            </a:prstGeom>
            <a:solidFill>
              <a:srgbClr val="FFFF99"/>
            </a:solidFill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8DF0FA0-548B-407B-8AD8-C90EA38102B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151449" y="2705520"/>
              <a:ext cx="108012" cy="180358"/>
            </a:xfrm>
            <a:prstGeom prst="line">
              <a:avLst/>
            </a:prstGeom>
            <a:solidFill>
              <a:srgbClr val="FFFF99"/>
            </a:solidFill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0E23105-E8A6-417B-A9FD-F5225F616435}"/>
              </a:ext>
            </a:extLst>
          </p:cNvPr>
          <p:cNvCxnSpPr>
            <a:cxnSpLocks/>
          </p:cNvCxnSpPr>
          <p:nvPr/>
        </p:nvCxnSpPr>
        <p:spPr bwMode="auto">
          <a:xfrm>
            <a:off x="6613241" y="2456373"/>
            <a:ext cx="1764196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D3A93052-896C-41FE-A916-B9B282CD6CFF}"/>
              </a:ext>
            </a:extLst>
          </p:cNvPr>
          <p:cNvCxnSpPr>
            <a:cxnSpLocks/>
          </p:cNvCxnSpPr>
          <p:nvPr/>
        </p:nvCxnSpPr>
        <p:spPr bwMode="auto">
          <a:xfrm>
            <a:off x="6613241" y="2812447"/>
            <a:ext cx="1764196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D042B72D-4EDD-4D72-8603-3F00E39D72C1}"/>
              </a:ext>
            </a:extLst>
          </p:cNvPr>
          <p:cNvCxnSpPr>
            <a:cxnSpLocks/>
          </p:cNvCxnSpPr>
          <p:nvPr/>
        </p:nvCxnSpPr>
        <p:spPr bwMode="auto">
          <a:xfrm>
            <a:off x="5556885" y="2634852"/>
            <a:ext cx="948344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C6B1C54B-743D-4AE3-950A-419E2E70DF89}"/>
              </a:ext>
            </a:extLst>
          </p:cNvPr>
          <p:cNvCxnSpPr>
            <a:cxnSpLocks/>
          </p:cNvCxnSpPr>
          <p:nvPr/>
        </p:nvCxnSpPr>
        <p:spPr bwMode="auto">
          <a:xfrm>
            <a:off x="8495793" y="2631631"/>
            <a:ext cx="205680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86249D19-5386-49B1-AE02-AD09D5014B0E}"/>
              </a:ext>
            </a:extLst>
          </p:cNvPr>
          <p:cNvCxnSpPr/>
          <p:nvPr/>
        </p:nvCxnSpPr>
        <p:spPr bwMode="auto">
          <a:xfrm>
            <a:off x="6901273" y="3078736"/>
            <a:ext cx="216024" cy="36004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0B71CCD4-3322-4701-8916-A38F881B280C}"/>
              </a:ext>
            </a:extLst>
          </p:cNvPr>
          <p:cNvCxnSpPr>
            <a:cxnSpLocks/>
          </p:cNvCxnSpPr>
          <p:nvPr/>
        </p:nvCxnSpPr>
        <p:spPr bwMode="auto">
          <a:xfrm flipH="1">
            <a:off x="7981393" y="3078736"/>
            <a:ext cx="216024" cy="36004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EEE0579-32AB-4176-B29C-8024EC65B181}"/>
              </a:ext>
            </a:extLst>
          </p:cNvPr>
          <p:cNvCxnSpPr>
            <a:cxnSpLocks/>
          </p:cNvCxnSpPr>
          <p:nvPr/>
        </p:nvCxnSpPr>
        <p:spPr bwMode="auto">
          <a:xfrm>
            <a:off x="7117297" y="3442949"/>
            <a:ext cx="868361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BB3047E7-4E9B-4B2C-ADA5-FA02E656AA09}"/>
              </a:ext>
            </a:extLst>
          </p:cNvPr>
          <p:cNvCxnSpPr>
            <a:cxnSpLocks/>
          </p:cNvCxnSpPr>
          <p:nvPr/>
        </p:nvCxnSpPr>
        <p:spPr bwMode="auto">
          <a:xfrm>
            <a:off x="5537386" y="3081459"/>
            <a:ext cx="1363887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3459A25-C7AE-4FF9-A5C4-045F947A05F2}"/>
              </a:ext>
            </a:extLst>
          </p:cNvPr>
          <p:cNvCxnSpPr>
            <a:cxnSpLocks/>
          </p:cNvCxnSpPr>
          <p:nvPr/>
        </p:nvCxnSpPr>
        <p:spPr bwMode="auto">
          <a:xfrm>
            <a:off x="8197417" y="3081957"/>
            <a:ext cx="508321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DC5B69E8-103D-474B-ADC2-5F0DE2B740EE}"/>
              </a:ext>
            </a:extLst>
          </p:cNvPr>
          <p:cNvCxnSpPr/>
          <p:nvPr/>
        </p:nvCxnSpPr>
        <p:spPr bwMode="auto">
          <a:xfrm flipV="1">
            <a:off x="5821153" y="1827566"/>
            <a:ext cx="216024" cy="36004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F8B85FE3-8380-4CB3-9F56-0910794FC27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269425" y="1827566"/>
            <a:ext cx="216024" cy="36004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96F0FEF0-82F9-4066-8F7E-03E6EB9A6BDC}"/>
              </a:ext>
            </a:extLst>
          </p:cNvPr>
          <p:cNvCxnSpPr>
            <a:cxnSpLocks/>
          </p:cNvCxnSpPr>
          <p:nvPr/>
        </p:nvCxnSpPr>
        <p:spPr bwMode="auto">
          <a:xfrm>
            <a:off x="6039558" y="1823393"/>
            <a:ext cx="2229867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B41F8586-81E1-42EF-BA40-7135451C0A8D}"/>
              </a:ext>
            </a:extLst>
          </p:cNvPr>
          <p:cNvCxnSpPr>
            <a:cxnSpLocks/>
          </p:cNvCxnSpPr>
          <p:nvPr/>
        </p:nvCxnSpPr>
        <p:spPr bwMode="auto">
          <a:xfrm flipV="1">
            <a:off x="5533121" y="2187264"/>
            <a:ext cx="288032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FDF1C587-36A0-48EC-91EC-31936B896DEE}"/>
              </a:ext>
            </a:extLst>
          </p:cNvPr>
          <p:cNvCxnSpPr>
            <a:cxnSpLocks/>
          </p:cNvCxnSpPr>
          <p:nvPr/>
        </p:nvCxnSpPr>
        <p:spPr bwMode="auto">
          <a:xfrm flipV="1">
            <a:off x="8485449" y="2189147"/>
            <a:ext cx="216024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17D12E96-2010-46C4-A1D2-E11AA6931A39}"/>
              </a:ext>
            </a:extLst>
          </p:cNvPr>
          <p:cNvSpPr/>
          <p:nvPr/>
        </p:nvSpPr>
        <p:spPr>
          <a:xfrm>
            <a:off x="6541233" y="589572"/>
            <a:ext cx="1247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/>
              <a:t>A</a:t>
            </a:r>
            <a:r>
              <a:rPr lang="en-US" altLang="zh-CN" sz="2400" kern="100" baseline="-25000" dirty="0"/>
              <a:t>0</a:t>
            </a:r>
            <a:r>
              <a:rPr lang="zh-CN" altLang="zh-CN" sz="2400" kern="100" dirty="0"/>
              <a:t>～</a:t>
            </a:r>
            <a:r>
              <a:rPr lang="en-US" altLang="zh-CN" sz="2400" kern="100" dirty="0"/>
              <a:t>A</a:t>
            </a:r>
            <a:r>
              <a:rPr lang="en-US" altLang="zh-CN" sz="2400" kern="100" baseline="-25000" dirty="0"/>
              <a:t>12</a:t>
            </a:r>
            <a:endParaRPr lang="zh-CN" altLang="en-US" sz="2400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D693F7E-19C0-4EAA-8370-7000325F1EED}"/>
              </a:ext>
            </a:extLst>
          </p:cNvPr>
          <p:cNvSpPr/>
          <p:nvPr/>
        </p:nvSpPr>
        <p:spPr>
          <a:xfrm>
            <a:off x="6905659" y="2379851"/>
            <a:ext cx="1144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/>
              <a:t>D</a:t>
            </a:r>
            <a:r>
              <a:rPr lang="en-US" altLang="zh-CN" sz="2400" kern="100" baseline="-25000" dirty="0"/>
              <a:t>0</a:t>
            </a:r>
            <a:r>
              <a:rPr lang="zh-CN" altLang="zh-CN" sz="2400" kern="100" dirty="0"/>
              <a:t>～</a:t>
            </a:r>
            <a:r>
              <a:rPr lang="en-US" altLang="zh-CN" sz="2400" kern="100" dirty="0"/>
              <a:t>D</a:t>
            </a:r>
            <a:r>
              <a:rPr lang="en-US" altLang="zh-CN" sz="2400" kern="100" baseline="-25000" dirty="0"/>
              <a:t>7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A9D86718-A618-4336-9A47-79F663A29177}"/>
                  </a:ext>
                </a:extLst>
              </p:cNvPr>
              <p:cNvSpPr/>
              <p:nvPr/>
            </p:nvSpPr>
            <p:spPr>
              <a:xfrm>
                <a:off x="6713091" y="1155715"/>
                <a:ext cx="758541" cy="463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zh-CN" sz="2400" i="1" kern="10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zh-CN" sz="2400" kern="100"/>
                            <m:t>CS</m:t>
                          </m:r>
                          <m:r>
                            <m:rPr>
                              <m:nor/>
                            </m:rPr>
                            <a:rPr lang="en-US" altLang="zh-CN" sz="2400" kern="100" baseline="-25000"/>
                            <m:t>1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A9D86718-A618-4336-9A47-79F663A29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091" y="1155715"/>
                <a:ext cx="758541" cy="463332"/>
              </a:xfrm>
              <a:prstGeom prst="rect">
                <a:avLst/>
              </a:prstGeom>
              <a:blipFill>
                <a:blip r:embed="rId3"/>
                <a:stretch>
                  <a:fillRect l="-1600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>
            <a:extLst>
              <a:ext uri="{FF2B5EF4-FFF2-40B4-BE49-F238E27FC236}">
                <a16:creationId xmlns:a16="http://schemas.microsoft.com/office/drawing/2014/main" id="{B9788D4F-DFEC-46AA-8963-1CFF0E982F35}"/>
              </a:ext>
            </a:extLst>
          </p:cNvPr>
          <p:cNvSpPr/>
          <p:nvPr/>
        </p:nvSpPr>
        <p:spPr>
          <a:xfrm>
            <a:off x="6747396" y="1780497"/>
            <a:ext cx="681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>
                <a:solidFill>
                  <a:srgbClr val="000000"/>
                </a:solidFill>
                <a:latin typeface="Times New Roman"/>
                <a:ea typeface="宋体"/>
              </a:rPr>
              <a:t>CS</a:t>
            </a:r>
            <a:r>
              <a:rPr lang="en-US" altLang="zh-CN" sz="2400" kern="100" baseline="-25000" dirty="0">
                <a:solidFill>
                  <a:srgbClr val="000000"/>
                </a:solidFill>
                <a:latin typeface="Times New Roman"/>
                <a:ea typeface="宋体"/>
              </a:rPr>
              <a:t>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E3D8F87B-5617-4193-80D3-0721AE00559B}"/>
                  </a:ext>
                </a:extLst>
              </p:cNvPr>
              <p:cNvSpPr/>
              <p:nvPr/>
            </p:nvSpPr>
            <p:spPr>
              <a:xfrm>
                <a:off x="7186356" y="3027923"/>
                <a:ext cx="7745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zh-CN" sz="2400" i="1" kern="10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zh-CN" sz="2400" kern="100"/>
                            <m:t>WE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E3D8F87B-5617-4193-80D3-0721AE005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356" y="3027923"/>
                <a:ext cx="774571" cy="461665"/>
              </a:xfrm>
              <a:prstGeom prst="rect">
                <a:avLst/>
              </a:prstGeom>
              <a:blipFill>
                <a:blip r:embed="rId4"/>
                <a:stretch>
                  <a:fillRect l="-1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F245480A-45CB-422F-9FA8-04C43B31D246}"/>
              </a:ext>
            </a:extLst>
          </p:cNvPr>
          <p:cNvCxnSpPr>
            <a:cxnSpLocks/>
          </p:cNvCxnSpPr>
          <p:nvPr/>
        </p:nvCxnSpPr>
        <p:spPr bwMode="auto">
          <a:xfrm>
            <a:off x="8098068" y="589572"/>
            <a:ext cx="0" cy="5415973"/>
          </a:xfrm>
          <a:prstGeom prst="line">
            <a:avLst/>
          </a:prstGeom>
          <a:solidFill>
            <a:srgbClr val="FFFF99"/>
          </a:solidFill>
          <a:ln w="19050" cap="flat" cmpd="sng" algn="ctr">
            <a:solidFill>
              <a:srgbClr val="FF66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106072C5-FEFA-4875-BEEB-EDD6A8FAA657}"/>
              </a:ext>
            </a:extLst>
          </p:cNvPr>
          <p:cNvCxnSpPr/>
          <p:nvPr/>
        </p:nvCxnSpPr>
        <p:spPr bwMode="auto">
          <a:xfrm>
            <a:off x="5533121" y="3675995"/>
            <a:ext cx="3168352" cy="0"/>
          </a:xfrm>
          <a:prstGeom prst="line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58A785E9-B415-4DA2-BD93-8CD879693C7C}"/>
                  </a:ext>
                </a:extLst>
              </p:cNvPr>
              <p:cNvSpPr/>
              <p:nvPr/>
            </p:nvSpPr>
            <p:spPr>
              <a:xfrm>
                <a:off x="6156383" y="3685748"/>
                <a:ext cx="2175596" cy="463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 kern="10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kern="100"/>
                          <m:t>OE</m:t>
                        </m:r>
                      </m:e>
                    </m:acc>
                  </m:oMath>
                </a14:m>
                <a:r>
                  <a:rPr lang="zh-CN" altLang="en-US" sz="2400" dirty="0"/>
                  <a:t>（高电平）</a:t>
                </a:r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58A785E9-B415-4DA2-BD93-8CD879693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383" y="3685748"/>
                <a:ext cx="2175596" cy="463332"/>
              </a:xfrm>
              <a:prstGeom prst="rect">
                <a:avLst/>
              </a:prstGeom>
              <a:blipFill>
                <a:blip r:embed="rId5"/>
                <a:stretch>
                  <a:fillRect l="-1120" t="-14474" r="-3922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左大括号 94">
            <a:extLst>
              <a:ext uri="{FF2B5EF4-FFF2-40B4-BE49-F238E27FC236}">
                <a16:creationId xmlns:a16="http://schemas.microsoft.com/office/drawing/2014/main" id="{41B32712-6EA9-43A2-874D-44DEE06327C4}"/>
              </a:ext>
            </a:extLst>
          </p:cNvPr>
          <p:cNvSpPr/>
          <p:nvPr/>
        </p:nvSpPr>
        <p:spPr bwMode="auto">
          <a:xfrm>
            <a:off x="5204687" y="2533787"/>
            <a:ext cx="216024" cy="1512157"/>
          </a:xfrm>
          <a:prstGeom prst="leftBrace">
            <a:avLst>
              <a:gd name="adj1" fmla="val 32753"/>
              <a:gd name="adj2" fmla="val 50000"/>
            </a:avLst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9E0B9EFB-3365-4ABB-9CC1-D4BFA3EBAFCF}"/>
              </a:ext>
            </a:extLst>
          </p:cNvPr>
          <p:cNvSpPr/>
          <p:nvPr/>
        </p:nvSpPr>
        <p:spPr>
          <a:xfrm>
            <a:off x="4788024" y="2689700"/>
            <a:ext cx="412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5050"/>
                </a:solidFill>
              </a:rPr>
              <a:t>写时序</a:t>
            </a: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143D6218-30C9-4C98-8686-B3C42DE0E0D8}"/>
              </a:ext>
            </a:extLst>
          </p:cNvPr>
          <p:cNvGrpSpPr/>
          <p:nvPr/>
        </p:nvGrpSpPr>
        <p:grpSpPr>
          <a:xfrm>
            <a:off x="6941542" y="4400589"/>
            <a:ext cx="108012" cy="357316"/>
            <a:chOff x="6151449" y="2528562"/>
            <a:chExt cx="108012" cy="357316"/>
          </a:xfrm>
        </p:grpSpPr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7AA944D9-A23A-4686-B4B4-01BC6F5DB740}"/>
                </a:ext>
              </a:extLst>
            </p:cNvPr>
            <p:cNvCxnSpPr/>
            <p:nvPr/>
          </p:nvCxnSpPr>
          <p:spPr bwMode="auto">
            <a:xfrm flipH="1">
              <a:off x="6151449" y="2528562"/>
              <a:ext cx="108012" cy="180358"/>
            </a:xfrm>
            <a:prstGeom prst="line">
              <a:avLst/>
            </a:prstGeom>
            <a:solidFill>
              <a:srgbClr val="FFFF99"/>
            </a:solidFill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57B89244-DF45-4289-9131-39931FAF1CD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151449" y="2705520"/>
              <a:ext cx="108012" cy="180358"/>
            </a:xfrm>
            <a:prstGeom prst="line">
              <a:avLst/>
            </a:prstGeom>
            <a:solidFill>
              <a:srgbClr val="FFFF99"/>
            </a:solidFill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95547502-2286-4A8B-8299-99E99AA35F23}"/>
              </a:ext>
            </a:extLst>
          </p:cNvPr>
          <p:cNvGrpSpPr/>
          <p:nvPr/>
        </p:nvGrpSpPr>
        <p:grpSpPr>
          <a:xfrm flipH="1">
            <a:off x="8383557" y="4398889"/>
            <a:ext cx="108012" cy="357316"/>
            <a:chOff x="6151449" y="2528562"/>
            <a:chExt cx="108012" cy="357316"/>
          </a:xfrm>
        </p:grpSpPr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FC1A017E-CD4B-4A5C-A6D1-270CDC9E4462}"/>
                </a:ext>
              </a:extLst>
            </p:cNvPr>
            <p:cNvCxnSpPr/>
            <p:nvPr/>
          </p:nvCxnSpPr>
          <p:spPr bwMode="auto">
            <a:xfrm flipH="1">
              <a:off x="6151449" y="2528562"/>
              <a:ext cx="108012" cy="180358"/>
            </a:xfrm>
            <a:prstGeom prst="line">
              <a:avLst/>
            </a:prstGeom>
            <a:solidFill>
              <a:srgbClr val="FFFF99"/>
            </a:solidFill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5D64F11E-EAA5-43FC-92C2-6486A91A2D4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151449" y="2705520"/>
              <a:ext cx="108012" cy="180358"/>
            </a:xfrm>
            <a:prstGeom prst="line">
              <a:avLst/>
            </a:prstGeom>
            <a:solidFill>
              <a:srgbClr val="FFFF99"/>
            </a:solidFill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DA8E9AB1-2DCE-40C3-AFD5-9B3495BB605A}"/>
              </a:ext>
            </a:extLst>
          </p:cNvPr>
          <p:cNvCxnSpPr>
            <a:cxnSpLocks/>
          </p:cNvCxnSpPr>
          <p:nvPr/>
        </p:nvCxnSpPr>
        <p:spPr bwMode="auto">
          <a:xfrm>
            <a:off x="7049554" y="4400589"/>
            <a:ext cx="1334003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EF3FFD20-E435-46DA-BB34-94661E5D020B}"/>
              </a:ext>
            </a:extLst>
          </p:cNvPr>
          <p:cNvCxnSpPr>
            <a:cxnSpLocks/>
          </p:cNvCxnSpPr>
          <p:nvPr/>
        </p:nvCxnSpPr>
        <p:spPr bwMode="auto">
          <a:xfrm>
            <a:off x="7049554" y="4756663"/>
            <a:ext cx="1334003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3A036DBD-A45A-4705-8BA3-97E3769471AA}"/>
              </a:ext>
            </a:extLst>
          </p:cNvPr>
          <p:cNvCxnSpPr>
            <a:cxnSpLocks/>
          </p:cNvCxnSpPr>
          <p:nvPr/>
        </p:nvCxnSpPr>
        <p:spPr bwMode="auto">
          <a:xfrm>
            <a:off x="5563005" y="4579068"/>
            <a:ext cx="1378537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ECB2384B-3603-4CA0-8A3E-C72D6C5A0B52}"/>
              </a:ext>
            </a:extLst>
          </p:cNvPr>
          <p:cNvCxnSpPr>
            <a:cxnSpLocks/>
          </p:cNvCxnSpPr>
          <p:nvPr/>
        </p:nvCxnSpPr>
        <p:spPr bwMode="auto">
          <a:xfrm>
            <a:off x="8501913" y="4575847"/>
            <a:ext cx="205680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C29D397B-42C6-4A83-87BA-CF0771233E08}"/>
              </a:ext>
            </a:extLst>
          </p:cNvPr>
          <p:cNvCxnSpPr>
            <a:cxnSpLocks/>
          </p:cNvCxnSpPr>
          <p:nvPr/>
        </p:nvCxnSpPr>
        <p:spPr bwMode="auto">
          <a:xfrm>
            <a:off x="6228184" y="5593859"/>
            <a:ext cx="210749" cy="351248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1D30083A-6402-491B-8C7C-58D74619DF8D}"/>
              </a:ext>
            </a:extLst>
          </p:cNvPr>
          <p:cNvCxnSpPr>
            <a:cxnSpLocks/>
          </p:cNvCxnSpPr>
          <p:nvPr/>
        </p:nvCxnSpPr>
        <p:spPr bwMode="auto">
          <a:xfrm flipH="1">
            <a:off x="7987513" y="5585067"/>
            <a:ext cx="216024" cy="36004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1CD05921-66E2-4488-AD9C-F719E7B2FA52}"/>
              </a:ext>
            </a:extLst>
          </p:cNvPr>
          <p:cNvCxnSpPr>
            <a:cxnSpLocks/>
          </p:cNvCxnSpPr>
          <p:nvPr/>
        </p:nvCxnSpPr>
        <p:spPr bwMode="auto">
          <a:xfrm>
            <a:off x="6444208" y="5949280"/>
            <a:ext cx="1547570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704D9AF1-943F-4776-985B-1150EBD369AF}"/>
              </a:ext>
            </a:extLst>
          </p:cNvPr>
          <p:cNvCxnSpPr>
            <a:cxnSpLocks/>
          </p:cNvCxnSpPr>
          <p:nvPr/>
        </p:nvCxnSpPr>
        <p:spPr bwMode="auto">
          <a:xfrm>
            <a:off x="5543506" y="5587790"/>
            <a:ext cx="684678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CAF22238-553E-42F4-BD5B-D9C12BADD678}"/>
              </a:ext>
            </a:extLst>
          </p:cNvPr>
          <p:cNvCxnSpPr>
            <a:cxnSpLocks/>
          </p:cNvCxnSpPr>
          <p:nvPr/>
        </p:nvCxnSpPr>
        <p:spPr bwMode="auto">
          <a:xfrm>
            <a:off x="8203537" y="5588288"/>
            <a:ext cx="508321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7EFDDDB5-5069-4BAF-BD54-5852093C8F09}"/>
              </a:ext>
            </a:extLst>
          </p:cNvPr>
          <p:cNvSpPr/>
          <p:nvPr/>
        </p:nvSpPr>
        <p:spPr>
          <a:xfrm>
            <a:off x="7200834" y="4324067"/>
            <a:ext cx="1144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/>
              <a:t>D</a:t>
            </a:r>
            <a:r>
              <a:rPr lang="en-US" altLang="zh-CN" sz="2400" kern="100" baseline="-25000" dirty="0"/>
              <a:t>0</a:t>
            </a:r>
            <a:r>
              <a:rPr lang="zh-CN" altLang="zh-CN" sz="2400" kern="100" dirty="0"/>
              <a:t>～</a:t>
            </a:r>
            <a:r>
              <a:rPr lang="en-US" altLang="zh-CN" sz="2400" kern="100" dirty="0"/>
              <a:t>D</a:t>
            </a:r>
            <a:r>
              <a:rPr lang="en-US" altLang="zh-CN" sz="2400" kern="100" baseline="-25000" dirty="0"/>
              <a:t>7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8459FCB-D3C7-4931-9366-AD52427AF2A0}"/>
                  </a:ext>
                </a:extLst>
              </p:cNvPr>
              <p:cNvSpPr/>
              <p:nvPr/>
            </p:nvSpPr>
            <p:spPr>
              <a:xfrm>
                <a:off x="6461213" y="4995592"/>
                <a:ext cx="2244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400" i="1" kern="10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kern="100"/>
                          <m:t>WE</m:t>
                        </m:r>
                      </m:e>
                    </m:acc>
                  </m:oMath>
                </a14:m>
                <a:r>
                  <a:rPr lang="zh-CN" altLang="en-US" sz="2400" dirty="0"/>
                  <a:t>（高电平）</a:t>
                </a:r>
              </a:p>
            </p:txBody>
          </p:sp>
        </mc:Choice>
        <mc:Fallback xmlns="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78459FCB-D3C7-4931-9366-AD52427AF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213" y="4995592"/>
                <a:ext cx="2244525" cy="461665"/>
              </a:xfrm>
              <a:prstGeom prst="rect">
                <a:avLst/>
              </a:prstGeom>
              <a:blipFill>
                <a:blip r:embed="rId6"/>
                <a:stretch>
                  <a:fillRect l="-543" t="-14474" r="-407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24F3D5BD-F6F3-4523-875F-22623AD7C815}"/>
              </a:ext>
            </a:extLst>
          </p:cNvPr>
          <p:cNvCxnSpPr/>
          <p:nvPr/>
        </p:nvCxnSpPr>
        <p:spPr bwMode="auto">
          <a:xfrm>
            <a:off x="5539241" y="5013176"/>
            <a:ext cx="3168352" cy="0"/>
          </a:xfrm>
          <a:prstGeom prst="line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B06ECA04-7206-4783-AFEC-B4D566664D46}"/>
                  </a:ext>
                </a:extLst>
              </p:cNvPr>
              <p:cNvSpPr/>
              <p:nvPr/>
            </p:nvSpPr>
            <p:spPr>
              <a:xfrm>
                <a:off x="6877834" y="5542213"/>
                <a:ext cx="705641" cy="463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zh-CN" sz="2400" i="1" kern="10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zh-CN" sz="2400" kern="100"/>
                            <m:t>OE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B06ECA04-7206-4783-AFEC-B4D566664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834" y="5542213"/>
                <a:ext cx="705641" cy="463332"/>
              </a:xfrm>
              <a:prstGeom prst="rect">
                <a:avLst/>
              </a:prstGeom>
              <a:blipFill>
                <a:blip r:embed="rId7"/>
                <a:stretch>
                  <a:fillRect l="-1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左大括号 115">
            <a:extLst>
              <a:ext uri="{FF2B5EF4-FFF2-40B4-BE49-F238E27FC236}">
                <a16:creationId xmlns:a16="http://schemas.microsoft.com/office/drawing/2014/main" id="{AF5A7E2D-2841-46FC-BBE2-703DB71264DC}"/>
              </a:ext>
            </a:extLst>
          </p:cNvPr>
          <p:cNvSpPr/>
          <p:nvPr/>
        </p:nvSpPr>
        <p:spPr bwMode="auto">
          <a:xfrm>
            <a:off x="5210807" y="4478003"/>
            <a:ext cx="216024" cy="1512157"/>
          </a:xfrm>
          <a:prstGeom prst="leftBrace">
            <a:avLst>
              <a:gd name="adj1" fmla="val 32753"/>
              <a:gd name="adj2" fmla="val 50000"/>
            </a:avLst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954F527D-467E-4954-9538-A15B84333E3B}"/>
              </a:ext>
            </a:extLst>
          </p:cNvPr>
          <p:cNvSpPr/>
          <p:nvPr/>
        </p:nvSpPr>
        <p:spPr>
          <a:xfrm>
            <a:off x="4794144" y="4633916"/>
            <a:ext cx="412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5050"/>
                </a:solidFill>
              </a:rPr>
              <a:t>读时序</a:t>
            </a:r>
          </a:p>
        </p:txBody>
      </p: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7C92F200-4F7B-404B-A956-4C0610E9861E}"/>
              </a:ext>
            </a:extLst>
          </p:cNvPr>
          <p:cNvCxnSpPr>
            <a:cxnSpLocks/>
          </p:cNvCxnSpPr>
          <p:nvPr/>
        </p:nvCxnSpPr>
        <p:spPr bwMode="auto">
          <a:xfrm>
            <a:off x="8098197" y="2406227"/>
            <a:ext cx="0" cy="461665"/>
          </a:xfrm>
          <a:prstGeom prst="line">
            <a:avLst/>
          </a:prstGeom>
          <a:solidFill>
            <a:srgbClr val="FFFF99"/>
          </a:solidFill>
          <a:ln w="76200" cap="flat" cmpd="sng" algn="ctr">
            <a:solidFill>
              <a:srgbClr val="FF00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1592649E-48A9-4ED5-8C1A-AF423D53DEEC}"/>
              </a:ext>
            </a:extLst>
          </p:cNvPr>
          <p:cNvCxnSpPr>
            <a:cxnSpLocks/>
          </p:cNvCxnSpPr>
          <p:nvPr/>
        </p:nvCxnSpPr>
        <p:spPr bwMode="auto">
          <a:xfrm>
            <a:off x="8098068" y="4355431"/>
            <a:ext cx="0" cy="461665"/>
          </a:xfrm>
          <a:prstGeom prst="line">
            <a:avLst/>
          </a:prstGeom>
          <a:solidFill>
            <a:srgbClr val="FFFF99"/>
          </a:solidFill>
          <a:ln w="76200" cap="flat" cmpd="sng" algn="ctr">
            <a:solidFill>
              <a:srgbClr val="FF0066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4" name="图片 133">
            <a:extLst>
              <a:ext uri="{FF2B5EF4-FFF2-40B4-BE49-F238E27FC236}">
                <a16:creationId xmlns:a16="http://schemas.microsoft.com/office/drawing/2014/main" id="{63DFA0A8-3B6D-468E-AB8F-E990D8F55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1846" y="4149080"/>
            <a:ext cx="1386733" cy="1920861"/>
          </a:xfrm>
          <a:prstGeom prst="rect">
            <a:avLst/>
          </a:prstGeom>
        </p:spPr>
      </p:pic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C92B704D-F97F-4593-896A-9BB36B68737E}"/>
              </a:ext>
            </a:extLst>
          </p:cNvPr>
          <p:cNvCxnSpPr>
            <a:cxnSpLocks/>
          </p:cNvCxnSpPr>
          <p:nvPr/>
        </p:nvCxnSpPr>
        <p:spPr bwMode="auto">
          <a:xfrm>
            <a:off x="5940152" y="603317"/>
            <a:ext cx="0" cy="5415973"/>
          </a:xfrm>
          <a:prstGeom prst="line">
            <a:avLst/>
          </a:prstGeom>
          <a:solidFill>
            <a:srgbClr val="FFFF99"/>
          </a:solidFill>
          <a:ln w="19050" cap="flat" cmpd="sng" algn="ctr">
            <a:solidFill>
              <a:srgbClr val="FF66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76" name="图片 75">
            <a:extLst>
              <a:ext uri="{FF2B5EF4-FFF2-40B4-BE49-F238E27FC236}">
                <a16:creationId xmlns:a16="http://schemas.microsoft.com/office/drawing/2014/main" id="{0C011ADD-6F6C-481C-9346-A272316A2EC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495" y="3529461"/>
            <a:ext cx="1974257" cy="323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4917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86D0B-CE26-489E-8678-3E92BED3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DRAM	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713981-2DA8-4924-AC8F-F9A90E7A02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32</a:t>
            </a:fld>
            <a:endParaRPr lang="en-US" altLang="zh-CN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728947-6F9D-4852-9207-A6B0B3A0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538" y="1628800"/>
            <a:ext cx="8362950" cy="4752504"/>
          </a:xfrm>
        </p:spPr>
        <p:txBody>
          <a:bodyPr/>
          <a:lstStyle/>
          <a:p>
            <a:r>
              <a:rPr lang="zh-CN" altLang="en-US" dirty="0"/>
              <a:t>速度快（仅次于</a:t>
            </a:r>
            <a:r>
              <a:rPr lang="en-US" altLang="zh-CN" dirty="0"/>
              <a:t>SRAM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集成度高</a:t>
            </a:r>
            <a:endParaRPr lang="en-US" altLang="zh-CN" dirty="0"/>
          </a:p>
          <a:p>
            <a:r>
              <a:rPr lang="zh-CN" altLang="en-US" dirty="0"/>
              <a:t>功耗小</a:t>
            </a:r>
            <a:endParaRPr lang="en-US" altLang="zh-CN" dirty="0"/>
          </a:p>
          <a:p>
            <a:r>
              <a:rPr lang="zh-CN" altLang="en-US" dirty="0"/>
              <a:t>单位容量的价格低</a:t>
            </a:r>
            <a:endParaRPr lang="en-US" altLang="zh-CN" dirty="0"/>
          </a:p>
          <a:p>
            <a:r>
              <a:rPr lang="zh-CN" altLang="en-US" dirty="0"/>
              <a:t>发展：</a:t>
            </a:r>
            <a:endParaRPr lang="en-US" altLang="zh-CN" dirty="0"/>
          </a:p>
          <a:p>
            <a:pPr lvl="1"/>
            <a:r>
              <a:rPr lang="zh-CN" altLang="en-US" sz="2400" dirty="0"/>
              <a:t>传统异步 </a:t>
            </a:r>
            <a:r>
              <a:rPr lang="en-US" altLang="zh-CN" sz="2400" dirty="0"/>
              <a:t>DRAM</a:t>
            </a:r>
          </a:p>
          <a:p>
            <a:pPr lvl="1"/>
            <a:r>
              <a:rPr lang="zh-CN" altLang="en-US" sz="2400" dirty="0">
                <a:solidFill>
                  <a:srgbClr val="D60093"/>
                </a:solidFill>
              </a:rPr>
              <a:t>同步</a:t>
            </a:r>
            <a:r>
              <a:rPr lang="zh-CN" altLang="en-US" sz="2400" dirty="0"/>
              <a:t> </a:t>
            </a:r>
            <a:r>
              <a:rPr lang="en-US" altLang="zh-CN" sz="2400" dirty="0"/>
              <a:t>DRAM</a:t>
            </a:r>
            <a:r>
              <a:rPr lang="zh-CN" altLang="en-US" sz="2400" dirty="0"/>
              <a:t>（</a:t>
            </a:r>
            <a:r>
              <a:rPr lang="en-US" altLang="zh-CN" sz="2400" dirty="0">
                <a:solidFill>
                  <a:srgbClr val="D60093"/>
                </a:solidFill>
              </a:rPr>
              <a:t>S</a:t>
            </a:r>
            <a:r>
              <a:rPr lang="en-US" altLang="zh-CN" sz="2400" dirty="0"/>
              <a:t>DRAM</a:t>
            </a:r>
            <a:r>
              <a:rPr lang="zh-CN" altLang="en-US" sz="2400" dirty="0"/>
              <a:t>，</a:t>
            </a:r>
            <a:r>
              <a:rPr lang="en-US" altLang="zh-CN" sz="2400" dirty="0">
                <a:solidFill>
                  <a:srgbClr val="D60093"/>
                </a:solidFill>
              </a:rPr>
              <a:t>S</a:t>
            </a:r>
            <a:r>
              <a:rPr lang="en-US" altLang="zh-CN" sz="2400" dirty="0"/>
              <a:t>ynchronous DRAM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双倍数据</a:t>
            </a:r>
            <a:r>
              <a:rPr lang="zh-CN" altLang="en-US" sz="2400" dirty="0"/>
              <a:t>率同步 </a:t>
            </a:r>
            <a:r>
              <a:rPr lang="en-US" altLang="zh-CN" sz="2400" dirty="0"/>
              <a:t>DRAM</a:t>
            </a:r>
            <a:br>
              <a:rPr lang="en-US" altLang="zh-CN" sz="2400" dirty="0"/>
            </a:br>
            <a:r>
              <a:rPr lang="zh-CN" altLang="en-US" sz="2400" dirty="0"/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DDR</a:t>
            </a:r>
            <a:r>
              <a:rPr lang="en-US" altLang="zh-CN" sz="2400" dirty="0"/>
              <a:t> SDRAM</a:t>
            </a:r>
            <a:r>
              <a:rPr lang="zh-CN" altLang="en-US" sz="2400" dirty="0"/>
              <a:t>，</a:t>
            </a:r>
            <a:r>
              <a:rPr lang="en-US" altLang="zh-CN" sz="2400" dirty="0">
                <a:solidFill>
                  <a:srgbClr val="FF0000"/>
                </a:solidFill>
              </a:rPr>
              <a:t>D</a:t>
            </a:r>
            <a:r>
              <a:rPr lang="en-US" altLang="zh-CN" sz="2400" dirty="0"/>
              <a:t>ouble </a:t>
            </a:r>
            <a:r>
              <a:rPr lang="en-US" altLang="zh-CN" sz="2400" dirty="0">
                <a:solidFill>
                  <a:srgbClr val="FF0000"/>
                </a:solidFill>
              </a:rPr>
              <a:t>D</a:t>
            </a:r>
            <a:r>
              <a:rPr lang="en-US" altLang="zh-CN" sz="2400" dirty="0"/>
              <a:t>ata </a:t>
            </a:r>
            <a:r>
              <a:rPr lang="en-US" altLang="zh-CN" sz="2400" dirty="0">
                <a:solidFill>
                  <a:srgbClr val="FF0000"/>
                </a:solidFill>
              </a:rPr>
              <a:t>R</a:t>
            </a:r>
            <a:r>
              <a:rPr lang="en-US" altLang="zh-CN" sz="2400" dirty="0"/>
              <a:t>ate SDRAM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/>
            <a:r>
              <a:rPr lang="en-US" altLang="zh-CN" sz="2400" dirty="0"/>
              <a:t>DDR2 SDRAM</a:t>
            </a:r>
            <a:r>
              <a:rPr lang="zh-CN" altLang="en-US" sz="2400" dirty="0"/>
              <a:t>、</a:t>
            </a:r>
            <a:r>
              <a:rPr lang="en-US" altLang="zh-CN" sz="2400" dirty="0"/>
              <a:t>DDR3 SDRAM</a:t>
            </a:r>
            <a:r>
              <a:rPr lang="zh-CN" altLang="en-US" sz="2400" dirty="0"/>
              <a:t>、</a:t>
            </a:r>
            <a:r>
              <a:rPr lang="en-US" altLang="zh-CN" sz="2400" dirty="0"/>
              <a:t>DDR4 SDRAM</a:t>
            </a:r>
            <a:endParaRPr lang="zh-CN" altLang="en-US" sz="2400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B79ADF9-105B-4D5C-84AF-8879752B5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568325"/>
            <a:ext cx="5400922" cy="995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 i="1" dirty="0">
                <a:solidFill>
                  <a:srgbClr val="C00000"/>
                </a:solidFill>
                <a:latin typeface="+mn-lt"/>
                <a:ea typeface="+mn-ea"/>
              </a:rPr>
              <a:t>DRAM</a:t>
            </a:r>
            <a:r>
              <a:rPr lang="zh-CN" altLang="en-US" dirty="0">
                <a:latin typeface="+mn-lt"/>
                <a:ea typeface="+mn-ea"/>
              </a:rPr>
              <a:t>：</a:t>
            </a:r>
            <a:r>
              <a:rPr lang="zh-CN" altLang="en-US" dirty="0">
                <a:solidFill>
                  <a:srgbClr val="0000FF"/>
                </a:solidFill>
                <a:latin typeface="+mn-lt"/>
                <a:ea typeface="+mn-ea"/>
              </a:rPr>
              <a:t>动态</a:t>
            </a:r>
            <a:r>
              <a:rPr lang="zh-CN" altLang="en-US" dirty="0">
                <a:solidFill>
                  <a:srgbClr val="FF5050"/>
                </a:solidFill>
                <a:latin typeface="+mn-lt"/>
                <a:ea typeface="+mn-ea"/>
              </a:rPr>
              <a:t>随机</a:t>
            </a:r>
            <a:r>
              <a:rPr lang="zh-CN" altLang="en-US" dirty="0">
                <a:solidFill>
                  <a:srgbClr val="008000"/>
                </a:solidFill>
                <a:latin typeface="+mn-lt"/>
                <a:ea typeface="+mn-ea"/>
              </a:rPr>
              <a:t>读写</a:t>
            </a:r>
            <a:r>
              <a:rPr lang="zh-CN" altLang="en-US" dirty="0">
                <a:latin typeface="+mn-lt"/>
                <a:ea typeface="+mn-ea"/>
              </a:rPr>
              <a:t>存储器，</a:t>
            </a:r>
            <a:endParaRPr lang="en-US" altLang="zh-CN" dirty="0">
              <a:latin typeface="+mn-lt"/>
              <a:ea typeface="+mn-ea"/>
            </a:endParaRPr>
          </a:p>
          <a:p>
            <a:pPr algn="l">
              <a:spcBef>
                <a:spcPct val="0"/>
              </a:spcBef>
            </a:pPr>
            <a:r>
              <a:rPr lang="en-US" altLang="zh-CN" i="1" dirty="0">
                <a:solidFill>
                  <a:srgbClr val="FF0000"/>
                </a:solidFill>
                <a:latin typeface="+mn-lt"/>
                <a:ea typeface="+mn-ea"/>
              </a:rPr>
              <a:t>D</a:t>
            </a:r>
            <a:r>
              <a:rPr lang="en-US" altLang="zh-CN" i="1" dirty="0">
                <a:latin typeface="+mn-lt"/>
                <a:ea typeface="+mn-ea"/>
              </a:rPr>
              <a:t>ynamic </a:t>
            </a:r>
            <a:r>
              <a:rPr lang="en-US" altLang="zh-CN" i="1" dirty="0">
                <a:solidFill>
                  <a:srgbClr val="FF0000"/>
                </a:solidFill>
                <a:latin typeface="+mn-lt"/>
                <a:ea typeface="+mn-ea"/>
              </a:rPr>
              <a:t>R</a:t>
            </a:r>
            <a:r>
              <a:rPr lang="en-US" altLang="zh-CN" i="1" dirty="0">
                <a:latin typeface="+mn-lt"/>
                <a:ea typeface="+mn-ea"/>
              </a:rPr>
              <a:t>andom-</a:t>
            </a:r>
            <a:r>
              <a:rPr lang="en-US" altLang="zh-CN" i="1" dirty="0">
                <a:solidFill>
                  <a:srgbClr val="FF0000"/>
                </a:solidFill>
                <a:latin typeface="+mn-lt"/>
                <a:ea typeface="+mn-ea"/>
              </a:rPr>
              <a:t>A</a:t>
            </a:r>
            <a:r>
              <a:rPr lang="en-US" altLang="zh-CN" i="1" dirty="0">
                <a:latin typeface="+mn-lt"/>
                <a:ea typeface="+mn-ea"/>
              </a:rPr>
              <a:t>ccess </a:t>
            </a:r>
            <a:r>
              <a:rPr lang="en-US" altLang="zh-CN" i="1" dirty="0">
                <a:solidFill>
                  <a:srgbClr val="FF0000"/>
                </a:solidFill>
                <a:latin typeface="+mn-lt"/>
                <a:ea typeface="+mn-ea"/>
              </a:rPr>
              <a:t>M</a:t>
            </a:r>
            <a:r>
              <a:rPr lang="en-US" altLang="zh-CN" i="1" dirty="0">
                <a:latin typeface="+mn-lt"/>
                <a:ea typeface="+mn-ea"/>
              </a:rPr>
              <a:t>emory</a:t>
            </a:r>
          </a:p>
        </p:txBody>
      </p:sp>
    </p:spTree>
    <p:extLst>
      <p:ext uri="{BB962C8B-B14F-4D97-AF65-F5344CB8AC3E}">
        <p14:creationId xmlns:p14="http://schemas.microsoft.com/office/powerpoint/2010/main" val="283580279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3FC99-57E9-4362-943F-20FAC3B93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DRAM		</a:t>
            </a:r>
            <a:r>
              <a:rPr lang="en-US" altLang="zh-CN" dirty="0">
                <a:solidFill>
                  <a:srgbClr val="FF6600"/>
                </a:solidFill>
              </a:rPr>
              <a:t>1. </a:t>
            </a:r>
            <a:r>
              <a:rPr lang="zh-CN" altLang="en-US" dirty="0">
                <a:solidFill>
                  <a:srgbClr val="FF6600"/>
                </a:solidFill>
              </a:rPr>
              <a:t>存储元电路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EE7463-7301-4209-BEC9-C82D0E43E5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33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04087E-85F2-4068-A6A8-8CAFF866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552284"/>
            <a:ext cx="6264696" cy="62019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FAD7BA7-0D54-4975-9FA7-19ECB4A73F9E}"/>
              </a:ext>
            </a:extLst>
          </p:cNvPr>
          <p:cNvSpPr/>
          <p:nvPr/>
        </p:nvSpPr>
        <p:spPr>
          <a:xfrm>
            <a:off x="6128128" y="4653136"/>
            <a:ext cx="28793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0" dirty="0">
                <a:solidFill>
                  <a:srgbClr val="D60093"/>
                </a:solidFill>
              </a:rPr>
              <a:t>单管 DRAM 存储元电路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9A5E1F-BC92-4505-908D-E5D6503EF695}"/>
              </a:ext>
            </a:extLst>
          </p:cNvPr>
          <p:cNvSpPr/>
          <p:nvPr/>
        </p:nvSpPr>
        <p:spPr>
          <a:xfrm>
            <a:off x="35496" y="4390072"/>
            <a:ext cx="1210588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0" dirty="0">
                <a:solidFill>
                  <a:srgbClr val="D60093"/>
                </a:solidFill>
              </a:rPr>
              <a:t>由单管</a:t>
            </a:r>
            <a:br>
              <a:rPr lang="en-US" altLang="zh-CN" sz="2000" b="0" dirty="0">
                <a:solidFill>
                  <a:srgbClr val="D60093"/>
                </a:solidFill>
              </a:rPr>
            </a:br>
            <a:r>
              <a:rPr lang="zh-CN" altLang="en-US" sz="2000" b="0" dirty="0">
                <a:solidFill>
                  <a:srgbClr val="D60093"/>
                </a:solidFill>
              </a:rPr>
              <a:t>DRAM</a:t>
            </a:r>
            <a:br>
              <a:rPr lang="en-US" altLang="zh-CN" sz="2000" b="0" dirty="0">
                <a:solidFill>
                  <a:srgbClr val="D60093"/>
                </a:solidFill>
              </a:rPr>
            </a:br>
            <a:r>
              <a:rPr lang="zh-CN" altLang="en-US" sz="2000" b="0" dirty="0">
                <a:solidFill>
                  <a:srgbClr val="D60093"/>
                </a:solidFill>
              </a:rPr>
              <a:t>构成的</a:t>
            </a:r>
            <a:br>
              <a:rPr lang="en-US" altLang="zh-CN" sz="2000" b="0" dirty="0">
                <a:solidFill>
                  <a:srgbClr val="D60093"/>
                </a:solidFill>
              </a:rPr>
            </a:br>
            <a:r>
              <a:rPr lang="en-US" altLang="zh-CN" sz="2000" b="0" dirty="0">
                <a:solidFill>
                  <a:srgbClr val="D60093"/>
                </a:solidFill>
              </a:rPr>
              <a:t>4×4</a:t>
            </a:r>
            <a:br>
              <a:rPr lang="en-US" altLang="zh-CN" sz="2000" b="0" dirty="0">
                <a:solidFill>
                  <a:srgbClr val="D60093"/>
                </a:solidFill>
              </a:rPr>
            </a:br>
            <a:r>
              <a:rPr lang="zh-CN" altLang="en-US" sz="2000" b="0" dirty="0">
                <a:solidFill>
                  <a:srgbClr val="D60093"/>
                </a:solidFill>
              </a:rPr>
              <a:t>存储阵列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7C5E0E5-6EDF-4392-A7A3-78B3E845E225}"/>
              </a:ext>
            </a:extLst>
          </p:cNvPr>
          <p:cNvCxnSpPr>
            <a:cxnSpLocks/>
          </p:cNvCxnSpPr>
          <p:nvPr/>
        </p:nvCxnSpPr>
        <p:spPr bwMode="auto">
          <a:xfrm>
            <a:off x="5906656" y="594336"/>
            <a:ext cx="0" cy="5426952"/>
          </a:xfrm>
          <a:prstGeom prst="line">
            <a:avLst/>
          </a:prstGeom>
          <a:solidFill>
            <a:srgbClr val="FFFF99"/>
          </a:solidFill>
          <a:ln w="76200" cap="flat" cmpd="sng" algn="ctr">
            <a:solidFill>
              <a:srgbClr val="00CC00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96E70E09-C4C1-4DF3-AD11-510E2CB6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309" y="548680"/>
            <a:ext cx="3206195" cy="4143070"/>
          </a:xfrm>
          <a:prstGeom prst="rect">
            <a:avLst/>
          </a:prstGeom>
        </p:spPr>
      </p:pic>
      <p:sp>
        <p:nvSpPr>
          <p:cNvPr id="14" name="动作按钮: 获取信息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306E18B1-A7A9-4DCC-8616-ADFF9854839A}"/>
              </a:ext>
            </a:extLst>
          </p:cNvPr>
          <p:cNvSpPr/>
          <p:nvPr/>
        </p:nvSpPr>
        <p:spPr bwMode="auto">
          <a:xfrm>
            <a:off x="8316416" y="5733320"/>
            <a:ext cx="576064" cy="576000"/>
          </a:xfrm>
          <a:prstGeom prst="actionButtonInform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15687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C3694-5502-41D0-9693-B1EFC6D1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DRAM		</a:t>
            </a:r>
            <a:r>
              <a:rPr lang="en-US" altLang="zh-CN" dirty="0">
                <a:solidFill>
                  <a:srgbClr val="FF6600"/>
                </a:solidFill>
              </a:rPr>
              <a:t>1. </a:t>
            </a:r>
            <a:r>
              <a:rPr lang="zh-CN" altLang="en-US" dirty="0">
                <a:solidFill>
                  <a:srgbClr val="FF6600"/>
                </a:solidFill>
              </a:rPr>
              <a:t>存储元电路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C8FCA3-DDEA-445F-9B09-2C7ABE78C1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34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2B9F5C-1947-4B8B-AEC7-BE86525BB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908256"/>
            <a:ext cx="5565971" cy="57936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BA361F-FCCE-4CA1-83DE-A97B8A4D5307}"/>
              </a:ext>
            </a:extLst>
          </p:cNvPr>
          <p:cNvSpPr/>
          <p:nvPr/>
        </p:nvSpPr>
        <p:spPr>
          <a:xfrm>
            <a:off x="2051720" y="568325"/>
            <a:ext cx="70567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zh-CN" altLang="en-US" sz="2400" dirty="0"/>
              <a:t>位于晶体管上方的堆电容（Stack Capacitors）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96A2BC-3BE3-4515-AFFF-F271C9DDD78A}"/>
              </a:ext>
            </a:extLst>
          </p:cNvPr>
          <p:cNvSpPr/>
          <p:nvPr/>
        </p:nvSpPr>
        <p:spPr>
          <a:xfrm>
            <a:off x="1403648" y="3649371"/>
            <a:ext cx="1112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晶体管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522FE88-4236-42E0-8185-182D0B45D420}"/>
              </a:ext>
            </a:extLst>
          </p:cNvPr>
          <p:cNvSpPr/>
          <p:nvPr/>
        </p:nvSpPr>
        <p:spPr>
          <a:xfrm>
            <a:off x="329475" y="5677497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DRAM </a:t>
            </a:r>
            <a:r>
              <a:rPr lang="zh-CN" altLang="en-US" sz="2400" dirty="0">
                <a:solidFill>
                  <a:srgbClr val="0000FF"/>
                </a:solidFill>
              </a:rPr>
              <a:t>电容的</a:t>
            </a:r>
            <a:br>
              <a:rPr lang="en-US" altLang="zh-CN" sz="2400" dirty="0">
                <a:solidFill>
                  <a:srgbClr val="0000FF"/>
                </a:solidFill>
              </a:rPr>
            </a:br>
            <a:r>
              <a:rPr lang="zh-CN" altLang="en-US" sz="2400" dirty="0">
                <a:solidFill>
                  <a:srgbClr val="0000FF"/>
                </a:solidFill>
              </a:rPr>
              <a:t>微观形态</a:t>
            </a:r>
          </a:p>
        </p:txBody>
      </p:sp>
      <p:sp>
        <p:nvSpPr>
          <p:cNvPr id="11" name="动作按钮: 上一张 1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0A3464BD-72EE-4446-8A29-D169C9C3F008}"/>
              </a:ext>
            </a:extLst>
          </p:cNvPr>
          <p:cNvSpPr>
            <a:spLocks noChangeAspect="1"/>
          </p:cNvSpPr>
          <p:nvPr/>
        </p:nvSpPr>
        <p:spPr bwMode="auto">
          <a:xfrm>
            <a:off x="8316416" y="5733320"/>
            <a:ext cx="576064" cy="57600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711490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AD1D3-DB6F-436A-8124-DD017002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DRAM		</a:t>
            </a:r>
            <a:r>
              <a:rPr lang="en-US" altLang="zh-CN" dirty="0">
                <a:solidFill>
                  <a:srgbClr val="FF6600"/>
                </a:solidFill>
              </a:rPr>
              <a:t>1. </a:t>
            </a:r>
            <a:r>
              <a:rPr lang="zh-CN" altLang="en-US" dirty="0">
                <a:solidFill>
                  <a:srgbClr val="FF6600"/>
                </a:solidFill>
              </a:rPr>
              <a:t>存储元电路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E459E6-3B1A-41C1-B7F7-AB5C80444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157288"/>
            <a:ext cx="5732592" cy="5440064"/>
          </a:xfrm>
        </p:spPr>
        <p:txBody>
          <a:bodyPr/>
          <a:lstStyle/>
          <a:p>
            <a:r>
              <a:rPr lang="zh-CN" altLang="zh-CN" sz="2400" dirty="0"/>
              <a:t>将字线</a:t>
            </a:r>
            <a:r>
              <a:rPr lang="en-US" altLang="zh-CN" sz="2400" dirty="0"/>
              <a:t>X</a:t>
            </a:r>
            <a:r>
              <a:rPr lang="zh-CN" altLang="zh-CN" sz="2400" dirty="0"/>
              <a:t>置为高电平，晶体管</a:t>
            </a:r>
            <a:r>
              <a:rPr lang="en-US" altLang="zh-CN" sz="2400" dirty="0"/>
              <a:t>T</a:t>
            </a:r>
            <a:r>
              <a:rPr lang="zh-CN" altLang="zh-CN" sz="2400" dirty="0"/>
              <a:t>导通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zh-CN" sz="2400" dirty="0"/>
              <a:t>位线</a:t>
            </a:r>
            <a:r>
              <a:rPr lang="en-US" altLang="zh-CN" sz="2400" dirty="0"/>
              <a:t>B</a:t>
            </a:r>
            <a:r>
              <a:rPr lang="zh-CN" altLang="zh-CN" sz="2400" dirty="0"/>
              <a:t>上的数据经过晶体管</a:t>
            </a:r>
            <a:r>
              <a:rPr lang="en-US" altLang="zh-CN" sz="2400" dirty="0"/>
              <a:t>T</a:t>
            </a:r>
            <a:r>
              <a:rPr lang="zh-CN" altLang="zh-CN" sz="2400" dirty="0"/>
              <a:t>存入电容</a:t>
            </a:r>
            <a:r>
              <a:rPr lang="en-US" altLang="zh-CN" sz="2400" dirty="0"/>
              <a:t>C</a:t>
            </a:r>
            <a:r>
              <a:rPr lang="en-US" altLang="zh-CN" sz="2400" baseline="-25000" dirty="0"/>
              <a:t>S</a:t>
            </a:r>
            <a:r>
              <a:rPr lang="zh-CN" altLang="zh-CN" sz="2400" dirty="0"/>
              <a:t>中（位线为低电平，给电容放电，写入“</a:t>
            </a:r>
            <a:r>
              <a:rPr lang="en-US" altLang="zh-CN" sz="2400" dirty="0"/>
              <a:t>0</a:t>
            </a:r>
            <a:r>
              <a:rPr lang="zh-CN" altLang="zh-CN" sz="2400" dirty="0"/>
              <a:t>”；位线为高电平，给电容充电，写入“</a:t>
            </a:r>
            <a:r>
              <a:rPr lang="en-US" altLang="zh-CN" sz="2400" dirty="0"/>
              <a:t>1</a:t>
            </a:r>
            <a:r>
              <a:rPr lang="zh-CN" altLang="zh-CN" sz="2400" dirty="0"/>
              <a:t>”）。</a:t>
            </a:r>
            <a:endParaRPr lang="en-US" altLang="zh-CN" sz="2400" dirty="0"/>
          </a:p>
          <a:p>
            <a:r>
              <a:rPr lang="zh-CN" altLang="zh-CN" sz="2400" dirty="0"/>
              <a:t>写入（对电容</a:t>
            </a:r>
            <a:r>
              <a:rPr lang="en-US" altLang="zh-CN" sz="2400" dirty="0"/>
              <a:t>C</a:t>
            </a:r>
            <a:r>
              <a:rPr lang="en-US" altLang="zh-CN" sz="2400" baseline="-25000" dirty="0"/>
              <a:t>S</a:t>
            </a:r>
            <a:r>
              <a:rPr lang="zh-CN" altLang="zh-CN" sz="2400" dirty="0"/>
              <a:t>充电或放电）完成后，将字线</a:t>
            </a:r>
            <a:r>
              <a:rPr lang="en-US" altLang="zh-CN" sz="2400" dirty="0"/>
              <a:t>X</a:t>
            </a:r>
            <a:r>
              <a:rPr lang="zh-CN" altLang="zh-CN" sz="2400" dirty="0"/>
              <a:t>置为低电平，晶体管</a:t>
            </a:r>
            <a:r>
              <a:rPr lang="en-US" altLang="zh-CN" sz="2400" dirty="0"/>
              <a:t>T</a:t>
            </a:r>
            <a:r>
              <a:rPr lang="zh-CN" altLang="zh-CN" sz="2400" dirty="0"/>
              <a:t>截止，电容</a:t>
            </a:r>
            <a:r>
              <a:rPr lang="en-US" altLang="zh-CN" sz="2400" dirty="0"/>
              <a:t>C</a:t>
            </a:r>
            <a:r>
              <a:rPr lang="en-US" altLang="zh-CN" sz="2400" baseline="-25000" dirty="0"/>
              <a:t>S</a:t>
            </a:r>
            <a:r>
              <a:rPr lang="zh-CN" altLang="zh-CN" sz="2400" dirty="0"/>
              <a:t>所存储的电荷状态得以保持。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92CD44-8281-4433-9F0A-C6335EA6C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35</a:t>
            </a:fld>
            <a:endParaRPr lang="en-US" altLang="zh-CN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99FE133-E874-4D81-BAFD-EF8A4DCE8ECF}"/>
              </a:ext>
            </a:extLst>
          </p:cNvPr>
          <p:cNvSpPr txBox="1">
            <a:spLocks/>
          </p:cNvSpPr>
          <p:nvPr/>
        </p:nvSpPr>
        <p:spPr bwMode="auto">
          <a:xfrm>
            <a:off x="590550" y="600869"/>
            <a:ext cx="822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zh-CN" altLang="en-US" kern="0" dirty="0">
                <a:solidFill>
                  <a:srgbClr val="FF0066"/>
                </a:solidFill>
              </a:rPr>
              <a:t>写</a:t>
            </a:r>
            <a:r>
              <a:rPr lang="zh-CN" altLang="en-US" kern="0" dirty="0">
                <a:solidFill>
                  <a:srgbClr val="008000"/>
                </a:solidFill>
              </a:rPr>
              <a:t>入数据：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1D3C31E-52EE-475C-990E-C4308C79D937}"/>
              </a:ext>
            </a:extLst>
          </p:cNvPr>
          <p:cNvSpPr/>
          <p:nvPr/>
        </p:nvSpPr>
        <p:spPr>
          <a:xfrm>
            <a:off x="5652120" y="5991671"/>
            <a:ext cx="3462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单管 DRAM 存储元电路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9460C0-6185-420A-BA47-6C7E6C908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404664"/>
            <a:ext cx="3744417" cy="483856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14499F9-1456-449A-81E3-942CD1D5F9F7}"/>
              </a:ext>
            </a:extLst>
          </p:cNvPr>
          <p:cNvSpPr/>
          <p:nvPr/>
        </p:nvSpPr>
        <p:spPr>
          <a:xfrm>
            <a:off x="6660232" y="5013176"/>
            <a:ext cx="24531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0" dirty="0"/>
              <a:t>（</a:t>
            </a:r>
            <a:r>
              <a:rPr lang="en-US" altLang="zh-CN" sz="2000" b="0" dirty="0"/>
              <a:t>Sense Amplifiers</a:t>
            </a:r>
            <a:r>
              <a:rPr lang="zh-CN" altLang="zh-CN" sz="2000" b="0" dirty="0"/>
              <a:t>）</a:t>
            </a:r>
            <a:endParaRPr lang="zh-CN" altLang="en-US" sz="2000" b="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8656CD-F89D-4FEE-811D-CE38A5E75338}"/>
              </a:ext>
            </a:extLst>
          </p:cNvPr>
          <p:cNvSpPr/>
          <p:nvPr/>
        </p:nvSpPr>
        <p:spPr>
          <a:xfrm>
            <a:off x="6948264" y="5329571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0" dirty="0"/>
              <a:t>（</a:t>
            </a:r>
            <a:r>
              <a:rPr lang="zh-CN" altLang="en-US" sz="2000" b="0" dirty="0"/>
              <a:t>灵敏比较器</a:t>
            </a:r>
            <a:r>
              <a:rPr lang="zh-CN" altLang="zh-CN" sz="2000" b="0" dirty="0"/>
              <a:t>）</a:t>
            </a:r>
            <a:endParaRPr lang="zh-CN" altLang="en-US" sz="2000" b="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7077FC-7452-4D00-B5FD-A12AA5EA193C}"/>
              </a:ext>
            </a:extLst>
          </p:cNvPr>
          <p:cNvSpPr/>
          <p:nvPr/>
        </p:nvSpPr>
        <p:spPr>
          <a:xfrm>
            <a:off x="6958508" y="560481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0" dirty="0"/>
              <a:t>（</a:t>
            </a:r>
            <a:r>
              <a:rPr lang="zh-CN" altLang="en-US" sz="2000" b="0" dirty="0"/>
              <a:t>正反馈电路</a:t>
            </a:r>
            <a:r>
              <a:rPr lang="zh-CN" altLang="zh-CN" sz="2000" b="0" dirty="0"/>
              <a:t>）</a:t>
            </a:r>
            <a:endParaRPr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404367977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AD1D3-DB6F-436A-8124-DD017002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DRAM		</a:t>
            </a:r>
            <a:r>
              <a:rPr lang="en-US" altLang="zh-CN" dirty="0">
                <a:solidFill>
                  <a:srgbClr val="FF6600"/>
                </a:solidFill>
              </a:rPr>
              <a:t>1. </a:t>
            </a:r>
            <a:r>
              <a:rPr lang="zh-CN" altLang="en-US" dirty="0">
                <a:solidFill>
                  <a:srgbClr val="FF6600"/>
                </a:solidFill>
              </a:rPr>
              <a:t>存储元电路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E459E6-3B1A-41C1-B7F7-AB5C80444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157288"/>
            <a:ext cx="5732592" cy="5440064"/>
          </a:xfrm>
        </p:spPr>
        <p:txBody>
          <a:bodyPr/>
          <a:lstStyle/>
          <a:p>
            <a:pPr marL="360363" indent="-360363">
              <a:buSzPct val="100000"/>
              <a:buFont typeface="+mj-ea"/>
              <a:buAutoNum type="circleNumDbPlain"/>
            </a:pPr>
            <a:r>
              <a:rPr lang="zh-CN" altLang="zh-CN" sz="2400" dirty="0"/>
              <a:t>位线</a:t>
            </a:r>
            <a:r>
              <a:rPr lang="zh-CN" altLang="zh-CN" sz="2400" dirty="0">
                <a:solidFill>
                  <a:srgbClr val="FF0066"/>
                </a:solidFill>
              </a:rPr>
              <a:t>预充电</a:t>
            </a:r>
            <a:r>
              <a:rPr lang="zh-CN" altLang="zh-CN" sz="2400" dirty="0"/>
              <a:t>，使位线分布电容</a:t>
            </a:r>
            <a:r>
              <a:rPr lang="en-US" altLang="zh-CN" sz="2400" dirty="0"/>
              <a:t>C</a:t>
            </a:r>
            <a:r>
              <a:rPr lang="en-US" altLang="zh-CN" sz="2400" baseline="-25000" dirty="0"/>
              <a:t>B</a:t>
            </a:r>
            <a:r>
              <a:rPr lang="zh-CN" altLang="zh-CN" sz="2400" dirty="0"/>
              <a:t>上的电压达到参考电压</a:t>
            </a:r>
            <a:r>
              <a:rPr lang="en-US" altLang="zh-CN" sz="2400" dirty="0"/>
              <a:t>U</a:t>
            </a:r>
            <a:r>
              <a:rPr lang="en-US" altLang="zh-CN" sz="2400" baseline="-25000" dirty="0"/>
              <a:t>R</a:t>
            </a:r>
            <a:r>
              <a:rPr lang="zh-CN" altLang="zh-CN" sz="2400" dirty="0"/>
              <a:t>；</a:t>
            </a:r>
            <a:br>
              <a:rPr lang="en-US" altLang="zh-CN" sz="2400" dirty="0"/>
            </a:br>
            <a:r>
              <a:rPr lang="zh-CN" altLang="zh-CN" sz="2400" dirty="0"/>
              <a:t>预充电完成后，预充电控制电路断开。</a:t>
            </a:r>
            <a:endParaRPr lang="en-US" altLang="zh-CN" sz="2400" dirty="0"/>
          </a:p>
          <a:p>
            <a:pPr marL="360363" indent="-360363">
              <a:buSzPct val="100000"/>
              <a:buFont typeface="+mj-ea"/>
              <a:buAutoNum type="circleNumDbPlain"/>
            </a:pPr>
            <a:r>
              <a:rPr lang="zh-CN" altLang="zh-CN" sz="2400" dirty="0"/>
              <a:t>置</a:t>
            </a:r>
            <a:r>
              <a:rPr lang="zh-CN" altLang="zh-CN" sz="2400" dirty="0">
                <a:solidFill>
                  <a:srgbClr val="FF0066"/>
                </a:solidFill>
              </a:rPr>
              <a:t>字线</a:t>
            </a:r>
            <a:r>
              <a:rPr lang="zh-CN" altLang="zh-CN" sz="2400" dirty="0"/>
              <a:t>为</a:t>
            </a:r>
            <a:r>
              <a:rPr lang="zh-CN" altLang="zh-CN" sz="2400" dirty="0">
                <a:solidFill>
                  <a:srgbClr val="FF0066"/>
                </a:solidFill>
              </a:rPr>
              <a:t>高电平</a:t>
            </a:r>
            <a:r>
              <a:rPr lang="zh-CN" altLang="zh-CN" sz="2400" dirty="0"/>
              <a:t>，晶体管</a:t>
            </a:r>
            <a:r>
              <a:rPr lang="en-US" altLang="zh-CN" sz="2400" dirty="0"/>
              <a:t>T</a:t>
            </a:r>
            <a:r>
              <a:rPr lang="zh-CN" altLang="zh-CN" sz="2400" dirty="0"/>
              <a:t>导通。</a:t>
            </a:r>
            <a:endParaRPr lang="en-US" altLang="zh-CN" sz="2400" dirty="0"/>
          </a:p>
          <a:p>
            <a:pPr marL="623888" lvl="1" indent="-274638"/>
            <a:r>
              <a:rPr lang="zh-CN" altLang="zh-CN" sz="2400" dirty="0"/>
              <a:t>如果电容</a:t>
            </a:r>
            <a:r>
              <a:rPr lang="en-US" altLang="zh-CN" sz="2400" dirty="0"/>
              <a:t>C</a:t>
            </a:r>
            <a:r>
              <a:rPr lang="en-US" altLang="zh-CN" sz="2400" baseline="-25000" dirty="0"/>
              <a:t>S</a:t>
            </a:r>
            <a:r>
              <a:rPr lang="zh-CN" altLang="zh-CN" sz="2400" dirty="0"/>
              <a:t>原来有电荷，则</a:t>
            </a:r>
            <a:br>
              <a:rPr lang="en-US" altLang="zh-CN" sz="2400" dirty="0"/>
            </a:br>
            <a:r>
              <a:rPr lang="zh-CN" altLang="zh-CN" sz="2400" dirty="0">
                <a:solidFill>
                  <a:srgbClr val="0000FF"/>
                </a:solidFill>
              </a:rPr>
              <a:t>位线电压</a:t>
            </a:r>
            <a:r>
              <a:rPr lang="zh-CN" altLang="zh-CN" sz="2400" dirty="0"/>
              <a:t>略有升高；</a:t>
            </a:r>
            <a:endParaRPr lang="en-US" altLang="zh-CN" sz="2400" dirty="0"/>
          </a:p>
          <a:p>
            <a:pPr marL="623888" lvl="1" indent="-274638"/>
            <a:r>
              <a:rPr lang="zh-CN" altLang="zh-CN" sz="2400" dirty="0"/>
              <a:t>如果电容</a:t>
            </a:r>
            <a:r>
              <a:rPr lang="en-US" altLang="zh-CN" sz="2400" dirty="0"/>
              <a:t>C</a:t>
            </a:r>
            <a:r>
              <a:rPr lang="en-US" altLang="zh-CN" sz="2400" baseline="-25000" dirty="0"/>
              <a:t>S</a:t>
            </a:r>
            <a:r>
              <a:rPr lang="zh-CN" altLang="zh-CN" sz="2400" dirty="0"/>
              <a:t>原来没有电荷，则</a:t>
            </a:r>
            <a:br>
              <a:rPr lang="en-US" altLang="zh-CN" sz="2400" dirty="0"/>
            </a:br>
            <a:r>
              <a:rPr lang="zh-CN" altLang="zh-CN" sz="2400" dirty="0">
                <a:solidFill>
                  <a:srgbClr val="0000FF"/>
                </a:solidFill>
              </a:rPr>
              <a:t>位线电压</a:t>
            </a:r>
            <a:r>
              <a:rPr lang="zh-CN" altLang="zh-CN" sz="2400" dirty="0"/>
              <a:t>略有降低。</a:t>
            </a:r>
            <a:endParaRPr lang="en-US" altLang="zh-CN" sz="2400" dirty="0"/>
          </a:p>
          <a:p>
            <a:pPr marL="360363" indent="-360363">
              <a:buSzPct val="100000"/>
              <a:buFont typeface="+mj-ea"/>
              <a:buAutoNum type="circleNumDbPlain"/>
            </a:pPr>
            <a:r>
              <a:rPr lang="zh-CN" altLang="zh-CN" sz="2400" dirty="0">
                <a:solidFill>
                  <a:srgbClr val="FF0066"/>
                </a:solidFill>
              </a:rPr>
              <a:t>开启</a:t>
            </a:r>
            <a:r>
              <a:rPr lang="zh-CN" altLang="zh-CN" sz="2400" dirty="0"/>
              <a:t>灵敏读出</a:t>
            </a:r>
            <a:r>
              <a:rPr lang="en-US" altLang="zh-CN" sz="2400" dirty="0"/>
              <a:t>/</a:t>
            </a:r>
            <a:r>
              <a:rPr lang="zh-CN" altLang="zh-CN" sz="2400" dirty="0"/>
              <a:t>恢复</a:t>
            </a:r>
            <a:r>
              <a:rPr lang="zh-CN" altLang="zh-CN" sz="2400" dirty="0">
                <a:solidFill>
                  <a:srgbClr val="FF0066"/>
                </a:solidFill>
              </a:rPr>
              <a:t>放大器</a:t>
            </a:r>
            <a:r>
              <a:rPr lang="zh-CN" altLang="zh-CN" sz="2400" dirty="0"/>
              <a:t>。</a:t>
            </a:r>
            <a:endParaRPr lang="en-US" altLang="zh-CN" sz="2400" dirty="0"/>
          </a:p>
          <a:p>
            <a:pPr marL="623888" lvl="1" indent="-274638"/>
            <a:r>
              <a:rPr lang="zh-CN" altLang="zh-CN" sz="2400" dirty="0"/>
              <a:t>如果位线电压高于参考电压</a:t>
            </a:r>
            <a:r>
              <a:rPr lang="en-US" altLang="zh-CN" sz="2400" dirty="0"/>
              <a:t>U</a:t>
            </a:r>
            <a:r>
              <a:rPr lang="en-US" altLang="zh-CN" sz="2400" baseline="-25000" dirty="0"/>
              <a:t>R</a:t>
            </a:r>
            <a:r>
              <a:rPr lang="zh-CN" altLang="zh-CN" sz="2400" dirty="0"/>
              <a:t>，则放大电路置位线为高电平</a:t>
            </a:r>
            <a:r>
              <a:rPr lang="en-US" altLang="zh-CN" sz="2400" dirty="0"/>
              <a:t>U</a:t>
            </a:r>
            <a:r>
              <a:rPr lang="en-US" altLang="zh-CN" sz="2400" baseline="-25000" dirty="0"/>
              <a:t>DD</a:t>
            </a:r>
            <a:r>
              <a:rPr lang="zh-CN" altLang="zh-CN" sz="2400" dirty="0"/>
              <a:t>；</a:t>
            </a:r>
            <a:endParaRPr lang="en-US" altLang="zh-CN" sz="2400" dirty="0"/>
          </a:p>
          <a:p>
            <a:pPr marL="623888" lvl="1" indent="-274638"/>
            <a:r>
              <a:rPr lang="zh-CN" altLang="zh-CN" sz="2400" dirty="0"/>
              <a:t>如果位线电压低于参考电压</a:t>
            </a:r>
            <a:r>
              <a:rPr lang="en-US" altLang="zh-CN" sz="2400" dirty="0"/>
              <a:t>U</a:t>
            </a:r>
            <a:r>
              <a:rPr lang="en-US" altLang="zh-CN" sz="2400" baseline="-25000" dirty="0"/>
              <a:t>R</a:t>
            </a:r>
            <a:r>
              <a:rPr lang="zh-CN" altLang="zh-CN" sz="2400" dirty="0"/>
              <a:t>，则放大电路置位线为低电平</a:t>
            </a:r>
            <a:r>
              <a:rPr lang="en-US" altLang="zh-CN" sz="2400" dirty="0"/>
              <a:t>0V</a:t>
            </a:r>
            <a:r>
              <a:rPr lang="zh-CN" altLang="zh-CN" sz="2400" dirty="0"/>
              <a:t>。</a:t>
            </a:r>
            <a:endParaRPr lang="en-US" altLang="zh-CN" sz="2400" dirty="0"/>
          </a:p>
          <a:p>
            <a:endParaRPr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92CD44-8281-4433-9F0A-C6335EA6C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36</a:t>
            </a:fld>
            <a:endParaRPr lang="en-US" altLang="zh-CN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8A0F5A5-5630-44F7-AF1E-FC90807A97FA}"/>
              </a:ext>
            </a:extLst>
          </p:cNvPr>
          <p:cNvSpPr/>
          <p:nvPr/>
        </p:nvSpPr>
        <p:spPr>
          <a:xfrm>
            <a:off x="5652120" y="5991671"/>
            <a:ext cx="3462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单管 DRAM 存储元电路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6821D7-A2D5-4A98-B383-33087A2EF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404664"/>
            <a:ext cx="3744417" cy="483856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699FE133-E874-4D81-BAFD-EF8A4DCE8ECF}"/>
              </a:ext>
            </a:extLst>
          </p:cNvPr>
          <p:cNvSpPr txBox="1">
            <a:spLocks/>
          </p:cNvSpPr>
          <p:nvPr/>
        </p:nvSpPr>
        <p:spPr bwMode="auto">
          <a:xfrm>
            <a:off x="590550" y="600869"/>
            <a:ext cx="822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zh-CN" altLang="en-US" kern="0" dirty="0">
                <a:solidFill>
                  <a:srgbClr val="FF0066"/>
                </a:solidFill>
              </a:rPr>
              <a:t>读</a:t>
            </a:r>
            <a:r>
              <a:rPr lang="zh-CN" altLang="en-US" kern="0" dirty="0">
                <a:solidFill>
                  <a:srgbClr val="008000"/>
                </a:solidFill>
              </a:rPr>
              <a:t>数据：（</a:t>
            </a:r>
            <a:r>
              <a:rPr lang="zh-CN" altLang="en-US" kern="0" dirty="0">
                <a:solidFill>
                  <a:srgbClr val="0000FF"/>
                </a:solidFill>
              </a:rPr>
              <a:t>刷新</a:t>
            </a:r>
            <a:r>
              <a:rPr lang="zh-CN" altLang="en-US" kern="0" dirty="0">
                <a:solidFill>
                  <a:srgbClr val="008000"/>
                </a:solidFill>
              </a:rPr>
              <a:t>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00E840-EC41-4480-99D1-323C8BF0396C}"/>
              </a:ext>
            </a:extLst>
          </p:cNvPr>
          <p:cNvSpPr/>
          <p:nvPr/>
        </p:nvSpPr>
        <p:spPr>
          <a:xfrm>
            <a:off x="6660232" y="5013176"/>
            <a:ext cx="24531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0" dirty="0"/>
              <a:t>（</a:t>
            </a:r>
            <a:r>
              <a:rPr lang="en-US" altLang="zh-CN" sz="2000" b="0" dirty="0"/>
              <a:t>Sense Amplifiers</a:t>
            </a:r>
            <a:r>
              <a:rPr lang="zh-CN" altLang="zh-CN" sz="2000" b="0" dirty="0"/>
              <a:t>）</a:t>
            </a:r>
            <a:endParaRPr lang="zh-CN" altLang="en-US" sz="2000" b="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0AC272-E0F5-4093-A826-62342B7D29DA}"/>
              </a:ext>
            </a:extLst>
          </p:cNvPr>
          <p:cNvSpPr/>
          <p:nvPr/>
        </p:nvSpPr>
        <p:spPr>
          <a:xfrm>
            <a:off x="6948264" y="5329571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0" dirty="0"/>
              <a:t>（</a:t>
            </a:r>
            <a:r>
              <a:rPr lang="zh-CN" altLang="en-US" sz="2000" b="0" dirty="0"/>
              <a:t>灵敏比较器</a:t>
            </a:r>
            <a:r>
              <a:rPr lang="zh-CN" altLang="zh-CN" sz="2000" b="0" dirty="0"/>
              <a:t>）</a:t>
            </a:r>
            <a:endParaRPr lang="zh-CN" altLang="en-US" sz="2000" b="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5AE948-B8DC-42A4-BFB5-B2BA4852A4E2}"/>
              </a:ext>
            </a:extLst>
          </p:cNvPr>
          <p:cNvSpPr/>
          <p:nvPr/>
        </p:nvSpPr>
        <p:spPr>
          <a:xfrm>
            <a:off x="6958508" y="560481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0" dirty="0"/>
              <a:t>（</a:t>
            </a:r>
            <a:r>
              <a:rPr lang="zh-CN" altLang="en-US" sz="2000" b="0" dirty="0"/>
              <a:t>正反馈电路</a:t>
            </a:r>
            <a:r>
              <a:rPr lang="zh-CN" altLang="zh-CN" sz="2000" b="0" dirty="0"/>
              <a:t>）</a:t>
            </a:r>
            <a:endParaRPr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93425124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AD1D3-DB6F-436A-8124-DD017002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DRAM		</a:t>
            </a:r>
            <a:r>
              <a:rPr lang="en-US" altLang="zh-CN" dirty="0">
                <a:solidFill>
                  <a:srgbClr val="FF6600"/>
                </a:solidFill>
              </a:rPr>
              <a:t>1. </a:t>
            </a:r>
            <a:r>
              <a:rPr lang="zh-CN" altLang="en-US" dirty="0">
                <a:solidFill>
                  <a:srgbClr val="FF6600"/>
                </a:solidFill>
              </a:rPr>
              <a:t>存储元电路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E459E6-3B1A-41C1-B7F7-AB5C80444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157288"/>
            <a:ext cx="5732592" cy="5440064"/>
          </a:xfrm>
        </p:spPr>
        <p:txBody>
          <a:bodyPr/>
          <a:lstStyle/>
          <a:p>
            <a:pPr marL="360363" indent="-360363">
              <a:buSzPct val="100000"/>
              <a:buFont typeface="+mj-ea"/>
              <a:buAutoNum type="circleNumDbPlain" startAt="4"/>
            </a:pPr>
            <a:r>
              <a:rPr lang="zh-CN" altLang="zh-CN" sz="2400" dirty="0">
                <a:solidFill>
                  <a:srgbClr val="FF0066"/>
                </a:solidFill>
              </a:rPr>
              <a:t>采样位线电压</a:t>
            </a:r>
            <a:r>
              <a:rPr lang="zh-CN" altLang="zh-CN" sz="2400" dirty="0"/>
              <a:t>，</a:t>
            </a:r>
            <a:r>
              <a:rPr lang="zh-CN" altLang="zh-CN" sz="2400" dirty="0">
                <a:solidFill>
                  <a:srgbClr val="D60093"/>
                </a:solidFill>
              </a:rPr>
              <a:t>读出数据</a:t>
            </a:r>
            <a:r>
              <a:rPr lang="zh-CN" altLang="zh-CN" sz="2400" dirty="0"/>
              <a:t>。</a:t>
            </a:r>
            <a:endParaRPr lang="en-US" altLang="zh-CN" sz="2000" dirty="0"/>
          </a:p>
          <a:p>
            <a:pPr marL="623888" lvl="1" indent="-274638"/>
            <a:r>
              <a:rPr lang="zh-CN" altLang="zh-CN" sz="2400" dirty="0"/>
              <a:t>如果位线为高电平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DD</a:t>
            </a:r>
            <a:r>
              <a:rPr lang="zh-CN" altLang="zh-CN" sz="2400" dirty="0"/>
              <a:t>，则</a:t>
            </a:r>
            <a:br>
              <a:rPr lang="en-US" altLang="zh-CN" sz="2400" dirty="0"/>
            </a:br>
            <a:r>
              <a:rPr lang="zh-CN" altLang="zh-CN" sz="2400" dirty="0"/>
              <a:t>读出数据为“</a:t>
            </a:r>
            <a:r>
              <a:rPr lang="en-US" altLang="zh-CN" sz="2400" dirty="0"/>
              <a:t>1</a:t>
            </a:r>
            <a:r>
              <a:rPr lang="zh-CN" altLang="zh-CN" sz="2400" dirty="0"/>
              <a:t>”，</a:t>
            </a:r>
            <a:br>
              <a:rPr lang="en-US" altLang="zh-CN" sz="2400" dirty="0"/>
            </a:br>
            <a:r>
              <a:rPr lang="zh-CN" altLang="zh-CN" sz="2400" dirty="0"/>
              <a:t>同时位线上的高电平为电容</a:t>
            </a:r>
            <a:r>
              <a:rPr lang="en-US" altLang="zh-CN" sz="2400" dirty="0"/>
              <a:t>C</a:t>
            </a:r>
            <a:r>
              <a:rPr lang="en-US" altLang="zh-CN" sz="2400" baseline="-25000" dirty="0"/>
              <a:t>S</a:t>
            </a:r>
            <a:r>
              <a:rPr lang="zh-CN" altLang="zh-CN" sz="2400" dirty="0"/>
              <a:t>充电；</a:t>
            </a:r>
            <a:endParaRPr lang="en-US" altLang="zh-CN" sz="2400" dirty="0"/>
          </a:p>
          <a:p>
            <a:pPr marL="623888" lvl="1" indent="-274638"/>
            <a:r>
              <a:rPr lang="zh-CN" altLang="zh-CN" sz="2400" dirty="0"/>
              <a:t>如果位线为低电平</a:t>
            </a:r>
            <a:r>
              <a:rPr lang="en-US" altLang="zh-CN" sz="2400" dirty="0"/>
              <a:t>0V</a:t>
            </a:r>
            <a:r>
              <a:rPr lang="zh-CN" altLang="zh-CN" sz="2400" dirty="0"/>
              <a:t>，则</a:t>
            </a:r>
            <a:br>
              <a:rPr lang="en-US" altLang="zh-CN" sz="2400" dirty="0"/>
            </a:br>
            <a:r>
              <a:rPr lang="zh-CN" altLang="zh-CN" sz="2400" dirty="0"/>
              <a:t>读出数据为“</a:t>
            </a:r>
            <a:r>
              <a:rPr lang="en-US" altLang="zh-CN" sz="2400" dirty="0"/>
              <a:t>0</a:t>
            </a:r>
            <a:r>
              <a:rPr lang="zh-CN" altLang="zh-CN" sz="2400" dirty="0"/>
              <a:t>”，</a:t>
            </a:r>
            <a:br>
              <a:rPr lang="en-US" altLang="zh-CN" sz="2400" dirty="0"/>
            </a:br>
            <a:r>
              <a:rPr lang="zh-CN" altLang="zh-CN" sz="2400" dirty="0"/>
              <a:t>同时电容</a:t>
            </a:r>
            <a:r>
              <a:rPr lang="en-US" altLang="zh-CN" sz="2400" dirty="0"/>
              <a:t>C</a:t>
            </a:r>
            <a:r>
              <a:rPr lang="en-US" altLang="zh-CN" sz="2400" baseline="-25000" dirty="0"/>
              <a:t>S</a:t>
            </a:r>
            <a:r>
              <a:rPr lang="zh-CN" altLang="zh-CN" sz="2400" dirty="0"/>
              <a:t>通过位线放电。</a:t>
            </a:r>
            <a:endParaRPr lang="en-US" altLang="zh-CN" sz="2000" dirty="0"/>
          </a:p>
          <a:p>
            <a:pPr marL="360363" indent="-360363">
              <a:buSzPct val="100000"/>
              <a:buFont typeface="+mj-ea"/>
              <a:buAutoNum type="circleNumDbPlain" startAt="4"/>
            </a:pPr>
            <a:r>
              <a:rPr lang="zh-CN" altLang="zh-CN" sz="2400" dirty="0"/>
              <a:t>置</a:t>
            </a:r>
            <a:r>
              <a:rPr lang="zh-CN" altLang="zh-CN" sz="2400" dirty="0">
                <a:solidFill>
                  <a:srgbClr val="FF0066"/>
                </a:solidFill>
              </a:rPr>
              <a:t>字线</a:t>
            </a:r>
            <a:r>
              <a:rPr lang="zh-CN" altLang="zh-CN" sz="2400" dirty="0"/>
              <a:t>为</a:t>
            </a:r>
            <a:r>
              <a:rPr lang="zh-CN" altLang="zh-CN" sz="2400" dirty="0">
                <a:solidFill>
                  <a:srgbClr val="FF0066"/>
                </a:solidFill>
              </a:rPr>
              <a:t>低电平</a:t>
            </a:r>
            <a:r>
              <a:rPr lang="zh-CN" altLang="zh-CN" sz="2400" dirty="0"/>
              <a:t>，</a:t>
            </a:r>
            <a:br>
              <a:rPr lang="en-US" altLang="zh-CN" sz="2400" dirty="0"/>
            </a:br>
            <a:r>
              <a:rPr lang="zh-CN" altLang="zh-CN" sz="2400" dirty="0">
                <a:solidFill>
                  <a:srgbClr val="FF0066"/>
                </a:solidFill>
              </a:rPr>
              <a:t>关闭</a:t>
            </a:r>
            <a:r>
              <a:rPr lang="zh-CN" altLang="zh-CN" sz="2400" dirty="0"/>
              <a:t>灵敏读出</a:t>
            </a:r>
            <a:r>
              <a:rPr lang="en-US" altLang="zh-CN" sz="2400" dirty="0"/>
              <a:t>/</a:t>
            </a:r>
            <a:r>
              <a:rPr lang="zh-CN" altLang="zh-CN" sz="2400" dirty="0"/>
              <a:t>恢复</a:t>
            </a:r>
            <a:r>
              <a:rPr lang="zh-CN" altLang="zh-CN" sz="2400" dirty="0">
                <a:solidFill>
                  <a:srgbClr val="FF0066"/>
                </a:solidFill>
              </a:rPr>
              <a:t>放大器</a:t>
            </a:r>
            <a:r>
              <a:rPr lang="zh-CN" altLang="en-US" sz="2400" dirty="0"/>
              <a:t>。</a:t>
            </a:r>
            <a:endParaRPr lang="zh-CN" altLang="en-US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92CD44-8281-4433-9F0A-C6335EA6C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37</a:t>
            </a:fld>
            <a:endParaRPr lang="en-US" altLang="zh-CN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99FE133-E874-4D81-BAFD-EF8A4DCE8ECF}"/>
              </a:ext>
            </a:extLst>
          </p:cNvPr>
          <p:cNvSpPr txBox="1">
            <a:spLocks/>
          </p:cNvSpPr>
          <p:nvPr/>
        </p:nvSpPr>
        <p:spPr bwMode="auto">
          <a:xfrm>
            <a:off x="590550" y="600869"/>
            <a:ext cx="822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zh-CN" altLang="en-US" kern="0" dirty="0">
                <a:solidFill>
                  <a:srgbClr val="FF0066"/>
                </a:solidFill>
              </a:rPr>
              <a:t>读</a:t>
            </a:r>
            <a:r>
              <a:rPr lang="zh-CN" altLang="en-US" kern="0" dirty="0">
                <a:solidFill>
                  <a:srgbClr val="008000"/>
                </a:solidFill>
              </a:rPr>
              <a:t>数据：（</a:t>
            </a:r>
            <a:r>
              <a:rPr lang="zh-CN" altLang="en-US" kern="0" dirty="0">
                <a:solidFill>
                  <a:srgbClr val="0000FF"/>
                </a:solidFill>
              </a:rPr>
              <a:t>刷新</a:t>
            </a:r>
            <a:r>
              <a:rPr lang="zh-CN" altLang="en-US" kern="0" dirty="0">
                <a:solidFill>
                  <a:srgbClr val="008000"/>
                </a:solidFill>
              </a:rPr>
              <a:t>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56EA8EC-5546-4B85-B2C1-D6B8E7252AEE}"/>
              </a:ext>
            </a:extLst>
          </p:cNvPr>
          <p:cNvSpPr/>
          <p:nvPr/>
        </p:nvSpPr>
        <p:spPr>
          <a:xfrm>
            <a:off x="5652120" y="5991671"/>
            <a:ext cx="3462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单管 DRAM 存储元电路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079560C-E8FB-4057-B4A8-EE09A104A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404664"/>
            <a:ext cx="3744417" cy="483856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E10F25D-2B38-415F-85AF-1A9C6D75E42A}"/>
              </a:ext>
            </a:extLst>
          </p:cNvPr>
          <p:cNvSpPr/>
          <p:nvPr/>
        </p:nvSpPr>
        <p:spPr>
          <a:xfrm>
            <a:off x="6660232" y="5013176"/>
            <a:ext cx="24531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0" dirty="0"/>
              <a:t>（</a:t>
            </a:r>
            <a:r>
              <a:rPr lang="en-US" altLang="zh-CN" sz="2000" b="0" dirty="0"/>
              <a:t>Sense Amplifiers</a:t>
            </a:r>
            <a:r>
              <a:rPr lang="zh-CN" altLang="zh-CN" sz="2000" b="0" dirty="0"/>
              <a:t>）</a:t>
            </a:r>
            <a:endParaRPr lang="zh-CN" altLang="en-US" sz="2000" b="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E23FE1-0528-4B29-A2CD-EB37B5C4D439}"/>
              </a:ext>
            </a:extLst>
          </p:cNvPr>
          <p:cNvSpPr/>
          <p:nvPr/>
        </p:nvSpPr>
        <p:spPr>
          <a:xfrm>
            <a:off x="6948264" y="5329571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0" dirty="0"/>
              <a:t>（</a:t>
            </a:r>
            <a:r>
              <a:rPr lang="zh-CN" altLang="en-US" sz="2000" b="0" dirty="0"/>
              <a:t>灵敏比较器</a:t>
            </a:r>
            <a:r>
              <a:rPr lang="zh-CN" altLang="zh-CN" sz="2000" b="0" dirty="0"/>
              <a:t>）</a:t>
            </a:r>
            <a:endParaRPr lang="zh-CN" altLang="en-US" sz="2000" b="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8B58D71-86A9-496C-AD13-CB4F593DAABE}"/>
              </a:ext>
            </a:extLst>
          </p:cNvPr>
          <p:cNvSpPr/>
          <p:nvPr/>
        </p:nvSpPr>
        <p:spPr>
          <a:xfrm>
            <a:off x="6958508" y="560481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0" dirty="0"/>
              <a:t>（</a:t>
            </a:r>
            <a:r>
              <a:rPr lang="zh-CN" altLang="en-US" sz="2000" b="0" dirty="0"/>
              <a:t>正反馈电路</a:t>
            </a:r>
            <a:r>
              <a:rPr lang="zh-CN" altLang="zh-CN" sz="2000" b="0" dirty="0"/>
              <a:t>）</a:t>
            </a:r>
            <a:endParaRPr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68732790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AD1D3-DB6F-436A-8124-DD017002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DRAM		</a:t>
            </a:r>
            <a:r>
              <a:rPr lang="en-US" altLang="zh-CN" dirty="0">
                <a:solidFill>
                  <a:srgbClr val="FF6600"/>
                </a:solidFill>
              </a:rPr>
              <a:t>1. </a:t>
            </a:r>
            <a:r>
              <a:rPr lang="zh-CN" altLang="en-US" dirty="0">
                <a:solidFill>
                  <a:srgbClr val="FF6600"/>
                </a:solidFill>
              </a:rPr>
              <a:t>存储元电路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92CD44-8281-4433-9F0A-C6335EA6C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38</a:t>
            </a:fld>
            <a:endParaRPr lang="en-US" altLang="zh-CN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99FE133-E874-4D81-BAFD-EF8A4DCE8ECF}"/>
              </a:ext>
            </a:extLst>
          </p:cNvPr>
          <p:cNvSpPr txBox="1">
            <a:spLocks/>
          </p:cNvSpPr>
          <p:nvPr/>
        </p:nvSpPr>
        <p:spPr bwMode="auto">
          <a:xfrm>
            <a:off x="590550" y="600869"/>
            <a:ext cx="822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zh-CN" altLang="en-US" kern="0" dirty="0">
                <a:solidFill>
                  <a:srgbClr val="FF0066"/>
                </a:solidFill>
              </a:rPr>
              <a:t>刷新</a:t>
            </a:r>
            <a:r>
              <a:rPr lang="zh-CN" altLang="en-US" kern="0" dirty="0">
                <a:solidFill>
                  <a:srgbClr val="008000"/>
                </a:solidFill>
              </a:rPr>
              <a:t>：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56EA8EC-5546-4B85-B2C1-D6B8E7252AEE}"/>
              </a:ext>
            </a:extLst>
          </p:cNvPr>
          <p:cNvSpPr/>
          <p:nvPr/>
        </p:nvSpPr>
        <p:spPr>
          <a:xfrm>
            <a:off x="5652120" y="5991671"/>
            <a:ext cx="3462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单管 DRAM 存储元电路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079560C-E8FB-4057-B4A8-EE09A104A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404664"/>
            <a:ext cx="3744417" cy="483856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E10F25D-2B38-415F-85AF-1A9C6D75E42A}"/>
              </a:ext>
            </a:extLst>
          </p:cNvPr>
          <p:cNvSpPr/>
          <p:nvPr/>
        </p:nvSpPr>
        <p:spPr>
          <a:xfrm>
            <a:off x="6660232" y="5013176"/>
            <a:ext cx="24531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0" dirty="0"/>
              <a:t>（</a:t>
            </a:r>
            <a:r>
              <a:rPr lang="en-US" altLang="zh-CN" sz="2000" b="0" dirty="0"/>
              <a:t>Sense Amplifiers</a:t>
            </a:r>
            <a:r>
              <a:rPr lang="zh-CN" altLang="zh-CN" sz="2000" b="0" dirty="0"/>
              <a:t>）</a:t>
            </a:r>
            <a:endParaRPr lang="zh-CN" altLang="en-US" sz="2000" b="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E23FE1-0528-4B29-A2CD-EB37B5C4D439}"/>
              </a:ext>
            </a:extLst>
          </p:cNvPr>
          <p:cNvSpPr/>
          <p:nvPr/>
        </p:nvSpPr>
        <p:spPr>
          <a:xfrm>
            <a:off x="6948264" y="5329571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0" dirty="0"/>
              <a:t>（</a:t>
            </a:r>
            <a:r>
              <a:rPr lang="zh-CN" altLang="en-US" sz="2000" b="0" dirty="0"/>
              <a:t>灵敏比较器</a:t>
            </a:r>
            <a:r>
              <a:rPr lang="zh-CN" altLang="zh-CN" sz="2000" b="0" dirty="0"/>
              <a:t>）</a:t>
            </a:r>
            <a:endParaRPr lang="zh-CN" altLang="en-US" sz="2000" b="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8B58D71-86A9-496C-AD13-CB4F593DAABE}"/>
              </a:ext>
            </a:extLst>
          </p:cNvPr>
          <p:cNvSpPr/>
          <p:nvPr/>
        </p:nvSpPr>
        <p:spPr>
          <a:xfrm>
            <a:off x="6958508" y="560481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0" dirty="0"/>
              <a:t>（</a:t>
            </a:r>
            <a:r>
              <a:rPr lang="zh-CN" altLang="en-US" sz="2000" b="0" dirty="0"/>
              <a:t>正反馈电路</a:t>
            </a:r>
            <a:r>
              <a:rPr lang="zh-CN" altLang="zh-CN" sz="2000" b="0" dirty="0"/>
              <a:t>）</a:t>
            </a:r>
            <a:endParaRPr lang="zh-CN" altLang="en-US" sz="2000" b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B05DBA-DC48-479B-8A8A-95C6EF7EE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7288"/>
            <a:ext cx="5194920" cy="5296048"/>
          </a:xfrm>
        </p:spPr>
        <p:txBody>
          <a:bodyPr/>
          <a:lstStyle/>
          <a:p>
            <a:r>
              <a:rPr lang="zh-CN" altLang="en-US" dirty="0">
                <a:solidFill>
                  <a:srgbClr val="FF0066"/>
                </a:solidFill>
              </a:rPr>
              <a:t>按行</a:t>
            </a:r>
            <a:r>
              <a:rPr lang="zh-CN" altLang="en-US" dirty="0"/>
              <a:t>依次执行一次</a:t>
            </a:r>
            <a:r>
              <a:rPr lang="zh-CN" altLang="en-US" dirty="0">
                <a:solidFill>
                  <a:srgbClr val="FF0066"/>
                </a:solidFill>
              </a:rPr>
              <a:t>读</a:t>
            </a:r>
            <a:r>
              <a:rPr lang="zh-CN" altLang="en-US" dirty="0"/>
              <a:t>操作。</a:t>
            </a:r>
            <a:br>
              <a:rPr lang="en-US" altLang="zh-CN" dirty="0"/>
            </a:br>
            <a:r>
              <a:rPr lang="zh-CN" altLang="en-US" dirty="0"/>
              <a:t>（数据输出置为高阻）</a:t>
            </a:r>
            <a:endParaRPr lang="en-US" altLang="zh-CN" dirty="0"/>
          </a:p>
          <a:p>
            <a:r>
              <a:rPr lang="zh-CN" altLang="en-US" dirty="0"/>
              <a:t>通常，</a:t>
            </a:r>
            <a:r>
              <a:rPr lang="en-US" altLang="zh-CN" dirty="0"/>
              <a:t>DRAM</a:t>
            </a:r>
            <a:r>
              <a:rPr lang="zh-CN" altLang="en-US" dirty="0"/>
              <a:t>芯片需要每隔最多</a:t>
            </a:r>
            <a:r>
              <a:rPr lang="en-US" altLang="zh-CN" dirty="0">
                <a:solidFill>
                  <a:srgbClr val="0000FF"/>
                </a:solidFill>
              </a:rPr>
              <a:t>64ms</a:t>
            </a:r>
            <a:r>
              <a:rPr lang="zh-CN" altLang="en-US" dirty="0"/>
              <a:t>整片刷新完一遍。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222474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4555AB-1ECE-4CBD-B9D7-4492A80751C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itchFamily="34" charset="0"/>
              <a:ea typeface="宋体" pitchFamily="2" charset="-122"/>
              <a:cs typeface="+mn-cs"/>
            </a:endParaRPr>
          </a:p>
        </p:txBody>
      </p:sp>
      <p:sp>
        <p:nvSpPr>
          <p:cNvPr id="157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50" y="44450"/>
            <a:ext cx="8374063" cy="523875"/>
          </a:xfrm>
        </p:spPr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DRAM 	</a:t>
            </a:r>
            <a:r>
              <a:rPr lang="zh-CN" altLang="en-US" dirty="0">
                <a:solidFill>
                  <a:srgbClr val="008000"/>
                </a:solidFill>
              </a:rPr>
              <a:t>补充：</a:t>
            </a:r>
            <a:r>
              <a:rPr lang="en-US" altLang="zh-CN" dirty="0">
                <a:solidFill>
                  <a:srgbClr val="008000"/>
                </a:solidFill>
              </a:rPr>
              <a:t>DRAM </a:t>
            </a:r>
            <a:r>
              <a:rPr lang="zh-CN" altLang="en-US" dirty="0">
                <a:solidFill>
                  <a:srgbClr val="FF0066"/>
                </a:solidFill>
              </a:rPr>
              <a:t>刷新</a:t>
            </a:r>
            <a:endParaRPr lang="en-US" altLang="zh-CN" dirty="0">
              <a:solidFill>
                <a:srgbClr val="FF6600"/>
              </a:solidFill>
            </a:endParaRPr>
          </a:p>
        </p:txBody>
      </p:sp>
      <p:sp>
        <p:nvSpPr>
          <p:cNvPr id="30" name="内容占位符 29"/>
          <p:cNvSpPr>
            <a:spLocks noGrp="1"/>
          </p:cNvSpPr>
          <p:nvPr>
            <p:ph idx="1"/>
          </p:nvPr>
        </p:nvSpPr>
        <p:spPr>
          <a:xfrm>
            <a:off x="251520" y="548680"/>
            <a:ext cx="3528392" cy="1800199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zh-CN" altLang="en-US"/>
              <a:t>常用的刷新方式：</a:t>
            </a:r>
            <a:endParaRPr lang="en-US" altLang="zh-CN"/>
          </a:p>
          <a:p>
            <a:pPr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u"/>
            </a:pPr>
            <a:r>
              <a:rPr lang="zh-CN" altLang="en-US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集中式</a:t>
            </a:r>
            <a:endParaRPr lang="en-US" altLang="zh-CN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u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分散式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+mn-ea"/>
              </a:rPr>
              <a:t>(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分布式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+mn-ea"/>
              </a:rPr>
              <a:t>)</a:t>
            </a:r>
          </a:p>
          <a:p>
            <a:pPr lvl="0"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u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异步式</a:t>
            </a:r>
          </a:p>
        </p:txBody>
      </p:sp>
      <p:sp>
        <p:nvSpPr>
          <p:cNvPr id="31" name="内容占位符 29"/>
          <p:cNvSpPr txBox="1">
            <a:spLocks/>
          </p:cNvSpPr>
          <p:nvPr/>
        </p:nvSpPr>
        <p:spPr bwMode="auto">
          <a:xfrm>
            <a:off x="4257592" y="620688"/>
            <a:ext cx="3312368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55600" marR="0" lvl="0" indent="-355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256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行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×256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列</a:t>
            </a:r>
            <a:endParaRPr kumimoji="0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  <a:p>
            <a:pPr marL="355600" marR="0" lvl="0" indent="-355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存取周期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0.5μs</a:t>
            </a:r>
          </a:p>
          <a:p>
            <a:pPr marL="355600" marR="0" lvl="0" indent="-355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刷新周期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4ms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169" name="Text Box 7"/>
          <p:cNvSpPr txBox="1">
            <a:spLocks noChangeArrowheads="1"/>
          </p:cNvSpPr>
          <p:nvPr/>
        </p:nvSpPr>
        <p:spPr bwMode="auto">
          <a:xfrm>
            <a:off x="467544" y="5877272"/>
            <a:ext cx="7200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“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死时间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率”为：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256/8000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×100%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＝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3.2%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70" name="Text Box 8"/>
          <p:cNvSpPr txBox="1">
            <a:spLocks noChangeArrowheads="1"/>
          </p:cNvSpPr>
          <p:nvPr/>
        </p:nvSpPr>
        <p:spPr bwMode="auto">
          <a:xfrm>
            <a:off x="467544" y="5445224"/>
            <a:ext cx="7200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“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死区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”为：0.5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  <a:sym typeface="Symbol" pitchFamily="18" charset="2"/>
              </a:rPr>
              <a:t>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s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×256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＝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128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  <a:sym typeface="Symbol" pitchFamily="18" charset="2"/>
              </a:rPr>
              <a:t>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s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grpSp>
        <p:nvGrpSpPr>
          <p:cNvPr id="180" name="组合 179"/>
          <p:cNvGrpSpPr/>
          <p:nvPr/>
        </p:nvGrpSpPr>
        <p:grpSpPr>
          <a:xfrm>
            <a:off x="737387" y="2087836"/>
            <a:ext cx="7702532" cy="3213372"/>
            <a:chOff x="737387" y="2159844"/>
            <a:chExt cx="7702532" cy="3213372"/>
          </a:xfrm>
        </p:grpSpPr>
        <p:sp>
          <p:nvSpPr>
            <p:cNvPr id="34" name="Rectangle 11"/>
            <p:cNvSpPr>
              <a:spLocks noChangeArrowheads="1"/>
            </p:cNvSpPr>
            <p:nvPr/>
          </p:nvSpPr>
          <p:spPr bwMode="auto">
            <a:xfrm>
              <a:off x="1048519" y="2656965"/>
              <a:ext cx="844550" cy="430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5" name="Rectangle 12"/>
            <p:cNvSpPr>
              <a:spLocks noChangeArrowheads="1"/>
            </p:cNvSpPr>
            <p:nvPr/>
          </p:nvSpPr>
          <p:spPr bwMode="auto">
            <a:xfrm>
              <a:off x="737387" y="2718529"/>
              <a:ext cx="981038" cy="292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9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周期序号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6" name="Rectangle 13"/>
            <p:cNvSpPr>
              <a:spLocks noChangeArrowheads="1"/>
            </p:cNvSpPr>
            <p:nvPr/>
          </p:nvSpPr>
          <p:spPr bwMode="auto">
            <a:xfrm>
              <a:off x="962794" y="4020271"/>
              <a:ext cx="866775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7" name="Rectangle 14"/>
            <p:cNvSpPr>
              <a:spLocks noChangeArrowheads="1"/>
            </p:cNvSpPr>
            <p:nvPr/>
          </p:nvSpPr>
          <p:spPr bwMode="auto">
            <a:xfrm>
              <a:off x="737387" y="4077072"/>
              <a:ext cx="981038" cy="292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9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地址序号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1983556" y="3042494"/>
              <a:ext cx="1885950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188" y="0"/>
                </a:cxn>
              </a:cxnLst>
              <a:rect l="0" t="0" r="r" b="b"/>
              <a:pathLst>
                <a:path w="1188" h="1">
                  <a:moveTo>
                    <a:pt x="0" y="1"/>
                  </a:moveTo>
                  <a:lnTo>
                    <a:pt x="1188" y="0"/>
                  </a:lnTo>
                </a:path>
              </a:pathLst>
            </a:cu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0" name="Rectangle 17"/>
            <p:cNvSpPr>
              <a:spLocks noChangeArrowheads="1"/>
            </p:cNvSpPr>
            <p:nvPr/>
          </p:nvSpPr>
          <p:spPr bwMode="auto">
            <a:xfrm>
              <a:off x="6614294" y="3479056"/>
              <a:ext cx="358775" cy="514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1" name="Rectangle 18"/>
            <p:cNvSpPr>
              <a:spLocks noChangeArrowheads="1"/>
            </p:cNvSpPr>
            <p:nvPr/>
          </p:nvSpPr>
          <p:spPr bwMode="auto">
            <a:xfrm>
              <a:off x="6741294" y="3561606"/>
              <a:ext cx="6667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t</a:t>
              </a:r>
              <a:endPara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2" name="Rectangle 19"/>
            <p:cNvSpPr>
              <a:spLocks noChangeArrowheads="1"/>
            </p:cNvSpPr>
            <p:nvPr/>
          </p:nvSpPr>
          <p:spPr bwMode="auto">
            <a:xfrm>
              <a:off x="6814319" y="3704481"/>
              <a:ext cx="68263" cy="182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c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3" name="Rectangle 20"/>
            <p:cNvSpPr>
              <a:spLocks noChangeArrowheads="1"/>
            </p:cNvSpPr>
            <p:nvPr/>
          </p:nvSpPr>
          <p:spPr bwMode="auto">
            <a:xfrm>
              <a:off x="2191519" y="2737694"/>
              <a:ext cx="231775" cy="427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4" name="Rectangle 21"/>
            <p:cNvSpPr>
              <a:spLocks noChangeArrowheads="1"/>
            </p:cNvSpPr>
            <p:nvPr/>
          </p:nvSpPr>
          <p:spPr bwMode="auto">
            <a:xfrm>
              <a:off x="2093618" y="2769444"/>
              <a:ext cx="1016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0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6" name="Rectangle 23"/>
            <p:cNvSpPr>
              <a:spLocks noChangeArrowheads="1"/>
            </p:cNvSpPr>
            <p:nvPr/>
          </p:nvSpPr>
          <p:spPr bwMode="auto">
            <a:xfrm>
              <a:off x="2429628" y="2769444"/>
              <a:ext cx="1016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1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8" name="Rectangle 25"/>
            <p:cNvSpPr>
              <a:spLocks noChangeArrowheads="1"/>
            </p:cNvSpPr>
            <p:nvPr/>
          </p:nvSpPr>
          <p:spPr bwMode="auto">
            <a:xfrm>
              <a:off x="2769523" y="2769444"/>
              <a:ext cx="1016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9" name="Rectangle 26"/>
            <p:cNvSpPr>
              <a:spLocks noChangeArrowheads="1"/>
            </p:cNvSpPr>
            <p:nvPr/>
          </p:nvSpPr>
          <p:spPr bwMode="auto">
            <a:xfrm>
              <a:off x="3982219" y="2680544"/>
              <a:ext cx="338138" cy="484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0" name="Rectangle 27"/>
            <p:cNvSpPr>
              <a:spLocks noChangeArrowheads="1"/>
            </p:cNvSpPr>
            <p:nvPr/>
          </p:nvSpPr>
          <p:spPr bwMode="auto">
            <a:xfrm>
              <a:off x="4808908" y="2761506"/>
              <a:ext cx="41037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7743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1" name="Rectangle 28"/>
            <p:cNvSpPr>
              <a:spLocks noChangeArrowheads="1"/>
            </p:cNvSpPr>
            <p:nvPr/>
          </p:nvSpPr>
          <p:spPr bwMode="auto">
            <a:xfrm>
              <a:off x="5231581" y="2680544"/>
              <a:ext cx="360363" cy="468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" name="Rectangle 29"/>
            <p:cNvSpPr>
              <a:spLocks noChangeArrowheads="1"/>
            </p:cNvSpPr>
            <p:nvPr/>
          </p:nvSpPr>
          <p:spPr bwMode="auto">
            <a:xfrm>
              <a:off x="5276342" y="2761506"/>
              <a:ext cx="41037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7744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4" name="Rectangle 31"/>
            <p:cNvSpPr>
              <a:spLocks noChangeArrowheads="1"/>
            </p:cNvSpPr>
            <p:nvPr/>
          </p:nvSpPr>
          <p:spPr bwMode="auto">
            <a:xfrm>
              <a:off x="7134696" y="2772619"/>
              <a:ext cx="1016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0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6" name="Rectangle 33"/>
            <p:cNvSpPr>
              <a:spLocks noChangeArrowheads="1"/>
            </p:cNvSpPr>
            <p:nvPr/>
          </p:nvSpPr>
          <p:spPr bwMode="auto">
            <a:xfrm>
              <a:off x="7438021" y="2772619"/>
              <a:ext cx="1016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1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7" name="Freeform 34"/>
            <p:cNvSpPr>
              <a:spLocks/>
            </p:cNvSpPr>
            <p:nvPr/>
          </p:nvSpPr>
          <p:spPr bwMode="auto">
            <a:xfrm>
              <a:off x="4564831" y="3312369"/>
              <a:ext cx="1588" cy="11160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03"/>
                </a:cxn>
              </a:cxnLst>
              <a:rect l="0" t="0" r="r" b="b"/>
              <a:pathLst>
                <a:path w="1" h="703">
                  <a:moveTo>
                    <a:pt x="0" y="0"/>
                  </a:moveTo>
                  <a:lnTo>
                    <a:pt x="0" y="703"/>
                  </a:lnTo>
                </a:path>
              </a:pathLst>
            </a:custGeom>
            <a:solidFill>
              <a:srgbClr val="FFFFFF"/>
            </a:solidFill>
            <a:ln w="190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4658494" y="3561606"/>
              <a:ext cx="6667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t</a:t>
              </a:r>
              <a:endPara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9" name="Rectangle 36"/>
            <p:cNvSpPr>
              <a:spLocks noChangeArrowheads="1"/>
            </p:cNvSpPr>
            <p:nvPr/>
          </p:nvSpPr>
          <p:spPr bwMode="auto">
            <a:xfrm>
              <a:off x="4752156" y="3704481"/>
              <a:ext cx="68263" cy="182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c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/>
          </p:nvSpPr>
          <p:spPr bwMode="auto">
            <a:xfrm>
              <a:off x="4999806" y="3561606"/>
              <a:ext cx="6667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t</a:t>
              </a:r>
              <a:endPara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61" name="Rectangle 38"/>
            <p:cNvSpPr>
              <a:spLocks noChangeArrowheads="1"/>
            </p:cNvSpPr>
            <p:nvPr/>
          </p:nvSpPr>
          <p:spPr bwMode="auto">
            <a:xfrm>
              <a:off x="5093469" y="3704481"/>
              <a:ext cx="68263" cy="182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c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62" name="Rectangle 39"/>
            <p:cNvSpPr>
              <a:spLocks noChangeArrowheads="1"/>
            </p:cNvSpPr>
            <p:nvPr/>
          </p:nvSpPr>
          <p:spPr bwMode="auto">
            <a:xfrm>
              <a:off x="5226819" y="3479056"/>
              <a:ext cx="360363" cy="514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63" name="Rectangle 40"/>
            <p:cNvSpPr>
              <a:spLocks noChangeArrowheads="1"/>
            </p:cNvSpPr>
            <p:nvPr/>
          </p:nvSpPr>
          <p:spPr bwMode="auto">
            <a:xfrm>
              <a:off x="5336356" y="3561606"/>
              <a:ext cx="6667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t</a:t>
              </a:r>
              <a:endPara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64" name="Rectangle 41"/>
            <p:cNvSpPr>
              <a:spLocks noChangeArrowheads="1"/>
            </p:cNvSpPr>
            <p:nvPr/>
          </p:nvSpPr>
          <p:spPr bwMode="auto">
            <a:xfrm>
              <a:off x="5420494" y="3704481"/>
              <a:ext cx="68263" cy="182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c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65" name="Rectangle 42"/>
            <p:cNvSpPr>
              <a:spLocks noChangeArrowheads="1"/>
            </p:cNvSpPr>
            <p:nvPr/>
          </p:nvSpPr>
          <p:spPr bwMode="auto">
            <a:xfrm>
              <a:off x="5552256" y="3479056"/>
              <a:ext cx="358775" cy="514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66" name="Rectangle 43"/>
            <p:cNvSpPr>
              <a:spLocks noChangeArrowheads="1"/>
            </p:cNvSpPr>
            <p:nvPr/>
          </p:nvSpPr>
          <p:spPr bwMode="auto">
            <a:xfrm>
              <a:off x="5657031" y="3561606"/>
              <a:ext cx="6667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t</a:t>
              </a:r>
              <a:endPara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67" name="Rectangle 44"/>
            <p:cNvSpPr>
              <a:spLocks noChangeArrowheads="1"/>
            </p:cNvSpPr>
            <p:nvPr/>
          </p:nvSpPr>
          <p:spPr bwMode="auto">
            <a:xfrm>
              <a:off x="5752281" y="3704481"/>
              <a:ext cx="68263" cy="182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c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68" name="Line 45"/>
            <p:cNvSpPr>
              <a:spLocks noChangeShapeType="1"/>
            </p:cNvSpPr>
            <p:nvPr/>
          </p:nvSpPr>
          <p:spPr bwMode="auto">
            <a:xfrm flipH="1">
              <a:off x="6631756" y="3307606"/>
              <a:ext cx="0" cy="11207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69" name="Line 46"/>
            <p:cNvSpPr>
              <a:spLocks noChangeShapeType="1"/>
            </p:cNvSpPr>
            <p:nvPr/>
          </p:nvSpPr>
          <p:spPr bwMode="auto">
            <a:xfrm>
              <a:off x="4437831" y="3044081"/>
              <a:ext cx="1585913" cy="3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70" name="Freeform 47"/>
            <p:cNvSpPr>
              <a:spLocks/>
            </p:cNvSpPr>
            <p:nvPr/>
          </p:nvSpPr>
          <p:spPr bwMode="auto">
            <a:xfrm>
              <a:off x="6422206" y="3042494"/>
              <a:ext cx="1295400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16" y="0"/>
                </a:cxn>
              </a:cxnLst>
              <a:rect l="0" t="0" r="r" b="b"/>
              <a:pathLst>
                <a:path w="816" h="1">
                  <a:moveTo>
                    <a:pt x="0" y="1"/>
                  </a:moveTo>
                  <a:lnTo>
                    <a:pt x="816" y="0"/>
                  </a:lnTo>
                </a:path>
              </a:pathLst>
            </a:cu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71" name="Rectangle 48"/>
            <p:cNvSpPr>
              <a:spLocks noChangeArrowheads="1"/>
            </p:cNvSpPr>
            <p:nvPr/>
          </p:nvSpPr>
          <p:spPr bwMode="auto">
            <a:xfrm>
              <a:off x="6630169" y="2621806"/>
              <a:ext cx="360363" cy="473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72" name="Rectangle 49"/>
            <p:cNvSpPr>
              <a:spLocks noChangeArrowheads="1"/>
            </p:cNvSpPr>
            <p:nvPr/>
          </p:nvSpPr>
          <p:spPr bwMode="auto">
            <a:xfrm>
              <a:off x="6574548" y="2769444"/>
              <a:ext cx="41037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7</a:t>
              </a: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999</a:t>
              </a:r>
            </a:p>
          </p:txBody>
        </p:sp>
        <p:sp>
          <p:nvSpPr>
            <p:cNvPr id="75" name="Rectangle 52"/>
            <p:cNvSpPr>
              <a:spLocks noChangeArrowheads="1"/>
            </p:cNvSpPr>
            <p:nvPr/>
          </p:nvSpPr>
          <p:spPr bwMode="auto">
            <a:xfrm>
              <a:off x="4677544" y="4145806"/>
              <a:ext cx="1460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V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76" name="Rectangle 53"/>
            <p:cNvSpPr>
              <a:spLocks noChangeArrowheads="1"/>
            </p:cNvSpPr>
            <p:nvPr/>
          </p:nvSpPr>
          <p:spPr bwMode="auto">
            <a:xfrm>
              <a:off x="4801369" y="4047381"/>
              <a:ext cx="298450" cy="371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77" name="Rectangle 54"/>
            <p:cNvSpPr>
              <a:spLocks noChangeArrowheads="1"/>
            </p:cNvSpPr>
            <p:nvPr/>
          </p:nvSpPr>
          <p:spPr bwMode="auto">
            <a:xfrm>
              <a:off x="4969644" y="4145806"/>
              <a:ext cx="203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W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78" name="Rectangle 55"/>
            <p:cNvSpPr>
              <a:spLocks noChangeArrowheads="1"/>
            </p:cNvSpPr>
            <p:nvPr/>
          </p:nvSpPr>
          <p:spPr bwMode="auto">
            <a:xfrm>
              <a:off x="5277619" y="4047381"/>
              <a:ext cx="295275" cy="371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79" name="Rectangle 56"/>
            <p:cNvSpPr>
              <a:spLocks noChangeArrowheads="1"/>
            </p:cNvSpPr>
            <p:nvPr/>
          </p:nvSpPr>
          <p:spPr bwMode="auto">
            <a:xfrm>
              <a:off x="5352231" y="4145806"/>
              <a:ext cx="1016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0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80" name="Rectangle 57"/>
            <p:cNvSpPr>
              <a:spLocks noChangeArrowheads="1"/>
            </p:cNvSpPr>
            <p:nvPr/>
          </p:nvSpPr>
          <p:spPr bwMode="auto">
            <a:xfrm>
              <a:off x="5566544" y="4047381"/>
              <a:ext cx="298450" cy="371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81" name="Rectangle 58"/>
            <p:cNvSpPr>
              <a:spLocks noChangeArrowheads="1"/>
            </p:cNvSpPr>
            <p:nvPr/>
          </p:nvSpPr>
          <p:spPr bwMode="auto">
            <a:xfrm>
              <a:off x="5672906" y="4145806"/>
              <a:ext cx="1016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1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82" name="Rectangle 59"/>
            <p:cNvSpPr>
              <a:spLocks noChangeArrowheads="1"/>
            </p:cNvSpPr>
            <p:nvPr/>
          </p:nvSpPr>
          <p:spPr bwMode="auto">
            <a:xfrm>
              <a:off x="6660331" y="4047381"/>
              <a:ext cx="298450" cy="371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83" name="Rectangle 60"/>
            <p:cNvSpPr>
              <a:spLocks noChangeArrowheads="1"/>
            </p:cNvSpPr>
            <p:nvPr/>
          </p:nvSpPr>
          <p:spPr bwMode="auto">
            <a:xfrm>
              <a:off x="6641382" y="4145806"/>
              <a:ext cx="30777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255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84" name="Rectangle 61"/>
            <p:cNvSpPr>
              <a:spLocks noChangeArrowheads="1"/>
            </p:cNvSpPr>
            <p:nvPr/>
          </p:nvSpPr>
          <p:spPr bwMode="auto">
            <a:xfrm>
              <a:off x="2969394" y="2159844"/>
              <a:ext cx="112712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87" name="Rectangle 64"/>
            <p:cNvSpPr>
              <a:spLocks noChangeArrowheads="1"/>
            </p:cNvSpPr>
            <p:nvPr/>
          </p:nvSpPr>
          <p:spPr bwMode="auto">
            <a:xfrm>
              <a:off x="2915816" y="2347987"/>
              <a:ext cx="1293624" cy="292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9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读</a:t>
              </a:r>
              <a:r>
                <a:rPr kumimoji="0" lang="en-US" altLang="zh-CN" sz="19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/</a:t>
              </a:r>
              <a:r>
                <a:rPr kumimoji="0" lang="zh-CN" altLang="en-US" sz="19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写或维持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88" name="Rectangle 65"/>
            <p:cNvSpPr>
              <a:spLocks noChangeArrowheads="1"/>
            </p:cNvSpPr>
            <p:nvPr/>
          </p:nvSpPr>
          <p:spPr bwMode="auto">
            <a:xfrm>
              <a:off x="5455419" y="2196356"/>
              <a:ext cx="69532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89" name="Rectangle 66"/>
            <p:cNvSpPr>
              <a:spLocks noChangeArrowheads="1"/>
            </p:cNvSpPr>
            <p:nvPr/>
          </p:nvSpPr>
          <p:spPr bwMode="auto">
            <a:xfrm>
              <a:off x="5848334" y="2347987"/>
              <a:ext cx="490519" cy="292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9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刷新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90" name="Rectangle 67"/>
            <p:cNvSpPr>
              <a:spLocks noChangeArrowheads="1"/>
            </p:cNvSpPr>
            <p:nvPr/>
          </p:nvSpPr>
          <p:spPr bwMode="auto">
            <a:xfrm>
              <a:off x="7314381" y="2161431"/>
              <a:ext cx="1125538" cy="395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93" name="Rectangle 70"/>
            <p:cNvSpPr>
              <a:spLocks noChangeArrowheads="1"/>
            </p:cNvSpPr>
            <p:nvPr/>
          </p:nvSpPr>
          <p:spPr bwMode="auto">
            <a:xfrm>
              <a:off x="7092280" y="2347987"/>
              <a:ext cx="1293624" cy="292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9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读</a:t>
              </a:r>
              <a:r>
                <a:rPr kumimoji="0" lang="en-US" altLang="zh-CN" sz="19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/</a:t>
              </a:r>
              <a:r>
                <a:rPr kumimoji="0" lang="zh-CN" altLang="en-US" sz="19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写或维持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94" name="Rectangle 71"/>
            <p:cNvSpPr>
              <a:spLocks noChangeArrowheads="1"/>
            </p:cNvSpPr>
            <p:nvPr/>
          </p:nvSpPr>
          <p:spPr bwMode="auto">
            <a:xfrm>
              <a:off x="2255019" y="4725275"/>
              <a:ext cx="1898650" cy="371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96" name="Rectangle 73"/>
            <p:cNvSpPr>
              <a:spLocks noChangeArrowheads="1"/>
            </p:cNvSpPr>
            <p:nvPr/>
          </p:nvSpPr>
          <p:spPr bwMode="auto">
            <a:xfrm>
              <a:off x="2476439" y="4653136"/>
              <a:ext cx="236603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7744</a:t>
              </a: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个周期（</a:t>
              </a: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3872 </a:t>
              </a: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Symbol" pitchFamily="18" charset="2"/>
                </a:rPr>
                <a:t></a:t>
              </a: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s</a:t>
              </a: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）</a:t>
              </a:r>
            </a:p>
          </p:txBody>
        </p:sp>
        <p:sp>
          <p:nvSpPr>
            <p:cNvPr id="102" name="Rectangle 83"/>
            <p:cNvSpPr>
              <a:spLocks noChangeArrowheads="1"/>
            </p:cNvSpPr>
            <p:nvPr/>
          </p:nvSpPr>
          <p:spPr bwMode="auto">
            <a:xfrm>
              <a:off x="3262411" y="5008759"/>
              <a:ext cx="2528118" cy="292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9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刷新时间间隔（</a:t>
              </a:r>
              <a:r>
                <a:rPr kumimoji="0" lang="en-US" altLang="zh-CN" sz="19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4ms</a:t>
              </a:r>
              <a:r>
                <a:rPr kumimoji="0" lang="zh-CN" altLang="en-US" sz="19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）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07" name="Rectangle 88"/>
            <p:cNvSpPr>
              <a:spLocks noChangeArrowheads="1"/>
            </p:cNvSpPr>
            <p:nvPr/>
          </p:nvSpPr>
          <p:spPr bwMode="auto">
            <a:xfrm>
              <a:off x="7582669" y="4779219"/>
              <a:ext cx="633413" cy="371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08" name="Rectangle 89"/>
            <p:cNvSpPr>
              <a:spLocks noChangeArrowheads="1"/>
            </p:cNvSpPr>
            <p:nvPr/>
          </p:nvSpPr>
          <p:spPr bwMode="auto">
            <a:xfrm>
              <a:off x="7384231" y="5034806"/>
              <a:ext cx="92075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刷新序号</a:t>
              </a:r>
            </a:p>
          </p:txBody>
        </p:sp>
        <p:sp>
          <p:nvSpPr>
            <p:cNvPr id="109" name="Freeform 90"/>
            <p:cNvSpPr>
              <a:spLocks/>
            </p:cNvSpPr>
            <p:nvPr/>
          </p:nvSpPr>
          <p:spPr bwMode="auto">
            <a:xfrm>
              <a:off x="7003231" y="4312494"/>
              <a:ext cx="668338" cy="668338"/>
            </a:xfrm>
            <a:custGeom>
              <a:avLst/>
              <a:gdLst/>
              <a:ahLst/>
              <a:cxnLst>
                <a:cxn ang="0">
                  <a:pos x="421" y="421"/>
                </a:cxn>
                <a:cxn ang="0">
                  <a:pos x="0" y="0"/>
                </a:cxn>
              </a:cxnLst>
              <a:rect l="0" t="0" r="r" b="b"/>
              <a:pathLst>
                <a:path w="421" h="421">
                  <a:moveTo>
                    <a:pt x="421" y="421"/>
                  </a:moveTo>
                  <a:lnTo>
                    <a:pt x="0" y="0"/>
                  </a:lnTo>
                </a:path>
              </a:pathLst>
            </a:custGeom>
            <a:solidFill>
              <a:srgbClr val="FFFF99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lg"/>
              <a:tailEnd type="triangle" w="med" len="lg"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10" name="Freeform 91"/>
            <p:cNvSpPr>
              <a:spLocks/>
            </p:cNvSpPr>
            <p:nvPr/>
          </p:nvSpPr>
          <p:spPr bwMode="auto">
            <a:xfrm>
              <a:off x="1969269" y="5186559"/>
              <a:ext cx="1190625" cy="1588"/>
            </a:xfrm>
            <a:custGeom>
              <a:avLst/>
              <a:gdLst/>
              <a:ahLst/>
              <a:cxnLst>
                <a:cxn ang="0">
                  <a:pos x="750" y="0"/>
                </a:cxn>
                <a:cxn ang="0">
                  <a:pos x="0" y="0"/>
                </a:cxn>
              </a:cxnLst>
              <a:rect l="0" t="0" r="r" b="b"/>
              <a:pathLst>
                <a:path w="750" h="1">
                  <a:moveTo>
                    <a:pt x="750" y="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 type="stealth" w="med" len="med"/>
            </a:ln>
            <a:effectLst/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11" name="Line 92"/>
            <p:cNvSpPr>
              <a:spLocks noChangeShapeType="1"/>
            </p:cNvSpPr>
            <p:nvPr/>
          </p:nvSpPr>
          <p:spPr bwMode="auto">
            <a:xfrm>
              <a:off x="5801494" y="5169097"/>
              <a:ext cx="120173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med"/>
            </a:ln>
            <a:effectLst/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12" name="Line 93"/>
            <p:cNvSpPr>
              <a:spLocks noChangeShapeType="1"/>
            </p:cNvSpPr>
            <p:nvPr/>
          </p:nvSpPr>
          <p:spPr bwMode="auto">
            <a:xfrm>
              <a:off x="1732731" y="2906203"/>
              <a:ext cx="22860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stealth" w="med" len="med"/>
            </a:ln>
            <a:effectLst/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13" name="Line 94"/>
            <p:cNvSpPr>
              <a:spLocks noChangeShapeType="1"/>
            </p:cNvSpPr>
            <p:nvPr/>
          </p:nvSpPr>
          <p:spPr bwMode="auto">
            <a:xfrm>
              <a:off x="1732731" y="4263158"/>
              <a:ext cx="22860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stealth" w="med" len="med"/>
            </a:ln>
            <a:effectLst/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19" name="Text Box 100"/>
            <p:cNvSpPr txBox="1">
              <a:spLocks noChangeArrowheads="1"/>
            </p:cNvSpPr>
            <p:nvPr/>
          </p:nvSpPr>
          <p:spPr bwMode="auto">
            <a:xfrm>
              <a:off x="3838475" y="2780928"/>
              <a:ext cx="6143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" rIns="1800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/>
                  <a:ea typeface="宋体"/>
                  <a:cs typeface="Times New Roman" pitchFamily="18" charset="0"/>
                </a:rPr>
                <a:t>…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宋体"/>
                <a:cs typeface="Times New Roman" pitchFamily="18" charset="0"/>
              </a:endParaRPr>
            </a:p>
          </p:txBody>
        </p:sp>
        <p:sp>
          <p:nvSpPr>
            <p:cNvPr id="121" name="Freeform 102"/>
            <p:cNvSpPr>
              <a:spLocks/>
            </p:cNvSpPr>
            <p:nvPr/>
          </p:nvSpPr>
          <p:spPr bwMode="auto">
            <a:xfrm>
              <a:off x="1964506" y="4653837"/>
              <a:ext cx="3262313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55" y="2"/>
                </a:cxn>
              </a:cxnLst>
              <a:rect l="0" t="0" r="r" b="b"/>
              <a:pathLst>
                <a:path w="2055" h="2">
                  <a:moveTo>
                    <a:pt x="0" y="0"/>
                  </a:moveTo>
                  <a:lnTo>
                    <a:pt x="2055" y="2"/>
                  </a:ln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 type="stealth" w="med" len="med"/>
              <a:tailEnd type="stealth" w="med" len="med"/>
            </a:ln>
            <a:effectLst/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22" name="Line 103"/>
            <p:cNvSpPr>
              <a:spLocks noChangeShapeType="1"/>
            </p:cNvSpPr>
            <p:nvPr/>
          </p:nvSpPr>
          <p:spPr bwMode="auto">
            <a:xfrm>
              <a:off x="5223644" y="4655425"/>
              <a:ext cx="1763713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stealth" w="med" len="med"/>
              <a:tailEnd type="stealth" w="med" len="med"/>
            </a:ln>
            <a:effectLst/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23" name="Line 104"/>
            <p:cNvSpPr>
              <a:spLocks noChangeShapeType="1"/>
            </p:cNvSpPr>
            <p:nvPr/>
          </p:nvSpPr>
          <p:spPr bwMode="auto">
            <a:xfrm>
              <a:off x="4906144" y="3312369"/>
              <a:ext cx="1588" cy="11207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28" name="Line 113"/>
            <p:cNvSpPr>
              <a:spLocks noChangeShapeType="1"/>
            </p:cNvSpPr>
            <p:nvPr/>
          </p:nvSpPr>
          <p:spPr bwMode="auto">
            <a:xfrm>
              <a:off x="5868169" y="3312369"/>
              <a:ext cx="1588" cy="11207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29" name="Rectangle 114"/>
            <p:cNvSpPr>
              <a:spLocks noChangeArrowheads="1"/>
            </p:cNvSpPr>
            <p:nvPr/>
          </p:nvSpPr>
          <p:spPr bwMode="auto">
            <a:xfrm>
              <a:off x="2066106" y="3528269"/>
              <a:ext cx="6667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t</a:t>
              </a:r>
              <a:endPara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30" name="Rectangle 115"/>
            <p:cNvSpPr>
              <a:spLocks noChangeArrowheads="1"/>
            </p:cNvSpPr>
            <p:nvPr/>
          </p:nvSpPr>
          <p:spPr bwMode="auto">
            <a:xfrm>
              <a:off x="2159769" y="3669556"/>
              <a:ext cx="68263" cy="182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c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31" name="Rectangle 116"/>
            <p:cNvSpPr>
              <a:spLocks noChangeArrowheads="1"/>
            </p:cNvSpPr>
            <p:nvPr/>
          </p:nvSpPr>
          <p:spPr bwMode="auto">
            <a:xfrm>
              <a:off x="2085156" y="4112469"/>
              <a:ext cx="1460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X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32" name="Freeform 117"/>
            <p:cNvSpPr>
              <a:spLocks/>
            </p:cNvSpPr>
            <p:nvPr/>
          </p:nvSpPr>
          <p:spPr bwMode="auto">
            <a:xfrm>
              <a:off x="2312169" y="3312369"/>
              <a:ext cx="1588" cy="11160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703"/>
                </a:cxn>
              </a:cxnLst>
              <a:rect l="0" t="0" r="r" b="b"/>
              <a:pathLst>
                <a:path w="1" h="703">
                  <a:moveTo>
                    <a:pt x="1" y="0"/>
                  </a:moveTo>
                  <a:lnTo>
                    <a:pt x="0" y="703"/>
                  </a:lnTo>
                </a:path>
              </a:pathLst>
            </a:custGeom>
            <a:solidFill>
              <a:srgbClr val="FFFFFF"/>
            </a:solidFill>
            <a:ln w="190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34" name="Rectangle 119"/>
            <p:cNvSpPr>
              <a:spLocks noChangeArrowheads="1"/>
            </p:cNvSpPr>
            <p:nvPr/>
          </p:nvSpPr>
          <p:spPr bwMode="auto">
            <a:xfrm>
              <a:off x="2404244" y="3534619"/>
              <a:ext cx="6667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t</a:t>
              </a:r>
              <a:endPara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35" name="Rectangle 120"/>
            <p:cNvSpPr>
              <a:spLocks noChangeArrowheads="1"/>
            </p:cNvSpPr>
            <p:nvPr/>
          </p:nvSpPr>
          <p:spPr bwMode="auto">
            <a:xfrm>
              <a:off x="2497906" y="3679081"/>
              <a:ext cx="68263" cy="182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c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36" name="Rectangle 121"/>
            <p:cNvSpPr>
              <a:spLocks noChangeArrowheads="1"/>
            </p:cNvSpPr>
            <p:nvPr/>
          </p:nvSpPr>
          <p:spPr bwMode="auto">
            <a:xfrm>
              <a:off x="2423294" y="4112469"/>
              <a:ext cx="1460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Y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37" name="Line 122"/>
            <p:cNvSpPr>
              <a:spLocks noChangeShapeType="1"/>
            </p:cNvSpPr>
            <p:nvPr/>
          </p:nvSpPr>
          <p:spPr bwMode="auto">
            <a:xfrm>
              <a:off x="2651894" y="3312369"/>
              <a:ext cx="1588" cy="11207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39" name="Line 124"/>
            <p:cNvSpPr>
              <a:spLocks noChangeShapeType="1"/>
            </p:cNvSpPr>
            <p:nvPr/>
          </p:nvSpPr>
          <p:spPr bwMode="auto">
            <a:xfrm>
              <a:off x="5566544" y="3312369"/>
              <a:ext cx="1588" cy="11207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3" name="Line 10"/>
            <p:cNvSpPr>
              <a:spLocks noChangeShapeType="1"/>
            </p:cNvSpPr>
            <p:nvPr/>
          </p:nvSpPr>
          <p:spPr bwMode="auto">
            <a:xfrm flipV="1">
              <a:off x="5231581" y="2454154"/>
              <a:ext cx="1588" cy="26194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1974031" y="2420888"/>
              <a:ext cx="1588" cy="29445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42" name="Freeform 127"/>
            <p:cNvSpPr>
              <a:spLocks/>
            </p:cNvSpPr>
            <p:nvPr/>
          </p:nvSpPr>
          <p:spPr bwMode="auto">
            <a:xfrm>
              <a:off x="7003231" y="2427362"/>
              <a:ext cx="4763" cy="2945854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2275"/>
                </a:cxn>
              </a:cxnLst>
              <a:rect l="0" t="0" r="r" b="b"/>
              <a:pathLst>
                <a:path w="3" h="2275">
                  <a:moveTo>
                    <a:pt x="3" y="0"/>
                  </a:moveTo>
                  <a:lnTo>
                    <a:pt x="0" y="2275"/>
                  </a:lnTo>
                </a:path>
              </a:pathLst>
            </a:cu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43" name="Line 128"/>
            <p:cNvSpPr>
              <a:spLocks noChangeShapeType="1"/>
            </p:cNvSpPr>
            <p:nvPr/>
          </p:nvSpPr>
          <p:spPr bwMode="auto">
            <a:xfrm flipH="1">
              <a:off x="7347719" y="3307606"/>
              <a:ext cx="0" cy="11207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44" name="Line 129"/>
            <p:cNvSpPr>
              <a:spLocks noChangeShapeType="1"/>
            </p:cNvSpPr>
            <p:nvPr/>
          </p:nvSpPr>
          <p:spPr bwMode="auto">
            <a:xfrm flipH="1">
              <a:off x="7676331" y="3307606"/>
              <a:ext cx="0" cy="11207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48" name="Text Box 100"/>
            <p:cNvSpPr txBox="1">
              <a:spLocks noChangeArrowheads="1"/>
            </p:cNvSpPr>
            <p:nvPr/>
          </p:nvSpPr>
          <p:spPr bwMode="auto">
            <a:xfrm>
              <a:off x="5926707" y="2780928"/>
              <a:ext cx="6143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" rIns="1800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/>
                  <a:ea typeface="宋体"/>
                  <a:cs typeface="Times New Roman" pitchFamily="18" charset="0"/>
                </a:rPr>
                <a:t>…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宋体"/>
                <a:cs typeface="Times New Roman" pitchFamily="18" charset="0"/>
              </a:endParaRPr>
            </a:p>
          </p:txBody>
        </p:sp>
        <p:sp>
          <p:nvSpPr>
            <p:cNvPr id="149" name="Text Box 100"/>
            <p:cNvSpPr txBox="1">
              <a:spLocks noChangeArrowheads="1"/>
            </p:cNvSpPr>
            <p:nvPr/>
          </p:nvSpPr>
          <p:spPr bwMode="auto">
            <a:xfrm>
              <a:off x="3218515" y="3748665"/>
              <a:ext cx="115212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18000" rIns="1800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/>
                  <a:ea typeface="宋体"/>
                  <a:cs typeface="Times New Roman" pitchFamily="18" charset="0"/>
                </a:rPr>
                <a:t>…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/>
                  <a:ea typeface="宋体" pitchFamily="2" charset="-122"/>
                  <a:cs typeface="Times New Roman" pitchFamily="18" charset="0"/>
                </a:rPr>
                <a:t>…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宋体"/>
                <a:cs typeface="Times New Roman" pitchFamily="18" charset="0"/>
              </a:endParaRPr>
            </a:p>
          </p:txBody>
        </p:sp>
        <p:sp>
          <p:nvSpPr>
            <p:cNvPr id="150" name="Text Box 100"/>
            <p:cNvSpPr txBox="1">
              <a:spLocks noChangeArrowheads="1"/>
            </p:cNvSpPr>
            <p:nvPr/>
          </p:nvSpPr>
          <p:spPr bwMode="auto">
            <a:xfrm>
              <a:off x="5926707" y="3759423"/>
              <a:ext cx="6143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" rIns="1800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/>
                  <a:ea typeface="宋体"/>
                  <a:cs typeface="Times New Roman" pitchFamily="18" charset="0"/>
                </a:rPr>
                <a:t>…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宋体"/>
                <a:cs typeface="Times New Roman" pitchFamily="18" charset="0"/>
              </a:endParaRPr>
            </a:p>
          </p:txBody>
        </p:sp>
        <p:cxnSp>
          <p:nvCxnSpPr>
            <p:cNvPr id="152" name="直接连接符 151"/>
            <p:cNvCxnSpPr/>
            <p:nvPr/>
          </p:nvCxnSpPr>
          <p:spPr bwMode="auto">
            <a:xfrm>
              <a:off x="1977025" y="3965330"/>
              <a:ext cx="334053" cy="0"/>
            </a:xfrm>
            <a:prstGeom prst="line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lg"/>
              <a:tailEnd type="triangle" w="med" len="lg"/>
            </a:ln>
            <a:effectLst/>
          </p:spPr>
        </p:cxnSp>
        <p:cxnSp>
          <p:nvCxnSpPr>
            <p:cNvPr id="155" name="直接连接符 154"/>
            <p:cNvCxnSpPr/>
            <p:nvPr/>
          </p:nvCxnSpPr>
          <p:spPr bwMode="auto">
            <a:xfrm>
              <a:off x="2310514" y="3965330"/>
              <a:ext cx="334053" cy="0"/>
            </a:xfrm>
            <a:prstGeom prst="line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lg"/>
              <a:tailEnd type="triangle" w="med" len="lg"/>
            </a:ln>
            <a:effectLst/>
          </p:spPr>
        </p:cxnSp>
        <p:cxnSp>
          <p:nvCxnSpPr>
            <p:cNvPr id="156" name="直接连接符 155"/>
            <p:cNvCxnSpPr/>
            <p:nvPr/>
          </p:nvCxnSpPr>
          <p:spPr bwMode="auto">
            <a:xfrm>
              <a:off x="4569620" y="3997603"/>
              <a:ext cx="334053" cy="0"/>
            </a:xfrm>
            <a:prstGeom prst="line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lg"/>
              <a:tailEnd type="triangle" w="med" len="lg"/>
            </a:ln>
            <a:effectLst/>
          </p:spPr>
        </p:cxnSp>
        <p:cxnSp>
          <p:nvCxnSpPr>
            <p:cNvPr id="157" name="直接连接符 156"/>
            <p:cNvCxnSpPr/>
            <p:nvPr/>
          </p:nvCxnSpPr>
          <p:spPr bwMode="auto">
            <a:xfrm>
              <a:off x="4892350" y="3997603"/>
              <a:ext cx="334053" cy="0"/>
            </a:xfrm>
            <a:prstGeom prst="line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lg"/>
              <a:tailEnd type="triangle" w="med" len="lg"/>
            </a:ln>
            <a:effectLst/>
          </p:spPr>
        </p:cxnSp>
        <p:cxnSp>
          <p:nvCxnSpPr>
            <p:cNvPr id="158" name="直接连接符 157"/>
            <p:cNvCxnSpPr/>
            <p:nvPr/>
          </p:nvCxnSpPr>
          <p:spPr bwMode="auto">
            <a:xfrm>
              <a:off x="5236595" y="3997602"/>
              <a:ext cx="334053" cy="0"/>
            </a:xfrm>
            <a:prstGeom prst="line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lg"/>
              <a:tailEnd type="triangle" w="med" len="lg"/>
            </a:ln>
            <a:effectLst/>
          </p:spPr>
        </p:cxnSp>
        <p:cxnSp>
          <p:nvCxnSpPr>
            <p:cNvPr id="159" name="直接连接符 158"/>
            <p:cNvCxnSpPr/>
            <p:nvPr/>
          </p:nvCxnSpPr>
          <p:spPr bwMode="auto">
            <a:xfrm>
              <a:off x="5548567" y="3997601"/>
              <a:ext cx="334053" cy="0"/>
            </a:xfrm>
            <a:prstGeom prst="line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lg"/>
              <a:tailEnd type="triangle" w="med" len="lg"/>
            </a:ln>
            <a:effectLst/>
          </p:spPr>
        </p:cxnSp>
        <p:cxnSp>
          <p:nvCxnSpPr>
            <p:cNvPr id="160" name="直接连接符 159"/>
            <p:cNvCxnSpPr/>
            <p:nvPr/>
          </p:nvCxnSpPr>
          <p:spPr bwMode="auto">
            <a:xfrm>
              <a:off x="6645848" y="3986843"/>
              <a:ext cx="334053" cy="0"/>
            </a:xfrm>
            <a:prstGeom prst="line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lg"/>
              <a:tailEnd type="triangle" w="med" len="lg"/>
            </a:ln>
            <a:effectLst/>
          </p:spPr>
        </p:cxnSp>
        <p:sp>
          <p:nvSpPr>
            <p:cNvPr id="162" name="Rectangle 119"/>
            <p:cNvSpPr>
              <a:spLocks noChangeArrowheads="1"/>
            </p:cNvSpPr>
            <p:nvPr/>
          </p:nvSpPr>
          <p:spPr bwMode="auto">
            <a:xfrm>
              <a:off x="2759256" y="3534619"/>
              <a:ext cx="66675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t</a:t>
              </a:r>
              <a:endPara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63" name="Rectangle 120"/>
            <p:cNvSpPr>
              <a:spLocks noChangeArrowheads="1"/>
            </p:cNvSpPr>
            <p:nvPr/>
          </p:nvSpPr>
          <p:spPr bwMode="auto">
            <a:xfrm>
              <a:off x="2852918" y="3679081"/>
              <a:ext cx="68263" cy="182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c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64" name="Rectangle 121"/>
            <p:cNvSpPr>
              <a:spLocks noChangeArrowheads="1"/>
            </p:cNvSpPr>
            <p:nvPr/>
          </p:nvSpPr>
          <p:spPr bwMode="auto">
            <a:xfrm>
              <a:off x="2783203" y="4112469"/>
              <a:ext cx="13625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Z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65" name="Line 122"/>
            <p:cNvSpPr>
              <a:spLocks noChangeShapeType="1"/>
            </p:cNvSpPr>
            <p:nvPr/>
          </p:nvSpPr>
          <p:spPr bwMode="auto">
            <a:xfrm>
              <a:off x="3006906" y="3312369"/>
              <a:ext cx="1588" cy="11207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166" name="直接连接符 165"/>
            <p:cNvCxnSpPr/>
            <p:nvPr/>
          </p:nvCxnSpPr>
          <p:spPr bwMode="auto">
            <a:xfrm>
              <a:off x="2665526" y="3965330"/>
              <a:ext cx="334053" cy="0"/>
            </a:xfrm>
            <a:prstGeom prst="line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lg"/>
              <a:tailEnd type="triangle" w="med" len="lg"/>
            </a:ln>
            <a:effectLst/>
          </p:spPr>
        </p:cxnSp>
        <p:sp>
          <p:nvSpPr>
            <p:cNvPr id="99" name="Rectangle 78"/>
            <p:cNvSpPr>
              <a:spLocks noChangeArrowheads="1"/>
            </p:cNvSpPr>
            <p:nvPr/>
          </p:nvSpPr>
          <p:spPr bwMode="auto">
            <a:xfrm>
              <a:off x="5240416" y="4684134"/>
              <a:ext cx="188084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256</a:t>
              </a: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个周期</a:t>
              </a: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宋体"/>
                  <a:ea typeface="宋体"/>
                  <a:cs typeface="+mn-cs"/>
                </a:rPr>
                <a:t>(</a:t>
              </a: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128</a:t>
              </a: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  <a:sym typeface="Symbol" pitchFamily="18" charset="2"/>
                </a:rPr>
                <a:t></a:t>
              </a: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s</a:t>
              </a: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宋体"/>
                  <a:ea typeface="宋体"/>
                  <a:cs typeface="+mn-cs"/>
                </a:rPr>
                <a:t>)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宋体"/>
                <a:cs typeface="+mn-cs"/>
              </a:endParaRPr>
            </a:p>
          </p:txBody>
        </p:sp>
        <p:cxnSp>
          <p:nvCxnSpPr>
            <p:cNvPr id="173" name="直接连接符 172"/>
            <p:cNvCxnSpPr/>
            <p:nvPr/>
          </p:nvCxnSpPr>
          <p:spPr bwMode="auto">
            <a:xfrm>
              <a:off x="1979712" y="2636912"/>
              <a:ext cx="3240360" cy="0"/>
            </a:xfrm>
            <a:prstGeom prst="line">
              <a:avLst/>
            </a:prstGeom>
            <a:solidFill>
              <a:srgbClr val="FFFF99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triangle" w="med" len="lg"/>
              <a:tailEnd type="triangle" w="med" len="lg"/>
            </a:ln>
            <a:effectLst/>
          </p:spPr>
        </p:cxnSp>
        <p:cxnSp>
          <p:nvCxnSpPr>
            <p:cNvPr id="175" name="直接连接符 174"/>
            <p:cNvCxnSpPr/>
            <p:nvPr/>
          </p:nvCxnSpPr>
          <p:spPr bwMode="auto">
            <a:xfrm>
              <a:off x="5220072" y="2636912"/>
              <a:ext cx="1800200" cy="0"/>
            </a:xfrm>
            <a:prstGeom prst="line">
              <a:avLst/>
            </a:prstGeom>
            <a:solidFill>
              <a:srgbClr val="FFFF99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triangle" w="med" len="lg"/>
              <a:tailEnd type="triangle" w="med" len="lg"/>
            </a:ln>
            <a:effectLst/>
          </p:spPr>
        </p:cxnSp>
        <p:cxnSp>
          <p:nvCxnSpPr>
            <p:cNvPr id="177" name="直接连接符 176"/>
            <p:cNvCxnSpPr/>
            <p:nvPr/>
          </p:nvCxnSpPr>
          <p:spPr bwMode="auto">
            <a:xfrm>
              <a:off x="7020272" y="2636912"/>
              <a:ext cx="720080" cy="0"/>
            </a:xfrm>
            <a:prstGeom prst="line">
              <a:avLst/>
            </a:prstGeom>
            <a:solidFill>
              <a:srgbClr val="FFFF99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triangle" w="med" len="lg"/>
              <a:tailEnd type="none" w="med" len="lg"/>
            </a:ln>
            <a:effectLst/>
          </p:spPr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C340D628-7623-43CB-A3C6-8CD6EF267AB3}"/>
              </a:ext>
            </a:extLst>
          </p:cNvPr>
          <p:cNvSpPr/>
          <p:nvPr/>
        </p:nvSpPr>
        <p:spPr>
          <a:xfrm>
            <a:off x="3178753" y="654849"/>
            <a:ext cx="12666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rgbClr val="008000"/>
                </a:solidFill>
                <a:latin typeface="Arial"/>
                <a:ea typeface="黑体"/>
                <a:cs typeface="+mj-cs"/>
              </a:rPr>
              <a:t>【</a:t>
            </a:r>
            <a:r>
              <a:rPr lang="zh-CN" altLang="en-US" kern="0" dirty="0">
                <a:solidFill>
                  <a:srgbClr val="008000"/>
                </a:solidFill>
                <a:latin typeface="Arial"/>
                <a:ea typeface="黑体"/>
                <a:cs typeface="+mj-cs"/>
              </a:rPr>
              <a:t>例</a:t>
            </a:r>
            <a:r>
              <a:rPr lang="en-US" altLang="zh-CN" kern="0" dirty="0">
                <a:solidFill>
                  <a:srgbClr val="008000"/>
                </a:solidFill>
                <a:latin typeface="Arial"/>
                <a:ea typeface="黑体"/>
                <a:cs typeface="+mj-cs"/>
              </a:rPr>
              <a:t>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2934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utoUpdateAnimBg="0"/>
      <p:bldP spid="170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44BE89-6573-4375-AD6C-7A55A857E878}" type="slidenum">
              <a:rPr lang="zh-CN" altLang="en-US"/>
              <a:pPr/>
              <a:t>4</a:t>
            </a:fld>
            <a:endParaRPr lang="en-US" altLang="zh-CN"/>
          </a:p>
        </p:txBody>
      </p:sp>
      <p:sp>
        <p:nvSpPr>
          <p:cNvPr id="152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  </a:t>
            </a:r>
            <a:r>
              <a:rPr lang="zh-CN" altLang="en-US"/>
              <a:t>存储系统概述</a:t>
            </a:r>
          </a:p>
        </p:txBody>
      </p:sp>
      <p:sp>
        <p:nvSpPr>
          <p:cNvPr id="1526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362950" cy="4608513"/>
          </a:xfrm>
        </p:spPr>
        <p:txBody>
          <a:bodyPr/>
          <a:lstStyle/>
          <a:p>
            <a:r>
              <a:rPr lang="zh-CN" altLang="en-US"/>
              <a:t>对存储器性能的基本要求：</a:t>
            </a:r>
          </a:p>
          <a:p>
            <a:pPr lvl="1"/>
            <a:r>
              <a:rPr lang="zh-CN" altLang="en-US">
                <a:solidFill>
                  <a:srgbClr val="0000FF"/>
                </a:solidFill>
              </a:rPr>
              <a:t>大容量</a:t>
            </a:r>
            <a:r>
              <a:rPr lang="zh-CN" altLang="en-US"/>
              <a:t>：放得下所有</a:t>
            </a:r>
            <a:r>
              <a:rPr lang="zh-CN" altLang="en-US">
                <a:solidFill>
                  <a:srgbClr val="FF3300"/>
                </a:solidFill>
              </a:rPr>
              <a:t>系统软件</a:t>
            </a:r>
            <a:r>
              <a:rPr lang="zh-CN" altLang="en-US"/>
              <a:t>、多个</a:t>
            </a:r>
            <a:r>
              <a:rPr lang="zh-CN" altLang="en-US">
                <a:solidFill>
                  <a:srgbClr val="FF3300"/>
                </a:solidFill>
              </a:rPr>
              <a:t>用户软件</a:t>
            </a:r>
            <a:r>
              <a:rPr lang="zh-CN" altLang="en-US"/>
              <a:t>。</a:t>
            </a:r>
          </a:p>
          <a:p>
            <a:pPr lvl="1"/>
            <a:r>
              <a:rPr lang="zh-CN" altLang="en-US">
                <a:solidFill>
                  <a:srgbClr val="0000FF"/>
                </a:solidFill>
              </a:rPr>
              <a:t>高速度</a:t>
            </a:r>
            <a:r>
              <a:rPr lang="zh-CN" altLang="en-US"/>
              <a:t>：尽量</a:t>
            </a:r>
            <a:r>
              <a:rPr lang="zh-CN" altLang="en-US">
                <a:solidFill>
                  <a:srgbClr val="FF3300"/>
                </a:solidFill>
              </a:rPr>
              <a:t>和</a:t>
            </a:r>
            <a:r>
              <a:rPr lang="en-US" altLang="zh-CN">
                <a:solidFill>
                  <a:srgbClr val="FF3300"/>
                </a:solidFill>
              </a:rPr>
              <a:t>CPU</a:t>
            </a:r>
            <a:r>
              <a:rPr lang="zh-CN" altLang="en-US">
                <a:solidFill>
                  <a:srgbClr val="FF3300"/>
                </a:solidFill>
              </a:rPr>
              <a:t>匹配</a:t>
            </a:r>
            <a:r>
              <a:rPr lang="zh-CN" altLang="en-US"/>
              <a:t>。</a:t>
            </a:r>
          </a:p>
          <a:p>
            <a:pPr lvl="1"/>
            <a:r>
              <a:rPr lang="zh-CN" altLang="en-US">
                <a:solidFill>
                  <a:srgbClr val="0000FF"/>
                </a:solidFill>
              </a:rPr>
              <a:t>低价格</a:t>
            </a:r>
            <a:r>
              <a:rPr lang="zh-CN" altLang="en-US"/>
              <a:t>：只占整个计算机系统硬件价格中一个</a:t>
            </a:r>
            <a:r>
              <a:rPr lang="zh-CN" altLang="en-US">
                <a:solidFill>
                  <a:srgbClr val="FF3300"/>
                </a:solidFill>
              </a:rPr>
              <a:t>较小</a:t>
            </a:r>
            <a:r>
              <a:rPr lang="zh-CN" altLang="en-US"/>
              <a:t>而</a:t>
            </a:r>
            <a:r>
              <a:rPr lang="zh-CN" altLang="en-US">
                <a:solidFill>
                  <a:srgbClr val="FF3300"/>
                </a:solidFill>
              </a:rPr>
              <a:t>合理</a:t>
            </a:r>
            <a:r>
              <a:rPr lang="zh-CN" altLang="en-US"/>
              <a:t>的比例。</a:t>
            </a:r>
          </a:p>
        </p:txBody>
      </p:sp>
      <p:sp>
        <p:nvSpPr>
          <p:cNvPr id="1526788" name="Rectangle 4"/>
          <p:cNvSpPr>
            <a:spLocks noChangeArrowheads="1"/>
          </p:cNvSpPr>
          <p:nvPr/>
        </p:nvSpPr>
        <p:spPr bwMode="auto">
          <a:xfrm>
            <a:off x="827088" y="549275"/>
            <a:ext cx="8013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008000"/>
                </a:solidFill>
                <a:latin typeface="Arial" charset="0"/>
                <a:ea typeface="黑体" pitchFamily="2" charset="-122"/>
              </a:rPr>
              <a:t>4.1.1  </a:t>
            </a:r>
            <a:r>
              <a:rPr lang="zh-CN" altLang="en-US">
                <a:solidFill>
                  <a:srgbClr val="008000"/>
                </a:solidFill>
                <a:latin typeface="Arial" charset="0"/>
                <a:ea typeface="黑体" pitchFamily="2" charset="-122"/>
              </a:rPr>
              <a:t>存储系统的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层次结构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4555AB-1ECE-4CBD-B9D7-4492A80751C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itchFamily="34" charset="0"/>
              <a:ea typeface="宋体" pitchFamily="2" charset="-122"/>
              <a:cs typeface="+mn-cs"/>
            </a:endParaRPr>
          </a:p>
        </p:txBody>
      </p:sp>
      <p:sp>
        <p:nvSpPr>
          <p:cNvPr id="157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50" y="44450"/>
            <a:ext cx="8374063" cy="523875"/>
          </a:xfrm>
        </p:spPr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DRAM 	</a:t>
            </a:r>
            <a:r>
              <a:rPr lang="zh-CN" altLang="en-US" dirty="0">
                <a:solidFill>
                  <a:srgbClr val="008000"/>
                </a:solidFill>
              </a:rPr>
              <a:t>补充：</a:t>
            </a:r>
            <a:r>
              <a:rPr lang="en-US" altLang="zh-CN" dirty="0">
                <a:solidFill>
                  <a:srgbClr val="008000"/>
                </a:solidFill>
              </a:rPr>
              <a:t>DRAM </a:t>
            </a:r>
            <a:r>
              <a:rPr lang="zh-CN" altLang="en-US" dirty="0">
                <a:solidFill>
                  <a:srgbClr val="FF0066"/>
                </a:solidFill>
              </a:rPr>
              <a:t>刷新</a:t>
            </a:r>
            <a:endParaRPr lang="en-US" altLang="zh-CN" dirty="0">
              <a:solidFill>
                <a:srgbClr val="FF6600"/>
              </a:solidFill>
            </a:endParaRPr>
          </a:p>
        </p:txBody>
      </p:sp>
      <p:sp>
        <p:nvSpPr>
          <p:cNvPr id="30" name="内容占位符 29"/>
          <p:cNvSpPr>
            <a:spLocks noGrp="1"/>
          </p:cNvSpPr>
          <p:nvPr>
            <p:ph idx="1"/>
          </p:nvPr>
        </p:nvSpPr>
        <p:spPr>
          <a:xfrm>
            <a:off x="251520" y="548680"/>
            <a:ext cx="3528392" cy="1800199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zh-CN" altLang="en-US"/>
              <a:t>常用的刷新方式：</a:t>
            </a:r>
            <a:endParaRPr lang="en-US" altLang="zh-CN"/>
          </a:p>
          <a:p>
            <a:pPr lvl="0"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u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集中式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u"/>
            </a:pPr>
            <a:r>
              <a:rPr lang="zh-CN" altLang="en-US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分散式</a:t>
            </a:r>
            <a:r>
              <a:rPr lang="en-US" altLang="zh-CN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</a:t>
            </a:r>
            <a:r>
              <a:rPr lang="zh-CN" altLang="en-US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分布式</a:t>
            </a:r>
            <a:r>
              <a:rPr lang="en-US" altLang="zh-CN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</a:p>
          <a:p>
            <a:pPr lvl="0"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u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异步式</a:t>
            </a:r>
          </a:p>
        </p:txBody>
      </p:sp>
      <p:grpSp>
        <p:nvGrpSpPr>
          <p:cNvPr id="198" name="组合 197"/>
          <p:cNvGrpSpPr/>
          <p:nvPr/>
        </p:nvGrpSpPr>
        <p:grpSpPr>
          <a:xfrm>
            <a:off x="395536" y="2310128"/>
            <a:ext cx="8458200" cy="2775056"/>
            <a:chOff x="362272" y="2420888"/>
            <a:chExt cx="8458200" cy="2775056"/>
          </a:xfrm>
        </p:grpSpPr>
        <p:sp>
          <p:nvSpPr>
            <p:cNvPr id="116" name="Line 16"/>
            <p:cNvSpPr>
              <a:spLocks noChangeShapeType="1"/>
            </p:cNvSpPr>
            <p:nvPr/>
          </p:nvSpPr>
          <p:spPr bwMode="auto">
            <a:xfrm>
              <a:off x="362272" y="3343225"/>
              <a:ext cx="2530475" cy="15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18" name="Line 18"/>
            <p:cNvSpPr>
              <a:spLocks noChangeShapeType="1"/>
            </p:cNvSpPr>
            <p:nvPr/>
          </p:nvSpPr>
          <p:spPr bwMode="auto">
            <a:xfrm>
              <a:off x="1470347" y="2465338"/>
              <a:ext cx="1588" cy="1660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20" name="Line 19"/>
            <p:cNvSpPr>
              <a:spLocks noChangeShapeType="1"/>
            </p:cNvSpPr>
            <p:nvPr/>
          </p:nvSpPr>
          <p:spPr bwMode="auto">
            <a:xfrm>
              <a:off x="2070422" y="2465338"/>
              <a:ext cx="1588" cy="23209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24" name="Rectangle 20"/>
            <p:cNvSpPr>
              <a:spLocks noChangeArrowheads="1"/>
            </p:cNvSpPr>
            <p:nvPr/>
          </p:nvSpPr>
          <p:spPr bwMode="auto">
            <a:xfrm>
              <a:off x="949127" y="2420888"/>
              <a:ext cx="436017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W/R</a:t>
              </a:r>
            </a:p>
          </p:txBody>
        </p:sp>
        <p:sp>
          <p:nvSpPr>
            <p:cNvPr id="125" name="Line 21"/>
            <p:cNvSpPr>
              <a:spLocks noChangeShapeType="1"/>
            </p:cNvSpPr>
            <p:nvPr/>
          </p:nvSpPr>
          <p:spPr bwMode="auto">
            <a:xfrm>
              <a:off x="2670497" y="2465338"/>
              <a:ext cx="1588" cy="17700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26" name="Rectangle 22"/>
            <p:cNvSpPr>
              <a:spLocks noChangeArrowheads="1"/>
            </p:cNvSpPr>
            <p:nvPr/>
          </p:nvSpPr>
          <p:spPr bwMode="auto">
            <a:xfrm>
              <a:off x="1560484" y="2566938"/>
              <a:ext cx="436017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REF</a:t>
              </a:r>
            </a:p>
          </p:txBody>
        </p:sp>
        <p:sp>
          <p:nvSpPr>
            <p:cNvPr id="127" name="Rectangle 23"/>
            <p:cNvSpPr>
              <a:spLocks noChangeArrowheads="1"/>
            </p:cNvSpPr>
            <p:nvPr/>
          </p:nvSpPr>
          <p:spPr bwMode="auto">
            <a:xfrm>
              <a:off x="1669845" y="3003500"/>
              <a:ext cx="10900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0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33" name="Rectangle 24"/>
            <p:cNvSpPr>
              <a:spLocks noChangeArrowheads="1"/>
            </p:cNvSpPr>
            <p:nvPr/>
          </p:nvSpPr>
          <p:spPr bwMode="auto">
            <a:xfrm>
              <a:off x="2146102" y="2420888"/>
              <a:ext cx="436017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W/R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38" name="Rectangle 25"/>
            <p:cNvSpPr>
              <a:spLocks noChangeArrowheads="1"/>
            </p:cNvSpPr>
            <p:nvPr/>
          </p:nvSpPr>
          <p:spPr bwMode="auto">
            <a:xfrm>
              <a:off x="1629621" y="3407958"/>
              <a:ext cx="84138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t</a:t>
              </a:r>
            </a:p>
          </p:txBody>
        </p:sp>
        <p:sp>
          <p:nvSpPr>
            <p:cNvPr id="140" name="Rectangle 26"/>
            <p:cNvSpPr>
              <a:spLocks noChangeArrowheads="1"/>
            </p:cNvSpPr>
            <p:nvPr/>
          </p:nvSpPr>
          <p:spPr bwMode="auto">
            <a:xfrm>
              <a:off x="1740746" y="3571471"/>
              <a:ext cx="138113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R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41" name="Rectangle 27"/>
            <p:cNvSpPr>
              <a:spLocks noChangeArrowheads="1"/>
            </p:cNvSpPr>
            <p:nvPr/>
          </p:nvSpPr>
          <p:spPr bwMode="auto">
            <a:xfrm>
              <a:off x="1024614" y="3418716"/>
              <a:ext cx="84138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t</a:t>
              </a:r>
            </a:p>
          </p:txBody>
        </p:sp>
        <p:sp>
          <p:nvSpPr>
            <p:cNvPr id="145" name="Rectangle 28"/>
            <p:cNvSpPr>
              <a:spLocks noChangeArrowheads="1"/>
            </p:cNvSpPr>
            <p:nvPr/>
          </p:nvSpPr>
          <p:spPr bwMode="auto">
            <a:xfrm>
              <a:off x="1157964" y="3582229"/>
              <a:ext cx="179388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M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46" name="Rectangle 29"/>
            <p:cNvSpPr>
              <a:spLocks noChangeArrowheads="1"/>
            </p:cNvSpPr>
            <p:nvPr/>
          </p:nvSpPr>
          <p:spPr bwMode="auto">
            <a:xfrm>
              <a:off x="1374928" y="4130456"/>
              <a:ext cx="84138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t</a:t>
              </a:r>
            </a:p>
          </p:txBody>
        </p:sp>
        <p:sp>
          <p:nvSpPr>
            <p:cNvPr id="147" name="Rectangle 30"/>
            <p:cNvSpPr>
              <a:spLocks noChangeArrowheads="1"/>
            </p:cNvSpPr>
            <p:nvPr/>
          </p:nvSpPr>
          <p:spPr bwMode="auto">
            <a:xfrm>
              <a:off x="1484465" y="4293968"/>
              <a:ext cx="138113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C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51" name="Line 31"/>
            <p:cNvSpPr>
              <a:spLocks noChangeShapeType="1"/>
            </p:cNvSpPr>
            <p:nvPr/>
          </p:nvSpPr>
          <p:spPr bwMode="auto">
            <a:xfrm>
              <a:off x="3670622" y="3343225"/>
              <a:ext cx="5149850" cy="15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53" name="Line 32"/>
            <p:cNvSpPr>
              <a:spLocks noChangeShapeType="1"/>
            </p:cNvSpPr>
            <p:nvPr/>
          </p:nvSpPr>
          <p:spPr bwMode="auto">
            <a:xfrm>
              <a:off x="3818260" y="2465338"/>
              <a:ext cx="1588" cy="17700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54" name="Line 33"/>
            <p:cNvSpPr>
              <a:spLocks noChangeShapeType="1"/>
            </p:cNvSpPr>
            <p:nvPr/>
          </p:nvSpPr>
          <p:spPr bwMode="auto">
            <a:xfrm>
              <a:off x="4418335" y="2465338"/>
              <a:ext cx="1588" cy="17700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61" name="Line 34"/>
            <p:cNvSpPr>
              <a:spLocks noChangeShapeType="1"/>
            </p:cNvSpPr>
            <p:nvPr/>
          </p:nvSpPr>
          <p:spPr bwMode="auto">
            <a:xfrm>
              <a:off x="5012060" y="2465338"/>
              <a:ext cx="1588" cy="17700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67" name="Line 35"/>
            <p:cNvSpPr>
              <a:spLocks noChangeShapeType="1"/>
            </p:cNvSpPr>
            <p:nvPr/>
          </p:nvSpPr>
          <p:spPr bwMode="auto">
            <a:xfrm>
              <a:off x="5612135" y="2465338"/>
              <a:ext cx="1588" cy="17700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grpSp>
          <p:nvGrpSpPr>
            <p:cNvPr id="197" name="组合 196"/>
            <p:cNvGrpSpPr/>
            <p:nvPr/>
          </p:nvGrpSpPr>
          <p:grpSpPr>
            <a:xfrm>
              <a:off x="870272" y="2462163"/>
              <a:ext cx="5345113" cy="2733781"/>
              <a:chOff x="870272" y="2462163"/>
              <a:chExt cx="5345113" cy="2881312"/>
            </a:xfrm>
          </p:grpSpPr>
          <p:sp>
            <p:nvSpPr>
              <p:cNvPr id="117" name="Line 17"/>
              <p:cNvSpPr>
                <a:spLocks noChangeShapeType="1"/>
              </p:cNvSpPr>
              <p:nvPr/>
            </p:nvSpPr>
            <p:spPr bwMode="auto">
              <a:xfrm>
                <a:off x="870272" y="2465338"/>
                <a:ext cx="1588" cy="287813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168" name="Freeform 36"/>
              <p:cNvSpPr>
                <a:spLocks/>
              </p:cNvSpPr>
              <p:nvPr/>
            </p:nvSpPr>
            <p:spPr bwMode="auto">
              <a:xfrm>
                <a:off x="6207447" y="2462163"/>
                <a:ext cx="7938" cy="28765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1812"/>
                  </a:cxn>
                </a:cxnLst>
                <a:rect l="0" t="0" r="r" b="b"/>
                <a:pathLst>
                  <a:path w="5" h="1812">
                    <a:moveTo>
                      <a:pt x="0" y="0"/>
                    </a:moveTo>
                    <a:lnTo>
                      <a:pt x="5" y="1812"/>
                    </a:lnTo>
                  </a:path>
                </a:pathLst>
              </a:custGeom>
              <a:solidFill>
                <a:srgbClr val="FFFFFF"/>
              </a:solidFill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</p:grpSp>
        <p:sp>
          <p:nvSpPr>
            <p:cNvPr id="171" name="Freeform 37"/>
            <p:cNvSpPr>
              <a:spLocks/>
            </p:cNvSpPr>
            <p:nvPr/>
          </p:nvSpPr>
          <p:spPr bwMode="auto">
            <a:xfrm>
              <a:off x="6802760" y="2465338"/>
              <a:ext cx="9525" cy="17637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111"/>
                </a:cxn>
              </a:cxnLst>
              <a:rect l="0" t="0" r="r" b="b"/>
              <a:pathLst>
                <a:path w="5" h="1111">
                  <a:moveTo>
                    <a:pt x="0" y="0"/>
                  </a:moveTo>
                  <a:lnTo>
                    <a:pt x="5" y="1111"/>
                  </a:lnTo>
                </a:path>
              </a:pathLst>
            </a:custGeom>
            <a:solidFill>
              <a:srgbClr val="FFFFFF"/>
            </a:solidFill>
            <a:ln w="285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72" name="Rectangle 38"/>
            <p:cNvSpPr>
              <a:spLocks noChangeArrowheads="1"/>
            </p:cNvSpPr>
            <p:nvPr/>
          </p:nvSpPr>
          <p:spPr bwMode="auto">
            <a:xfrm>
              <a:off x="4501158" y="2566938"/>
              <a:ext cx="436017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REF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74" name="Rectangle 39"/>
            <p:cNvSpPr>
              <a:spLocks noChangeArrowheads="1"/>
            </p:cNvSpPr>
            <p:nvPr/>
          </p:nvSpPr>
          <p:spPr bwMode="auto">
            <a:xfrm>
              <a:off x="4540578" y="3003500"/>
              <a:ext cx="3270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254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76" name="Rectangle 40"/>
            <p:cNvSpPr>
              <a:spLocks noChangeArrowheads="1"/>
            </p:cNvSpPr>
            <p:nvPr/>
          </p:nvSpPr>
          <p:spPr bwMode="auto">
            <a:xfrm>
              <a:off x="5695043" y="2566938"/>
              <a:ext cx="436017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REF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78" name="Rectangle 41"/>
            <p:cNvSpPr>
              <a:spLocks noChangeArrowheads="1"/>
            </p:cNvSpPr>
            <p:nvPr/>
          </p:nvSpPr>
          <p:spPr bwMode="auto">
            <a:xfrm>
              <a:off x="5710565" y="3003500"/>
              <a:ext cx="3270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255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79" name="Line 42"/>
            <p:cNvSpPr>
              <a:spLocks noChangeShapeType="1"/>
            </p:cNvSpPr>
            <p:nvPr/>
          </p:nvSpPr>
          <p:spPr bwMode="auto">
            <a:xfrm>
              <a:off x="7402835" y="2465338"/>
              <a:ext cx="1588" cy="17700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80" name="Line 43"/>
            <p:cNvSpPr>
              <a:spLocks noChangeShapeType="1"/>
            </p:cNvSpPr>
            <p:nvPr/>
          </p:nvSpPr>
          <p:spPr bwMode="auto">
            <a:xfrm>
              <a:off x="8002910" y="2465338"/>
              <a:ext cx="1588" cy="17700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81" name="Line 44"/>
            <p:cNvSpPr>
              <a:spLocks noChangeShapeType="1"/>
            </p:cNvSpPr>
            <p:nvPr/>
          </p:nvSpPr>
          <p:spPr bwMode="auto">
            <a:xfrm>
              <a:off x="8596635" y="2465338"/>
              <a:ext cx="1588" cy="17700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82" name="Rectangle 45"/>
            <p:cNvSpPr>
              <a:spLocks noChangeArrowheads="1"/>
            </p:cNvSpPr>
            <p:nvPr/>
          </p:nvSpPr>
          <p:spPr bwMode="auto">
            <a:xfrm>
              <a:off x="8092168" y="2566938"/>
              <a:ext cx="436017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REF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83" name="Rectangle 46"/>
            <p:cNvSpPr>
              <a:spLocks noChangeArrowheads="1"/>
            </p:cNvSpPr>
            <p:nvPr/>
          </p:nvSpPr>
          <p:spPr bwMode="auto">
            <a:xfrm>
              <a:off x="3901877" y="2420888"/>
              <a:ext cx="436017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W/R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84" name="Rectangle 47"/>
            <p:cNvSpPr>
              <a:spLocks noChangeArrowheads="1"/>
            </p:cNvSpPr>
            <p:nvPr/>
          </p:nvSpPr>
          <p:spPr bwMode="auto">
            <a:xfrm>
              <a:off x="5101233" y="2420888"/>
              <a:ext cx="436017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W/R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85" name="Rectangle 48"/>
            <p:cNvSpPr>
              <a:spLocks noChangeArrowheads="1"/>
            </p:cNvSpPr>
            <p:nvPr/>
          </p:nvSpPr>
          <p:spPr bwMode="auto">
            <a:xfrm>
              <a:off x="6279952" y="2420888"/>
              <a:ext cx="436017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W/R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86" name="Rectangle 49"/>
            <p:cNvSpPr>
              <a:spLocks noChangeArrowheads="1"/>
            </p:cNvSpPr>
            <p:nvPr/>
          </p:nvSpPr>
          <p:spPr bwMode="auto">
            <a:xfrm>
              <a:off x="7481689" y="2420888"/>
              <a:ext cx="436017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W/R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87" name="Rectangle 50"/>
            <p:cNvSpPr>
              <a:spLocks noChangeArrowheads="1"/>
            </p:cNvSpPr>
            <p:nvPr/>
          </p:nvSpPr>
          <p:spPr bwMode="auto">
            <a:xfrm>
              <a:off x="2321555" y="4871125"/>
              <a:ext cx="10223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刷新间隔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88" name="Rectangle 51"/>
            <p:cNvSpPr>
              <a:spLocks noChangeArrowheads="1"/>
            </p:cNvSpPr>
            <p:nvPr/>
          </p:nvSpPr>
          <p:spPr bwMode="auto">
            <a:xfrm>
              <a:off x="3475394" y="4864775"/>
              <a:ext cx="38472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256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89" name="Rectangle 52"/>
            <p:cNvSpPr>
              <a:spLocks noChangeArrowheads="1"/>
            </p:cNvSpPr>
            <p:nvPr/>
          </p:nvSpPr>
          <p:spPr bwMode="auto">
            <a:xfrm>
              <a:off x="3947155" y="4871125"/>
              <a:ext cx="127793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个存取周期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91" name="Line 54"/>
            <p:cNvSpPr>
              <a:spLocks noChangeShapeType="1"/>
            </p:cNvSpPr>
            <p:nvPr/>
          </p:nvSpPr>
          <p:spPr bwMode="auto">
            <a:xfrm>
              <a:off x="5368066" y="5017175"/>
              <a:ext cx="86319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92" name="Text Box 55"/>
            <p:cNvSpPr txBox="1">
              <a:spLocks noChangeArrowheads="1"/>
            </p:cNvSpPr>
            <p:nvPr/>
          </p:nvSpPr>
          <p:spPr bwMode="auto">
            <a:xfrm>
              <a:off x="2921322" y="3047950"/>
              <a:ext cx="96837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93" name="Line 56"/>
            <p:cNvSpPr>
              <a:spLocks noChangeShapeType="1"/>
            </p:cNvSpPr>
            <p:nvPr/>
          </p:nvSpPr>
          <p:spPr bwMode="auto">
            <a:xfrm>
              <a:off x="870272" y="4530675"/>
              <a:ext cx="12001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94" name="Line 57"/>
            <p:cNvSpPr>
              <a:spLocks noChangeShapeType="1"/>
            </p:cNvSpPr>
            <p:nvPr/>
          </p:nvSpPr>
          <p:spPr bwMode="auto">
            <a:xfrm>
              <a:off x="849635" y="3841700"/>
              <a:ext cx="6064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95" name="Line 58"/>
            <p:cNvSpPr>
              <a:spLocks noChangeShapeType="1"/>
            </p:cNvSpPr>
            <p:nvPr/>
          </p:nvSpPr>
          <p:spPr bwMode="auto">
            <a:xfrm>
              <a:off x="1463997" y="3840113"/>
              <a:ext cx="6064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15" name="Text Box 59"/>
            <p:cNvSpPr txBox="1">
              <a:spLocks noChangeArrowheads="1"/>
            </p:cNvSpPr>
            <p:nvPr/>
          </p:nvSpPr>
          <p:spPr bwMode="auto">
            <a:xfrm>
              <a:off x="2994347" y="2954288"/>
              <a:ext cx="792163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  <a:cs typeface="+mn-cs"/>
                </a:rPr>
                <a:t>…</a:t>
              </a:r>
              <a:endParaRPr kumimoji="0" lang="zh-CN" alt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96" name="Line 54"/>
            <p:cNvSpPr>
              <a:spLocks noChangeShapeType="1"/>
            </p:cNvSpPr>
            <p:nvPr/>
          </p:nvSpPr>
          <p:spPr bwMode="auto">
            <a:xfrm flipH="1">
              <a:off x="890367" y="5017175"/>
              <a:ext cx="134722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</p:grpSp>
      <p:sp>
        <p:nvSpPr>
          <p:cNvPr id="199" name="Text Box 2"/>
          <p:cNvSpPr txBox="1">
            <a:spLocks noChangeArrowheads="1"/>
          </p:cNvSpPr>
          <p:nvPr/>
        </p:nvSpPr>
        <p:spPr bwMode="auto">
          <a:xfrm>
            <a:off x="956320" y="5157192"/>
            <a:ext cx="2391544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t</a:t>
            </a:r>
            <a:r>
              <a:rPr kumimoji="0" lang="en-US" altLang="zh-CN" sz="28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C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 = 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t</a:t>
            </a:r>
            <a:r>
              <a:rPr kumimoji="0" lang="en-US" altLang="zh-CN" sz="28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M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+ 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t</a:t>
            </a:r>
            <a:r>
              <a:rPr kumimoji="0" lang="en-US" altLang="zh-CN" sz="28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R</a:t>
            </a:r>
            <a:endParaRPr kumimoji="0" lang="zh-CN" altLang="en-US" sz="2800" b="1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201" name="Line 4"/>
          <p:cNvSpPr>
            <a:spLocks noChangeShapeType="1"/>
          </p:cNvSpPr>
          <p:nvPr/>
        </p:nvSpPr>
        <p:spPr bwMode="auto">
          <a:xfrm>
            <a:off x="1763688" y="5727501"/>
            <a:ext cx="0" cy="36004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202" name="Line 5"/>
          <p:cNvSpPr>
            <a:spLocks noChangeShapeType="1"/>
          </p:cNvSpPr>
          <p:nvPr/>
        </p:nvSpPr>
        <p:spPr bwMode="auto">
          <a:xfrm>
            <a:off x="2483768" y="5727501"/>
            <a:ext cx="0" cy="36004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203" name="Text Box 6"/>
          <p:cNvSpPr txBox="1">
            <a:spLocks noChangeArrowheads="1"/>
          </p:cNvSpPr>
          <p:nvPr/>
        </p:nvSpPr>
        <p:spPr bwMode="auto">
          <a:xfrm>
            <a:off x="1124744" y="6000476"/>
            <a:ext cx="1143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读写</a:t>
            </a:r>
          </a:p>
        </p:txBody>
      </p:sp>
      <p:sp>
        <p:nvSpPr>
          <p:cNvPr id="204" name="Text Box 7"/>
          <p:cNvSpPr txBox="1">
            <a:spLocks noChangeArrowheads="1"/>
          </p:cNvSpPr>
          <p:nvPr/>
        </p:nvSpPr>
        <p:spPr bwMode="auto">
          <a:xfrm>
            <a:off x="2131939" y="6000476"/>
            <a:ext cx="1143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刷新</a:t>
            </a:r>
          </a:p>
        </p:txBody>
      </p:sp>
      <p:sp>
        <p:nvSpPr>
          <p:cNvPr id="205" name="Text Box 8"/>
          <p:cNvSpPr txBox="1">
            <a:spLocks noChangeArrowheads="1"/>
          </p:cNvSpPr>
          <p:nvPr/>
        </p:nvSpPr>
        <p:spPr bwMode="auto">
          <a:xfrm>
            <a:off x="3435424" y="5373216"/>
            <a:ext cx="2895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无“死区”</a:t>
            </a:r>
          </a:p>
        </p:txBody>
      </p:sp>
      <p:sp>
        <p:nvSpPr>
          <p:cNvPr id="206" name="Text Box 10"/>
          <p:cNvSpPr txBox="1">
            <a:spLocks noChangeArrowheads="1"/>
          </p:cNvSpPr>
          <p:nvPr/>
        </p:nvSpPr>
        <p:spPr bwMode="auto">
          <a:xfrm>
            <a:off x="3435424" y="5894883"/>
            <a:ext cx="4953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存取周期为 0.5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  <a:sym typeface="Symbol" pitchFamily="18" charset="2"/>
              </a:rPr>
              <a:t>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s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+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0.5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  <a:sym typeface="Symbol" pitchFamily="18" charset="2"/>
              </a:rPr>
              <a:t>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s</a:t>
            </a:r>
          </a:p>
        </p:txBody>
      </p:sp>
      <p:sp>
        <p:nvSpPr>
          <p:cNvPr id="59" name="内容占位符 29">
            <a:extLst>
              <a:ext uri="{FF2B5EF4-FFF2-40B4-BE49-F238E27FC236}">
                <a16:creationId xmlns:a16="http://schemas.microsoft.com/office/drawing/2014/main" id="{C51F99A0-79D3-4BFA-91A3-EC46CDEC9490}"/>
              </a:ext>
            </a:extLst>
          </p:cNvPr>
          <p:cNvSpPr txBox="1">
            <a:spLocks/>
          </p:cNvSpPr>
          <p:nvPr/>
        </p:nvSpPr>
        <p:spPr bwMode="auto">
          <a:xfrm>
            <a:off x="4257592" y="620688"/>
            <a:ext cx="3312368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55600" marR="0" lvl="0" indent="-355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256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行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×256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列</a:t>
            </a:r>
            <a:endParaRPr kumimoji="0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  <a:p>
            <a:pPr marL="355600" marR="0" lvl="0" indent="-355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存取周期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0.5μs</a:t>
            </a:r>
          </a:p>
          <a:p>
            <a:pPr marL="355600" marR="0" lvl="0" indent="-355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刷新周期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4ms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56911B6-AAAC-4C39-8129-D98A54B6F1C1}"/>
              </a:ext>
            </a:extLst>
          </p:cNvPr>
          <p:cNvSpPr/>
          <p:nvPr/>
        </p:nvSpPr>
        <p:spPr>
          <a:xfrm>
            <a:off x="3178753" y="654849"/>
            <a:ext cx="12666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rgbClr val="008000"/>
                </a:solidFill>
                <a:latin typeface="Arial"/>
                <a:ea typeface="黑体"/>
                <a:cs typeface="+mj-cs"/>
              </a:rPr>
              <a:t>【</a:t>
            </a:r>
            <a:r>
              <a:rPr lang="zh-CN" altLang="en-US" kern="0" dirty="0">
                <a:solidFill>
                  <a:srgbClr val="008000"/>
                </a:solidFill>
                <a:latin typeface="Arial"/>
                <a:ea typeface="黑体"/>
                <a:cs typeface="+mj-cs"/>
              </a:rPr>
              <a:t>例</a:t>
            </a:r>
            <a:r>
              <a:rPr lang="en-US" altLang="zh-CN" kern="0" dirty="0">
                <a:solidFill>
                  <a:srgbClr val="008000"/>
                </a:solidFill>
                <a:latin typeface="Arial"/>
                <a:ea typeface="黑体"/>
                <a:cs typeface="+mj-cs"/>
              </a:rPr>
              <a:t>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22899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/>
      <p:bldP spid="201" grpId="0" animBg="1"/>
      <p:bldP spid="202" grpId="0" animBg="1"/>
      <p:bldP spid="203" grpId="0"/>
      <p:bldP spid="204" grpId="0"/>
      <p:bldP spid="205" grpId="0"/>
      <p:bldP spid="20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4555AB-1ECE-4CBD-B9D7-4492A80751C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itchFamily="34" charset="0"/>
              <a:ea typeface="宋体" pitchFamily="2" charset="-122"/>
              <a:cs typeface="+mn-cs"/>
            </a:endParaRPr>
          </a:p>
        </p:txBody>
      </p:sp>
      <p:sp>
        <p:nvSpPr>
          <p:cNvPr id="157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50" y="44450"/>
            <a:ext cx="8374063" cy="523875"/>
          </a:xfrm>
        </p:spPr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DRAM 	</a:t>
            </a:r>
            <a:r>
              <a:rPr lang="zh-CN" altLang="en-US" dirty="0">
                <a:solidFill>
                  <a:srgbClr val="008000"/>
                </a:solidFill>
              </a:rPr>
              <a:t>补充：</a:t>
            </a:r>
            <a:r>
              <a:rPr lang="en-US" altLang="zh-CN" dirty="0">
                <a:solidFill>
                  <a:srgbClr val="008000"/>
                </a:solidFill>
              </a:rPr>
              <a:t>DRAM </a:t>
            </a:r>
            <a:r>
              <a:rPr lang="zh-CN" altLang="en-US" dirty="0">
                <a:solidFill>
                  <a:srgbClr val="FF0066"/>
                </a:solidFill>
              </a:rPr>
              <a:t>刷新</a:t>
            </a:r>
            <a:endParaRPr lang="en-US" altLang="zh-CN" dirty="0">
              <a:solidFill>
                <a:srgbClr val="FF6600"/>
              </a:solidFill>
            </a:endParaRPr>
          </a:p>
        </p:txBody>
      </p:sp>
      <p:sp>
        <p:nvSpPr>
          <p:cNvPr id="30" name="内容占位符 29"/>
          <p:cNvSpPr>
            <a:spLocks noGrp="1"/>
          </p:cNvSpPr>
          <p:nvPr>
            <p:ph idx="1"/>
          </p:nvPr>
        </p:nvSpPr>
        <p:spPr>
          <a:xfrm>
            <a:off x="251520" y="548680"/>
            <a:ext cx="3528392" cy="1800199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zh-CN" altLang="en-US"/>
              <a:t>常用的刷新方式：</a:t>
            </a:r>
            <a:endParaRPr lang="en-US" altLang="zh-CN"/>
          </a:p>
          <a:p>
            <a:pPr lvl="0"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u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集中式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pPr lvl="0"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u"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分散式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+mn-ea"/>
              </a:rPr>
              <a:t>(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分布式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+mn-ea"/>
              </a:rPr>
              <a:t>)</a:t>
            </a:r>
          </a:p>
          <a:p>
            <a:pPr lvl="0"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u"/>
            </a:pPr>
            <a:r>
              <a:rPr lang="zh-CN" altLang="en-US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异步式</a:t>
            </a:r>
          </a:p>
        </p:txBody>
      </p:sp>
      <p:graphicFrame>
        <p:nvGraphicFramePr>
          <p:cNvPr id="1736706" name="Object 2"/>
          <p:cNvGraphicFramePr>
            <a:graphicFrameLocks noChangeAspect="1"/>
          </p:cNvGraphicFramePr>
          <p:nvPr/>
        </p:nvGraphicFramePr>
        <p:xfrm>
          <a:off x="467544" y="2492896"/>
          <a:ext cx="8371809" cy="2232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928" name="Visio" r:id="rId4" imgW="3931381" imgH="984385" progId="Visio.Drawing.11">
                  <p:embed/>
                </p:oleObj>
              </mc:Choice>
              <mc:Fallback>
                <p:oleObj name="Visio" r:id="rId4" imgW="3931381" imgH="984385" progId="Visio.Drawing.11">
                  <p:embed/>
                  <p:pic>
                    <p:nvPicPr>
                      <p:cNvPr id="17367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492896"/>
                        <a:ext cx="8371809" cy="22322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 Box 4"/>
          <p:cNvSpPr txBox="1">
            <a:spLocks noChangeArrowheads="1"/>
          </p:cNvSpPr>
          <p:nvPr/>
        </p:nvSpPr>
        <p:spPr bwMode="auto">
          <a:xfrm>
            <a:off x="539552" y="5430168"/>
            <a:ext cx="8138864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将刷新安排在指令译码阶段，不会出现 “死区”</a:t>
            </a:r>
          </a:p>
        </p:txBody>
      </p:sp>
      <p:sp>
        <p:nvSpPr>
          <p:cNvPr id="61" name="Text Box 5"/>
          <p:cNvSpPr txBox="1">
            <a:spLocks noChangeArrowheads="1"/>
          </p:cNvSpPr>
          <p:nvPr/>
        </p:nvSpPr>
        <p:spPr bwMode="auto">
          <a:xfrm>
            <a:off x="5152827" y="4911055"/>
            <a:ext cx="330956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“死区”为 0.5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  <a:sym typeface="Symbol" pitchFamily="18" charset="2"/>
              </a:rPr>
              <a:t>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62" name="Text Box 7"/>
          <p:cNvSpPr txBox="1">
            <a:spLocks noChangeArrowheads="1"/>
          </p:cNvSpPr>
          <p:nvPr/>
        </p:nvSpPr>
        <p:spPr bwMode="auto">
          <a:xfrm>
            <a:off x="539552" y="4911055"/>
            <a:ext cx="439444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每行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每隔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4ms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刷新一次</a:t>
            </a:r>
          </a:p>
        </p:txBody>
      </p:sp>
      <p:sp>
        <p:nvSpPr>
          <p:cNvPr id="11" name="内容占位符 29">
            <a:extLst>
              <a:ext uri="{FF2B5EF4-FFF2-40B4-BE49-F238E27FC236}">
                <a16:creationId xmlns:a16="http://schemas.microsoft.com/office/drawing/2014/main" id="{4CAF8DC2-0CDA-49AE-99D1-1A1D50477878}"/>
              </a:ext>
            </a:extLst>
          </p:cNvPr>
          <p:cNvSpPr txBox="1">
            <a:spLocks/>
          </p:cNvSpPr>
          <p:nvPr/>
        </p:nvSpPr>
        <p:spPr bwMode="auto">
          <a:xfrm>
            <a:off x="4257592" y="620688"/>
            <a:ext cx="3312368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55600" marR="0" lvl="0" indent="-355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256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行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×256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列</a:t>
            </a:r>
            <a:endParaRPr kumimoji="0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  <a:p>
            <a:pPr marL="355600" marR="0" lvl="0" indent="-355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存取周期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0.5μs</a:t>
            </a:r>
          </a:p>
          <a:p>
            <a:pPr marL="355600" marR="0" lvl="0" indent="-355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刷新周期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4ms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C241E65-0238-4AE0-8478-355EC05F9E62}"/>
              </a:ext>
            </a:extLst>
          </p:cNvPr>
          <p:cNvSpPr/>
          <p:nvPr/>
        </p:nvSpPr>
        <p:spPr>
          <a:xfrm>
            <a:off x="3178753" y="654849"/>
            <a:ext cx="12666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rgbClr val="008000"/>
                </a:solidFill>
                <a:latin typeface="Arial"/>
                <a:ea typeface="黑体"/>
                <a:cs typeface="+mj-cs"/>
              </a:rPr>
              <a:t>【</a:t>
            </a:r>
            <a:r>
              <a:rPr lang="zh-CN" altLang="en-US" kern="0" dirty="0">
                <a:solidFill>
                  <a:srgbClr val="008000"/>
                </a:solidFill>
                <a:latin typeface="Arial"/>
                <a:ea typeface="黑体"/>
                <a:cs typeface="+mj-cs"/>
              </a:rPr>
              <a:t>例</a:t>
            </a:r>
            <a:r>
              <a:rPr lang="en-US" altLang="zh-CN" kern="0" dirty="0">
                <a:solidFill>
                  <a:srgbClr val="008000"/>
                </a:solidFill>
                <a:latin typeface="Arial"/>
                <a:ea typeface="黑体"/>
                <a:cs typeface="+mj-cs"/>
              </a:rPr>
              <a:t>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68315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36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36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C891B-196E-4113-887B-A07634DB6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DRAM		</a:t>
            </a:r>
            <a:r>
              <a:rPr lang="en-US" altLang="zh-CN" dirty="0">
                <a:solidFill>
                  <a:srgbClr val="FF6600"/>
                </a:solidFill>
              </a:rPr>
              <a:t>2. </a:t>
            </a:r>
            <a:r>
              <a:rPr lang="zh-CN" altLang="en-US" dirty="0">
                <a:solidFill>
                  <a:srgbClr val="FF6600"/>
                </a:solidFill>
              </a:rPr>
              <a:t>典型芯片 </a:t>
            </a:r>
            <a:r>
              <a:rPr lang="en-US" altLang="zh-CN" dirty="0">
                <a:solidFill>
                  <a:srgbClr val="009900"/>
                </a:solidFill>
              </a:rPr>
              <a:t>H5AN8G6NAFR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CBF6D-9DD7-4E16-AFF6-384DC304B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765175"/>
            <a:ext cx="8362950" cy="5472113"/>
          </a:xfrm>
        </p:spPr>
        <p:txBody>
          <a:bodyPr/>
          <a:lstStyle/>
          <a:p>
            <a:r>
              <a:rPr lang="en-US" altLang="zh-CN" dirty="0"/>
              <a:t>512M×16bit</a:t>
            </a:r>
            <a:r>
              <a:rPr lang="zh-CN" altLang="en-US" dirty="0"/>
              <a:t> </a:t>
            </a:r>
            <a:r>
              <a:rPr lang="en-US" altLang="zh-CN" dirty="0"/>
              <a:t>DDR4 SDRAM</a:t>
            </a:r>
          </a:p>
          <a:p>
            <a:r>
              <a:rPr lang="zh-CN" altLang="en-US" dirty="0"/>
              <a:t>内部共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zh-CN" altLang="en-US" dirty="0">
                <a:solidFill>
                  <a:srgbClr val="0000FF"/>
                </a:solidFill>
              </a:rPr>
              <a:t>模组</a:t>
            </a:r>
            <a:r>
              <a:rPr lang="zh-CN" altLang="en-US" dirty="0"/>
              <a:t>（</a:t>
            </a:r>
            <a:r>
              <a:rPr lang="en-US" altLang="zh-CN" dirty="0"/>
              <a:t>Bank Group</a:t>
            </a:r>
            <a:r>
              <a:rPr lang="zh-CN" altLang="en-US" dirty="0"/>
              <a:t>），</a:t>
            </a:r>
            <a:br>
              <a:rPr lang="en-US" altLang="zh-CN" dirty="0"/>
            </a:br>
            <a:r>
              <a:rPr lang="zh-CN" altLang="en-US" dirty="0"/>
              <a:t>每个模组由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zh-CN" altLang="en-US" dirty="0">
                <a:solidFill>
                  <a:srgbClr val="0000FF"/>
                </a:solidFill>
              </a:rPr>
              <a:t>存储体</a:t>
            </a:r>
            <a:r>
              <a:rPr lang="zh-CN" altLang="en-US" dirty="0"/>
              <a:t>（</a:t>
            </a:r>
            <a:r>
              <a:rPr lang="en-US" altLang="zh-CN" dirty="0"/>
              <a:t>Bank</a:t>
            </a:r>
            <a:r>
              <a:rPr lang="zh-CN" altLang="en-US" dirty="0"/>
              <a:t>）组成。</a:t>
            </a:r>
            <a:endParaRPr lang="en-US" altLang="zh-CN" dirty="0"/>
          </a:p>
          <a:p>
            <a:r>
              <a:rPr lang="zh-CN" altLang="en-US" dirty="0"/>
              <a:t>行地址为</a:t>
            </a:r>
            <a:r>
              <a:rPr lang="en-US" altLang="zh-CN" dirty="0"/>
              <a:t>16</a:t>
            </a:r>
            <a:r>
              <a:rPr lang="zh-CN" altLang="en-US" dirty="0"/>
              <a:t>位（</a:t>
            </a:r>
            <a:r>
              <a:rPr lang="en-US" altLang="zh-CN" dirty="0"/>
              <a:t>A0</a:t>
            </a:r>
            <a:r>
              <a:rPr lang="zh-CN" altLang="en-US" dirty="0"/>
              <a:t>～</a:t>
            </a:r>
            <a:r>
              <a:rPr lang="en-US" altLang="zh-CN" dirty="0"/>
              <a:t>A15</a:t>
            </a:r>
            <a:r>
              <a:rPr lang="zh-CN" altLang="en-US" dirty="0"/>
              <a:t>）、</a:t>
            </a:r>
            <a:br>
              <a:rPr lang="en-US" altLang="zh-CN" dirty="0"/>
            </a:br>
            <a:r>
              <a:rPr lang="zh-CN" altLang="en-US" dirty="0"/>
              <a:t>列地址为</a:t>
            </a:r>
            <a:r>
              <a:rPr lang="en-US" altLang="zh-CN" dirty="0"/>
              <a:t>10</a:t>
            </a:r>
            <a:r>
              <a:rPr lang="zh-CN" altLang="en-US" dirty="0"/>
              <a:t>位（</a:t>
            </a:r>
            <a:r>
              <a:rPr lang="en-US" altLang="zh-CN" dirty="0"/>
              <a:t>A0</a:t>
            </a:r>
            <a:r>
              <a:rPr lang="zh-CN" altLang="en-US" dirty="0"/>
              <a:t>～</a:t>
            </a:r>
            <a:r>
              <a:rPr lang="en-US" altLang="zh-CN" dirty="0"/>
              <a:t>A9</a:t>
            </a:r>
            <a:r>
              <a:rPr lang="zh-CN" altLang="en-US" dirty="0"/>
              <a:t>）。</a:t>
            </a:r>
            <a:endParaRPr lang="en-US" altLang="zh-CN" dirty="0"/>
          </a:p>
          <a:p>
            <a:pPr lvl="1"/>
            <a:r>
              <a:rPr lang="zh-CN" altLang="en-US" dirty="0"/>
              <a:t>每个存储体的容量为：</a:t>
            </a:r>
            <a:r>
              <a:rPr lang="en-US" altLang="zh-CN" dirty="0"/>
              <a:t>2</a:t>
            </a:r>
            <a:r>
              <a:rPr lang="en-US" altLang="zh-CN" baseline="30000" dirty="0"/>
              <a:t>26</a:t>
            </a:r>
            <a:r>
              <a:rPr lang="zh-CN" altLang="zh-CN" dirty="0"/>
              <a:t>×</a:t>
            </a:r>
            <a:r>
              <a:rPr lang="en-US" altLang="zh-CN" dirty="0"/>
              <a:t>16bit</a:t>
            </a:r>
          </a:p>
          <a:p>
            <a:pPr lvl="1"/>
            <a:r>
              <a:rPr lang="zh-CN" altLang="en-US" dirty="0"/>
              <a:t>芯片总容量为：</a:t>
            </a:r>
            <a:br>
              <a:rPr lang="en-US" altLang="zh-CN" dirty="0"/>
            </a:br>
            <a:r>
              <a:rPr lang="en-US" altLang="zh-CN" dirty="0"/>
              <a:t>2</a:t>
            </a:r>
            <a:r>
              <a:rPr lang="en-US" altLang="zh-CN" baseline="30000" dirty="0"/>
              <a:t>26</a:t>
            </a:r>
            <a:r>
              <a:rPr lang="en-US" altLang="zh-CN" dirty="0"/>
              <a:t>×16bit×4</a:t>
            </a:r>
            <a:r>
              <a:rPr lang="zh-CN" altLang="en-US" dirty="0"/>
              <a:t>个存储体</a:t>
            </a:r>
            <a:r>
              <a:rPr lang="en-US" altLang="zh-CN" dirty="0"/>
              <a:t>×2</a:t>
            </a:r>
            <a:r>
              <a:rPr lang="zh-CN" altLang="en-US" dirty="0"/>
              <a:t>个模组</a:t>
            </a:r>
            <a:br>
              <a:rPr lang="en-US" altLang="zh-CN" dirty="0"/>
            </a:br>
            <a:r>
              <a:rPr lang="zh-CN" altLang="en-US" dirty="0"/>
              <a:t>＝</a:t>
            </a:r>
            <a:r>
              <a:rPr lang="en-US" altLang="zh-CN" dirty="0"/>
              <a:t>2</a:t>
            </a:r>
            <a:r>
              <a:rPr lang="en-US" altLang="zh-CN" baseline="30000" dirty="0"/>
              <a:t>29</a:t>
            </a:r>
            <a:r>
              <a:rPr lang="en-US" altLang="zh-CN" dirty="0"/>
              <a:t>×16bit</a:t>
            </a:r>
            <a:br>
              <a:rPr lang="en-US" altLang="zh-CN" dirty="0"/>
            </a:br>
            <a:r>
              <a:rPr lang="zh-CN" altLang="en-US" dirty="0"/>
              <a:t>＝</a:t>
            </a:r>
            <a:r>
              <a:rPr lang="en-US" altLang="zh-CN" dirty="0"/>
              <a:t>1GB</a:t>
            </a:r>
          </a:p>
          <a:p>
            <a:r>
              <a:rPr lang="en-US" altLang="zh-CN" dirty="0"/>
              <a:t>96</a:t>
            </a:r>
            <a:r>
              <a:rPr lang="zh-CN" altLang="en-US" dirty="0"/>
              <a:t>个引脚（焊球）的</a:t>
            </a:r>
            <a:r>
              <a:rPr lang="en-US" altLang="zh-CN" dirty="0"/>
              <a:t>FBGA</a:t>
            </a:r>
            <a:r>
              <a:rPr lang="zh-CN" altLang="en-US" dirty="0"/>
              <a:t>封装。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DF4102-4B73-444F-B151-33837CDBDF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42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299AB9-4DFD-482E-9DC0-1C76C5B803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48330" y="758074"/>
            <a:ext cx="2038818" cy="10867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19569C-F1E0-45FA-A282-633B42A86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337" y="2043894"/>
            <a:ext cx="2570663" cy="2465226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02E31A-2135-457F-B423-B0E4FA3C232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2300" y="4587599"/>
            <a:ext cx="2254848" cy="18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6610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B81F3-8499-41C4-A3FF-0AED8766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DRAM		</a:t>
            </a:r>
            <a:r>
              <a:rPr lang="en-US" altLang="zh-CN" dirty="0">
                <a:solidFill>
                  <a:srgbClr val="FF6600"/>
                </a:solidFill>
              </a:rPr>
              <a:t>2. </a:t>
            </a:r>
            <a:r>
              <a:rPr lang="zh-CN" altLang="en-US" dirty="0">
                <a:solidFill>
                  <a:srgbClr val="FF6600"/>
                </a:solidFill>
              </a:rPr>
              <a:t>典型芯片 </a:t>
            </a:r>
            <a:r>
              <a:rPr lang="en-US" altLang="zh-CN" dirty="0">
                <a:solidFill>
                  <a:srgbClr val="009900"/>
                </a:solidFill>
              </a:rPr>
              <a:t>H5AN8G6NAFR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B19AE3-BAF8-498D-8E42-D1D007A624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43</a:t>
            </a:fld>
            <a:endParaRPr lang="en-US" altLang="zh-CN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F060F10-AF87-4507-A821-B9BEE30D5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578652"/>
              </p:ext>
            </p:extLst>
          </p:nvPr>
        </p:nvGraphicFramePr>
        <p:xfrm>
          <a:off x="1259540" y="578477"/>
          <a:ext cx="6120850" cy="612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854" name="Visio" r:id="rId3" imgW="10744113" imgH="10687011" progId="Visio.Drawing.15">
                  <p:embed/>
                </p:oleObj>
              </mc:Choice>
              <mc:Fallback>
                <p:oleObj name="Visio" r:id="rId3" imgW="10744113" imgH="10687011" progId="Visio.Drawing.15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63B3316C-94E2-4926-ADA6-564B2041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9540" y="578477"/>
                        <a:ext cx="6120850" cy="6127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829724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B81F3-8499-41C4-A3FF-0AED8766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DRAM		</a:t>
            </a:r>
            <a:r>
              <a:rPr lang="en-US" altLang="zh-CN" dirty="0">
                <a:solidFill>
                  <a:srgbClr val="FF6600"/>
                </a:solidFill>
              </a:rPr>
              <a:t>2. </a:t>
            </a:r>
            <a:r>
              <a:rPr lang="zh-CN" altLang="en-US" dirty="0">
                <a:solidFill>
                  <a:srgbClr val="FF6600"/>
                </a:solidFill>
              </a:rPr>
              <a:t>典型芯片 </a:t>
            </a:r>
            <a:r>
              <a:rPr lang="en-US" altLang="zh-CN" dirty="0">
                <a:solidFill>
                  <a:srgbClr val="009900"/>
                </a:solidFill>
              </a:rPr>
              <a:t>H5AN8G6NAFR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B19AE3-BAF8-498D-8E42-D1D007A624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44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F720DA-A6AE-4DF6-933D-679B7B56A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00" y="648188"/>
            <a:ext cx="7345740" cy="578801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F9B613E-91B6-45DD-A98F-037F7BE5940E}"/>
              </a:ext>
            </a:extLst>
          </p:cNvPr>
          <p:cNvSpPr/>
          <p:nvPr/>
        </p:nvSpPr>
        <p:spPr>
          <a:xfrm>
            <a:off x="2740409" y="6235699"/>
            <a:ext cx="3663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H5AN8G6NAFR</a:t>
            </a:r>
            <a:r>
              <a:rPr lang="zh-CN" altLang="en-US" sz="2400" dirty="0"/>
              <a:t>引脚定义</a:t>
            </a:r>
          </a:p>
        </p:txBody>
      </p:sp>
    </p:spTree>
    <p:extLst>
      <p:ext uri="{BB962C8B-B14F-4D97-AF65-F5344CB8AC3E}">
        <p14:creationId xmlns:p14="http://schemas.microsoft.com/office/powerpoint/2010/main" val="280882996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B81F3-8499-41C4-A3FF-0AED8766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DRAM		</a:t>
            </a:r>
            <a:r>
              <a:rPr lang="en-US" altLang="zh-CN" dirty="0">
                <a:solidFill>
                  <a:srgbClr val="FF6600"/>
                </a:solidFill>
              </a:rPr>
              <a:t>2. </a:t>
            </a:r>
            <a:r>
              <a:rPr lang="zh-CN" altLang="en-US" dirty="0">
                <a:solidFill>
                  <a:srgbClr val="FF6600"/>
                </a:solidFill>
              </a:rPr>
              <a:t>典型芯片 </a:t>
            </a:r>
            <a:r>
              <a:rPr lang="en-US" altLang="zh-CN" dirty="0">
                <a:solidFill>
                  <a:srgbClr val="009900"/>
                </a:solidFill>
              </a:rPr>
              <a:t>H5AN8G6NAFR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B19AE3-BAF8-498D-8E42-D1D007A624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45</a:t>
            </a:fld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F9B613E-91B6-45DD-A98F-037F7BE5940E}"/>
              </a:ext>
            </a:extLst>
          </p:cNvPr>
          <p:cNvSpPr/>
          <p:nvPr/>
        </p:nvSpPr>
        <p:spPr>
          <a:xfrm>
            <a:off x="2740409" y="6235699"/>
            <a:ext cx="3663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H5AN8G6NAFR</a:t>
            </a:r>
            <a:r>
              <a:rPr lang="zh-CN" altLang="en-US" sz="2400" dirty="0"/>
              <a:t>引脚定义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294F5F73-3156-445F-AD76-FC90ED92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00" y="648188"/>
            <a:ext cx="7345740" cy="5788016"/>
          </a:xfrm>
          <a:prstGeom prst="rect">
            <a:avLst/>
          </a:prstGeom>
        </p:spPr>
      </p:pic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0101004F-3244-4AC6-97B5-B6DA3DE5D3A0}"/>
              </a:ext>
            </a:extLst>
          </p:cNvPr>
          <p:cNvSpPr/>
          <p:nvPr/>
        </p:nvSpPr>
        <p:spPr bwMode="auto">
          <a:xfrm>
            <a:off x="5148080" y="3595456"/>
            <a:ext cx="1512210" cy="221942"/>
          </a:xfrm>
          <a:prstGeom prst="roundRect">
            <a:avLst>
              <a:gd name="adj" fmla="val 47488"/>
            </a:avLst>
          </a:prstGeom>
          <a:noFill/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ED2B153-275E-46DF-AC6C-56120AB57A33}"/>
              </a:ext>
            </a:extLst>
          </p:cNvPr>
          <p:cNvSpPr/>
          <p:nvPr/>
        </p:nvSpPr>
        <p:spPr bwMode="auto">
          <a:xfrm>
            <a:off x="2411700" y="3586579"/>
            <a:ext cx="576080" cy="221942"/>
          </a:xfrm>
          <a:prstGeom prst="roundRect">
            <a:avLst>
              <a:gd name="adj" fmla="val 47488"/>
            </a:avLst>
          </a:prstGeom>
          <a:noFill/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31265580-9084-4891-B25B-5B8DA30EEDC2}"/>
              </a:ext>
            </a:extLst>
          </p:cNvPr>
          <p:cNvSpPr/>
          <p:nvPr/>
        </p:nvSpPr>
        <p:spPr bwMode="auto">
          <a:xfrm>
            <a:off x="5147132" y="3933070"/>
            <a:ext cx="649038" cy="288040"/>
          </a:xfrm>
          <a:prstGeom prst="roundRect">
            <a:avLst>
              <a:gd name="adj" fmla="val 47488"/>
            </a:avLst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484C18B8-652A-4D2F-9BC7-A22090BF404A}"/>
              </a:ext>
            </a:extLst>
          </p:cNvPr>
          <p:cNvSpPr/>
          <p:nvPr/>
        </p:nvSpPr>
        <p:spPr bwMode="auto">
          <a:xfrm>
            <a:off x="3203810" y="3928409"/>
            <a:ext cx="649038" cy="288040"/>
          </a:xfrm>
          <a:prstGeom prst="roundRect">
            <a:avLst>
              <a:gd name="adj" fmla="val 47488"/>
            </a:avLst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108C2CF5-3FC0-4345-B96C-29B5564EB2C8}"/>
              </a:ext>
            </a:extLst>
          </p:cNvPr>
          <p:cNvSpPr/>
          <p:nvPr/>
        </p:nvSpPr>
        <p:spPr bwMode="auto">
          <a:xfrm>
            <a:off x="2380104" y="3861750"/>
            <a:ext cx="649038" cy="404736"/>
          </a:xfrm>
          <a:prstGeom prst="roundRect">
            <a:avLst>
              <a:gd name="adj" fmla="val 27747"/>
            </a:avLst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C62D36F7-7B61-4669-8E84-DAE06E52A099}"/>
              </a:ext>
            </a:extLst>
          </p:cNvPr>
          <p:cNvSpPr/>
          <p:nvPr/>
        </p:nvSpPr>
        <p:spPr bwMode="auto">
          <a:xfrm>
            <a:off x="5972388" y="3877120"/>
            <a:ext cx="687902" cy="384161"/>
          </a:xfrm>
          <a:prstGeom prst="roundRect">
            <a:avLst>
              <a:gd name="adj" fmla="val 31311"/>
            </a:avLst>
          </a:prstGeom>
          <a:noFill/>
          <a:ln w="28575" cap="flat" cmpd="sng" algn="ctr">
            <a:solidFill>
              <a:srgbClr val="99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2E5BFD4E-4C82-4922-958E-4CBCB309EB55}"/>
              </a:ext>
            </a:extLst>
          </p:cNvPr>
          <p:cNvSpPr/>
          <p:nvPr/>
        </p:nvSpPr>
        <p:spPr bwMode="auto">
          <a:xfrm>
            <a:off x="5972388" y="4337342"/>
            <a:ext cx="687902" cy="384161"/>
          </a:xfrm>
          <a:prstGeom prst="roundRect">
            <a:avLst>
              <a:gd name="adj" fmla="val 31311"/>
            </a:avLst>
          </a:prstGeom>
          <a:noFill/>
          <a:ln w="28575" cap="flat" cmpd="sng" algn="ctr">
            <a:solidFill>
              <a:srgbClr val="99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920EE1C8-7A04-45BC-A79F-57DDD86C85AA}"/>
                  </a:ext>
                </a:extLst>
              </p14:cNvPr>
              <p14:cNvContentPartPr/>
              <p14:nvPr/>
            </p14:nvContentPartPr>
            <p14:xfrm>
              <a:off x="3225560" y="4534267"/>
              <a:ext cx="250200" cy="21240"/>
            </p14:xfrm>
          </p:contentPart>
        </mc:Choice>
        <mc:Fallback xmlns=""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920EE1C8-7A04-45BC-A79F-57DDD86C85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71560" y="4426267"/>
                <a:ext cx="3578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0619F278-1E61-43FC-9911-A355D1F5B481}"/>
                  </a:ext>
                </a:extLst>
              </p14:cNvPr>
              <p14:cNvContentPartPr/>
              <p14:nvPr/>
            </p14:nvContentPartPr>
            <p14:xfrm>
              <a:off x="3400520" y="4897147"/>
              <a:ext cx="243360" cy="2916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0619F278-1E61-43FC-9911-A355D1F5B4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46520" y="4789147"/>
                <a:ext cx="3510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614960C4-B826-4FDC-88C1-74338AF79C7B}"/>
                  </a:ext>
                </a:extLst>
              </p14:cNvPr>
              <p14:cNvContentPartPr/>
              <p14:nvPr/>
            </p14:nvContentPartPr>
            <p14:xfrm>
              <a:off x="3377480" y="5164267"/>
              <a:ext cx="217080" cy="12240"/>
            </p14:xfrm>
          </p:contentPart>
        </mc:Choice>
        <mc:Fallback xmlns=""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614960C4-B826-4FDC-88C1-74338AF79C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23480" y="5056267"/>
                <a:ext cx="3247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3502AB4B-3284-41D8-ABD2-ED9397C7FF11}"/>
                  </a:ext>
                </a:extLst>
              </p14:cNvPr>
              <p14:cNvContentPartPr/>
              <p14:nvPr/>
            </p14:nvContentPartPr>
            <p14:xfrm>
              <a:off x="2557400" y="5166427"/>
              <a:ext cx="235080" cy="15840"/>
            </p14:xfrm>
          </p:contentPart>
        </mc:Choice>
        <mc:Fallback xmlns=""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3502AB4B-3284-41D8-ABD2-ED9397C7FF1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03400" y="5058427"/>
                <a:ext cx="34272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436EF581-3B10-4B18-8D2C-4AE9F07D1648}"/>
                  </a:ext>
                </a:extLst>
              </p14:cNvPr>
              <p14:cNvContentPartPr/>
              <p14:nvPr/>
            </p14:nvContentPartPr>
            <p14:xfrm>
              <a:off x="2566400" y="5426347"/>
              <a:ext cx="223560" cy="11880"/>
            </p14:xfrm>
          </p:contentPart>
        </mc:Choice>
        <mc:Fallback xmlns=""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436EF581-3B10-4B18-8D2C-4AE9F07D164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12400" y="5318347"/>
                <a:ext cx="3312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51A6D32D-2C76-43D8-B2A1-24F3EA438353}"/>
                  </a:ext>
                </a:extLst>
              </p14:cNvPr>
              <p14:cNvContentPartPr/>
              <p14:nvPr/>
            </p14:nvContentPartPr>
            <p14:xfrm>
              <a:off x="3403400" y="5419147"/>
              <a:ext cx="195840" cy="20520"/>
            </p14:xfrm>
          </p:contentPart>
        </mc:Choice>
        <mc:Fallback xmlns=""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51A6D32D-2C76-43D8-B2A1-24F3EA43835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49400" y="5311147"/>
                <a:ext cx="3034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8FF435A7-04B0-48D3-AC7C-D9EE6E3699AF}"/>
                  </a:ext>
                </a:extLst>
              </p14:cNvPr>
              <p14:cNvContentPartPr/>
              <p14:nvPr/>
            </p14:nvContentPartPr>
            <p14:xfrm>
              <a:off x="2548040" y="5695627"/>
              <a:ext cx="313920" cy="8640"/>
            </p14:xfrm>
          </p:contentPart>
        </mc:Choice>
        <mc:Fallback xmlns=""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8FF435A7-04B0-48D3-AC7C-D9EE6E3699A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94040" y="5587627"/>
                <a:ext cx="4215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472C482D-8B20-4223-A48B-A3C0C1BFDBD8}"/>
                  </a:ext>
                </a:extLst>
              </p14:cNvPr>
              <p14:cNvContentPartPr/>
              <p14:nvPr/>
            </p14:nvContentPartPr>
            <p14:xfrm>
              <a:off x="5321480" y="4869427"/>
              <a:ext cx="204840" cy="21240"/>
            </p14:xfrm>
          </p:contentPart>
        </mc:Choice>
        <mc:Fallback xmlns=""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472C482D-8B20-4223-A48B-A3C0C1BFDBD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67480" y="4761427"/>
                <a:ext cx="3124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805AB344-C5A1-45FC-9B17-8E12FA8386BA}"/>
                  </a:ext>
                </a:extLst>
              </p14:cNvPr>
              <p14:cNvContentPartPr/>
              <p14:nvPr/>
            </p14:nvContentPartPr>
            <p14:xfrm>
              <a:off x="5328320" y="5163187"/>
              <a:ext cx="250920" cy="9360"/>
            </p14:xfrm>
          </p:contentPart>
        </mc:Choice>
        <mc:Fallback xmlns=""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805AB344-C5A1-45FC-9B17-8E12FA8386B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74397" y="5055187"/>
                <a:ext cx="358406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41426791-ED9C-436F-BBCD-E5082F6CD4B6}"/>
                  </a:ext>
                </a:extLst>
              </p14:cNvPr>
              <p14:cNvContentPartPr/>
              <p14:nvPr/>
            </p14:nvContentPartPr>
            <p14:xfrm>
              <a:off x="5353520" y="5442547"/>
              <a:ext cx="207720" cy="14400"/>
            </p14:xfrm>
          </p:contentPart>
        </mc:Choice>
        <mc:Fallback xmlns=""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41426791-ED9C-436F-BBCD-E5082F6CD4B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99520" y="5334547"/>
                <a:ext cx="3153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1B414CAC-14B8-4702-8DA2-815EBFEC1D08}"/>
                  </a:ext>
                </a:extLst>
              </p14:cNvPr>
              <p14:cNvContentPartPr/>
              <p14:nvPr/>
            </p14:nvContentPartPr>
            <p14:xfrm>
              <a:off x="6189800" y="5420227"/>
              <a:ext cx="253440" cy="18000"/>
            </p14:xfrm>
          </p:contentPart>
        </mc:Choice>
        <mc:Fallback xmlns=""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1B414CAC-14B8-4702-8DA2-815EBFEC1D0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35800" y="5312227"/>
                <a:ext cx="3610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1540E308-EE9C-4651-BFA0-670ADFFAA540}"/>
                  </a:ext>
                </a:extLst>
              </p14:cNvPr>
              <p14:cNvContentPartPr/>
              <p14:nvPr/>
            </p14:nvContentPartPr>
            <p14:xfrm>
              <a:off x="6219320" y="5150587"/>
              <a:ext cx="237240" cy="14040"/>
            </p14:xfrm>
          </p:contentPart>
        </mc:Choice>
        <mc:Fallback xmlns=""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1540E308-EE9C-4651-BFA0-670ADFFAA54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65402" y="5042587"/>
                <a:ext cx="344717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7E48F7DF-BFC0-4BF1-B1A7-E9746D8475E8}"/>
                  </a:ext>
                </a:extLst>
              </p14:cNvPr>
              <p14:cNvContentPartPr/>
              <p14:nvPr/>
            </p14:nvContentPartPr>
            <p14:xfrm>
              <a:off x="6237680" y="5674387"/>
              <a:ext cx="285120" cy="1080"/>
            </p14:xfrm>
          </p:contentPart>
        </mc:Choice>
        <mc:Fallback xmlns=""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7E48F7DF-BFC0-4BF1-B1A7-E9746D8475E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83680" y="5566387"/>
                <a:ext cx="3927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8BC673BD-976E-4354-90C5-43619CE41E87}"/>
                  </a:ext>
                </a:extLst>
              </p14:cNvPr>
              <p14:cNvContentPartPr/>
              <p14:nvPr/>
            </p14:nvContentPartPr>
            <p14:xfrm>
              <a:off x="2511680" y="4155907"/>
              <a:ext cx="283320" cy="40320"/>
            </p14:xfrm>
          </p:contentPart>
        </mc:Choice>
        <mc:Fallback xmlns=""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8BC673BD-976E-4354-90C5-43619CE41E8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57680" y="4047907"/>
                <a:ext cx="39096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E06D5C5C-8559-45D8-ABAF-F1AE833E73FB}"/>
                  </a:ext>
                </a:extLst>
              </p14:cNvPr>
              <p14:cNvContentPartPr/>
              <p14:nvPr/>
            </p14:nvContentPartPr>
            <p14:xfrm>
              <a:off x="6139400" y="4608787"/>
              <a:ext cx="341640" cy="16920"/>
            </p14:xfrm>
          </p:contentPart>
        </mc:Choice>
        <mc:Fallback xmlns=""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E06D5C5C-8559-45D8-ABAF-F1AE833E73F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85400" y="4500787"/>
                <a:ext cx="4492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7506E297-9A3C-4C16-BDCE-BE5941DE25CF}"/>
                  </a:ext>
                </a:extLst>
              </p14:cNvPr>
              <p14:cNvContentPartPr/>
              <p14:nvPr/>
            </p14:nvContentPartPr>
            <p14:xfrm>
              <a:off x="6150920" y="4164187"/>
              <a:ext cx="300600" cy="16200"/>
            </p14:xfrm>
          </p:contentPart>
        </mc:Choice>
        <mc:Fallback xmlns=""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7506E297-9A3C-4C16-BDCE-BE5941DE25C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96920" y="4056187"/>
                <a:ext cx="4082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BCF68E47-5193-4B55-92FB-15A9C3F53C9A}"/>
                  </a:ext>
                </a:extLst>
              </p14:cNvPr>
              <p14:cNvContentPartPr/>
              <p14:nvPr/>
            </p14:nvContentPartPr>
            <p14:xfrm>
              <a:off x="5279720" y="4405747"/>
              <a:ext cx="367920" cy="34560"/>
            </p14:xfrm>
          </p:contentPart>
        </mc:Choice>
        <mc:Fallback xmlns=""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BCF68E47-5193-4B55-92FB-15A9C3F53C9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25773" y="4297747"/>
                <a:ext cx="475455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ADF8DDDF-F044-4B6A-B462-C72CCAEF4737}"/>
                  </a:ext>
                </a:extLst>
              </p14:cNvPr>
              <p14:cNvContentPartPr/>
              <p14:nvPr/>
            </p14:nvContentPartPr>
            <p14:xfrm>
              <a:off x="2495840" y="2927227"/>
              <a:ext cx="396720" cy="19800"/>
            </p14:xfrm>
          </p:contentPart>
        </mc:Choice>
        <mc:Fallback xmlns=""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ADF8DDDF-F044-4B6A-B462-C72CCAEF473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41889" y="2819227"/>
                <a:ext cx="504262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7E27668C-0E00-4BB5-8854-9E085D831B75}"/>
                  </a:ext>
                </a:extLst>
              </p14:cNvPr>
              <p14:cNvContentPartPr/>
              <p14:nvPr/>
            </p14:nvContentPartPr>
            <p14:xfrm>
              <a:off x="5227880" y="2656867"/>
              <a:ext cx="445320" cy="4320"/>
            </p14:xfrm>
          </p:contentPart>
        </mc:Choice>
        <mc:Fallback xmlns=""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7E27668C-0E00-4BB5-8854-9E085D831B7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73880" y="2548867"/>
                <a:ext cx="5529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F0BC3DD8-9C1E-492E-901E-D7BF6BEA96A7}"/>
                  </a:ext>
                </a:extLst>
              </p14:cNvPr>
              <p14:cNvContentPartPr/>
              <p14:nvPr/>
            </p14:nvContentPartPr>
            <p14:xfrm>
              <a:off x="3327440" y="3160147"/>
              <a:ext cx="401400" cy="16200"/>
            </p14:xfrm>
          </p:contentPart>
        </mc:Choice>
        <mc:Fallback xmlns=""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F0BC3DD8-9C1E-492E-901E-D7BF6BEA96A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73440" y="3052147"/>
                <a:ext cx="5090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9EBCF04E-4852-4DBA-8EE5-E86E12A56B19}"/>
                  </a:ext>
                </a:extLst>
              </p14:cNvPr>
              <p14:cNvContentPartPr/>
              <p14:nvPr/>
            </p14:nvContentPartPr>
            <p14:xfrm>
              <a:off x="5241560" y="3176347"/>
              <a:ext cx="416520" cy="5040"/>
            </p14:xfrm>
          </p:contentPart>
        </mc:Choice>
        <mc:Fallback xmlns=""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9EBCF04E-4852-4DBA-8EE5-E86E12A56B1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87560" y="3068347"/>
                <a:ext cx="5241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079E0102-F5E8-49D7-8A10-3DA628702BEF}"/>
                  </a:ext>
                </a:extLst>
              </p14:cNvPr>
              <p14:cNvContentPartPr/>
              <p14:nvPr/>
            </p14:nvContentPartPr>
            <p14:xfrm>
              <a:off x="2486120" y="3182467"/>
              <a:ext cx="439920" cy="11520"/>
            </p14:xfrm>
          </p:contentPart>
        </mc:Choice>
        <mc:Fallback xmlns=""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079E0102-F5E8-49D7-8A10-3DA628702BE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32164" y="3074467"/>
                <a:ext cx="547472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91C83FBB-64E7-434A-A6DC-93121EB32F26}"/>
                  </a:ext>
                </a:extLst>
              </p14:cNvPr>
              <p14:cNvContentPartPr/>
              <p14:nvPr/>
            </p14:nvContentPartPr>
            <p14:xfrm>
              <a:off x="6055160" y="3175627"/>
              <a:ext cx="471600" cy="22680"/>
            </p14:xfrm>
          </p:contentPart>
        </mc:Choice>
        <mc:Fallback xmlns=""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91C83FBB-64E7-434A-A6DC-93121EB32F2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001119" y="3067627"/>
                <a:ext cx="579322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D3679F88-745F-4F9F-A284-A04F9FD9A7D3}"/>
                  </a:ext>
                </a:extLst>
              </p14:cNvPr>
              <p14:cNvContentPartPr/>
              <p14:nvPr/>
            </p14:nvContentPartPr>
            <p14:xfrm>
              <a:off x="3286400" y="3442387"/>
              <a:ext cx="437760" cy="8280"/>
            </p14:xfrm>
          </p:contentPart>
        </mc:Choice>
        <mc:Fallback xmlns=""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D3679F88-745F-4F9F-A284-A04F9FD9A7D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232400" y="3338887"/>
                <a:ext cx="545400" cy="214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ECC42B6F-F3AB-4767-8641-165052E9C40F}"/>
                  </a:ext>
                </a:extLst>
              </p14:cNvPr>
              <p14:cNvContentPartPr/>
              <p14:nvPr/>
            </p14:nvContentPartPr>
            <p14:xfrm>
              <a:off x="5227880" y="3399907"/>
              <a:ext cx="469800" cy="26280"/>
            </p14:xfrm>
          </p:contentPart>
        </mc:Choice>
        <mc:Fallback xmlns=""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ECC42B6F-F3AB-4767-8641-165052E9C40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73880" y="3291907"/>
                <a:ext cx="5774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448F2DFA-C6A2-433C-B25C-4002CD29D58E}"/>
                  </a:ext>
                </a:extLst>
              </p14:cNvPr>
              <p14:cNvContentPartPr/>
              <p14:nvPr/>
            </p14:nvContentPartPr>
            <p14:xfrm>
              <a:off x="3279560" y="1180867"/>
              <a:ext cx="430920" cy="3240"/>
            </p14:xfrm>
          </p:contentPart>
        </mc:Choice>
        <mc:Fallback xmlns=""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448F2DFA-C6A2-433C-B25C-4002CD29D58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25560" y="1059367"/>
                <a:ext cx="538560" cy="245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4812520B-9F12-4639-8EAE-338F0E964C54}"/>
                  </a:ext>
                </a:extLst>
              </p14:cNvPr>
              <p14:cNvContentPartPr/>
              <p14:nvPr/>
            </p14:nvContentPartPr>
            <p14:xfrm>
              <a:off x="6080360" y="1429267"/>
              <a:ext cx="462960" cy="15480"/>
            </p14:xfrm>
          </p:contentPart>
        </mc:Choice>
        <mc:Fallback xmlns=""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4812520B-9F12-4639-8EAE-338F0E964C5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026360" y="1321267"/>
                <a:ext cx="5706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F71B467F-99C0-43D5-B9D4-1418DFD9971C}"/>
                  </a:ext>
                </a:extLst>
              </p14:cNvPr>
              <p14:cNvContentPartPr/>
              <p14:nvPr/>
            </p14:nvContentPartPr>
            <p14:xfrm>
              <a:off x="3306920" y="1693507"/>
              <a:ext cx="391680" cy="12600"/>
            </p14:xfrm>
          </p:contentPart>
        </mc:Choice>
        <mc:Fallback xmlns=""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F71B467F-99C0-43D5-B9D4-1418DFD9971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52870" y="1585507"/>
                <a:ext cx="499419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81B887D3-A65D-4D01-A2CD-6AFD62766E30}"/>
                  </a:ext>
                </a:extLst>
              </p14:cNvPr>
              <p14:cNvContentPartPr/>
              <p14:nvPr/>
            </p14:nvContentPartPr>
            <p14:xfrm>
              <a:off x="5203040" y="1671547"/>
              <a:ext cx="464400" cy="16200"/>
            </p14:xfrm>
          </p:contentPart>
        </mc:Choice>
        <mc:Fallback xmlns=""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81B887D3-A65D-4D01-A2CD-6AFD62766E3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49040" y="1563547"/>
                <a:ext cx="5720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53752172-AF8F-4C90-A723-0C9F8EFEB788}"/>
                  </a:ext>
                </a:extLst>
              </p14:cNvPr>
              <p14:cNvContentPartPr/>
              <p14:nvPr/>
            </p14:nvContentPartPr>
            <p14:xfrm>
              <a:off x="2450120" y="1702507"/>
              <a:ext cx="498600" cy="7920"/>
            </p14:xfrm>
          </p:contentPart>
        </mc:Choice>
        <mc:Fallback xmlns=""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53752172-AF8F-4C90-A723-0C9F8EFEB78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96120" y="1594507"/>
                <a:ext cx="6062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E66E9C44-B126-4C75-A7AF-07C662599717}"/>
                  </a:ext>
                </a:extLst>
              </p14:cNvPr>
              <p14:cNvContentPartPr/>
              <p14:nvPr/>
            </p14:nvContentPartPr>
            <p14:xfrm>
              <a:off x="6093320" y="1673707"/>
              <a:ext cx="451800" cy="10080"/>
            </p14:xfrm>
          </p:contentPart>
        </mc:Choice>
        <mc:Fallback xmlns=""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E66E9C44-B126-4C75-A7AF-07C66259971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39363" y="1565707"/>
                <a:ext cx="559354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3D8C2A89-2AFF-4256-872E-B5AC3FE9C84C}"/>
                  </a:ext>
                </a:extLst>
              </p14:cNvPr>
              <p14:cNvContentPartPr/>
              <p14:nvPr/>
            </p14:nvContentPartPr>
            <p14:xfrm>
              <a:off x="3238520" y="1954507"/>
              <a:ext cx="458280" cy="7200"/>
            </p14:xfrm>
          </p:contentPart>
        </mc:Choice>
        <mc:Fallback xmlns=""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3D8C2A89-2AFF-4256-872E-B5AC3FE9C84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184520" y="1846507"/>
                <a:ext cx="5659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E9E344AC-B6F0-4D64-BF38-4F2EBC7B0C3C}"/>
                  </a:ext>
                </a:extLst>
              </p14:cNvPr>
              <p14:cNvContentPartPr/>
              <p14:nvPr/>
            </p14:nvContentPartPr>
            <p14:xfrm>
              <a:off x="5225720" y="1941907"/>
              <a:ext cx="460080" cy="10080"/>
            </p14:xfrm>
          </p:contentPart>
        </mc:Choice>
        <mc:Fallback xmlns=""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E9E344AC-B6F0-4D64-BF38-4F2EBC7B0C3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171678" y="1833907"/>
                <a:ext cx="567804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D189C8C7-11F6-495F-9C5E-F125D6318091}"/>
                  </a:ext>
                </a:extLst>
              </p14:cNvPr>
              <p14:cNvContentPartPr/>
              <p14:nvPr/>
            </p14:nvContentPartPr>
            <p14:xfrm>
              <a:off x="6122593" y="4899757"/>
              <a:ext cx="323280" cy="36720"/>
            </p14:xfrm>
          </p:contentPart>
        </mc:Choice>
        <mc:Fallback xmlns=""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D189C8C7-11F6-495F-9C5E-F125D631809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068593" y="4791757"/>
                <a:ext cx="4309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3686C3AD-4B2F-428D-8956-79EC419B5C8A}"/>
                  </a:ext>
                </a:extLst>
              </p14:cNvPr>
              <p14:cNvContentPartPr/>
              <p14:nvPr/>
            </p14:nvContentPartPr>
            <p14:xfrm>
              <a:off x="2503873" y="4873477"/>
              <a:ext cx="348840" cy="15120"/>
            </p14:xfrm>
          </p:contentPart>
        </mc:Choice>
        <mc:Fallback xmlns=""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3686C3AD-4B2F-428D-8956-79EC419B5C8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49873" y="4762843"/>
                <a:ext cx="456480" cy="236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2BCEED80-8791-4530-88AA-14473557D91F}"/>
                  </a:ext>
                </a:extLst>
              </p14:cNvPr>
              <p14:cNvContentPartPr/>
              <p14:nvPr/>
            </p14:nvContentPartPr>
            <p14:xfrm>
              <a:off x="2497393" y="4559557"/>
              <a:ext cx="334080" cy="20880"/>
            </p14:xfrm>
          </p:contentPart>
        </mc:Choice>
        <mc:Fallback xmlns=""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2BCEED80-8791-4530-88AA-14473557D91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43393" y="4449662"/>
                <a:ext cx="441720" cy="2403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566975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B81F3-8499-41C4-A3FF-0AED8766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DRAM		</a:t>
            </a:r>
            <a:r>
              <a:rPr lang="en-US" altLang="zh-CN" dirty="0">
                <a:solidFill>
                  <a:srgbClr val="FF6600"/>
                </a:solidFill>
              </a:rPr>
              <a:t>2. </a:t>
            </a:r>
            <a:r>
              <a:rPr lang="zh-CN" altLang="en-US" dirty="0">
                <a:solidFill>
                  <a:srgbClr val="FF6600"/>
                </a:solidFill>
              </a:rPr>
              <a:t>典型芯片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B19AE3-BAF8-498D-8E42-D1D007A624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46</a:t>
            </a:fld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F9B613E-91B6-45DD-A98F-037F7BE5940E}"/>
              </a:ext>
            </a:extLst>
          </p:cNvPr>
          <p:cNvSpPr/>
          <p:nvPr/>
        </p:nvSpPr>
        <p:spPr>
          <a:xfrm>
            <a:off x="2740409" y="6235699"/>
            <a:ext cx="3663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H5AN8G6NAFR</a:t>
            </a:r>
            <a:r>
              <a:rPr lang="zh-CN" altLang="en-US" sz="2400" dirty="0"/>
              <a:t>引脚定义</a:t>
            </a:r>
          </a:p>
        </p:txBody>
      </p:sp>
      <p:pic>
        <p:nvPicPr>
          <p:cNvPr id="117" name="图片 116">
            <a:extLst>
              <a:ext uri="{FF2B5EF4-FFF2-40B4-BE49-F238E27FC236}">
                <a16:creationId xmlns:a16="http://schemas.microsoft.com/office/drawing/2014/main" id="{7EFEF8ED-852A-4ABA-A392-5999F7E78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00" y="648188"/>
            <a:ext cx="7345740" cy="57880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ED5A9394-E5B7-47F2-9AF1-E5C82239CCD5}"/>
                  </a:ext>
                </a:extLst>
              </p14:cNvPr>
              <p14:cNvContentPartPr/>
              <p14:nvPr/>
            </p14:nvContentPartPr>
            <p14:xfrm>
              <a:off x="6059120" y="1798267"/>
              <a:ext cx="626760" cy="243360"/>
            </p14:xfrm>
          </p:contentPart>
        </mc:Choice>
        <mc:Fallback xmlns=""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ED5A9394-E5B7-47F2-9AF1-E5C82239CC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50120" y="1789267"/>
                <a:ext cx="6444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A577479C-8E84-441F-A256-F8A51BD2C682}"/>
                  </a:ext>
                </a:extLst>
              </p14:cNvPr>
              <p14:cNvContentPartPr/>
              <p14:nvPr/>
            </p14:nvContentPartPr>
            <p14:xfrm>
              <a:off x="6047600" y="1036147"/>
              <a:ext cx="656640" cy="255600"/>
            </p14:xfrm>
          </p:contentPart>
        </mc:Choice>
        <mc:Fallback xmlns=""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A577479C-8E84-441F-A256-F8A51BD2C6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38600" y="1027147"/>
                <a:ext cx="6742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815C5D90-64B1-4599-A371-799D5C29EC78}"/>
                  </a:ext>
                </a:extLst>
              </p14:cNvPr>
              <p14:cNvContentPartPr/>
              <p14:nvPr/>
            </p14:nvContentPartPr>
            <p14:xfrm>
              <a:off x="1643360" y="3919387"/>
              <a:ext cx="553320" cy="258120"/>
            </p14:xfrm>
          </p:contentPart>
        </mc:Choice>
        <mc:Fallback xmlns=""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815C5D90-64B1-4599-A371-799D5C29EC7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5360" y="3901412"/>
                <a:ext cx="588960" cy="293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92464151-2A26-40BF-BD3E-C8FDC64BB941}"/>
                  </a:ext>
                </a:extLst>
              </p14:cNvPr>
              <p14:cNvContentPartPr/>
              <p14:nvPr/>
            </p14:nvContentPartPr>
            <p14:xfrm>
              <a:off x="6851840" y="1044067"/>
              <a:ext cx="744840" cy="1017000"/>
            </p14:xfrm>
          </p:contentPart>
        </mc:Choice>
        <mc:Fallback xmlns=""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92464151-2A26-40BF-BD3E-C8FDC64BB94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42840" y="1035067"/>
                <a:ext cx="762480" cy="10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9F1BC302-D086-4FBD-BFA4-E3F5891D3055}"/>
                  </a:ext>
                </a:extLst>
              </p14:cNvPr>
              <p14:cNvContentPartPr/>
              <p14:nvPr/>
            </p14:nvContentPartPr>
            <p14:xfrm>
              <a:off x="5186840" y="2836507"/>
              <a:ext cx="596880" cy="222840"/>
            </p14:xfrm>
          </p:contentPart>
        </mc:Choice>
        <mc:Fallback xmlns=""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9F1BC302-D086-4FBD-BFA4-E3F5891D305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851" y="2818507"/>
                <a:ext cx="632499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E1C30E63-A084-41FD-ABC4-181A2D222E0D}"/>
                  </a:ext>
                </a:extLst>
              </p14:cNvPr>
              <p14:cNvContentPartPr/>
              <p14:nvPr/>
            </p14:nvContentPartPr>
            <p14:xfrm>
              <a:off x="6875240" y="3943507"/>
              <a:ext cx="636840" cy="237600"/>
            </p14:xfrm>
          </p:contentPart>
        </mc:Choice>
        <mc:Fallback xmlns=""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E1C30E63-A084-41FD-ABC4-181A2D222E0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57230" y="3925507"/>
                <a:ext cx="6725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BC9FFFEF-1803-452B-8A69-8BA6B9EB0A55}"/>
                  </a:ext>
                </a:extLst>
              </p14:cNvPr>
              <p14:cNvContentPartPr/>
              <p14:nvPr/>
            </p14:nvContentPartPr>
            <p14:xfrm>
              <a:off x="6875600" y="4389547"/>
              <a:ext cx="600120" cy="293040"/>
            </p14:xfrm>
          </p:contentPart>
        </mc:Choice>
        <mc:Fallback xmlns=""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BC9FFFEF-1803-452B-8A69-8BA6B9EB0A5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66600" y="4380547"/>
                <a:ext cx="61776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DC176831-C3A6-48D5-9A63-2BC299067A80}"/>
                  </a:ext>
                </a:extLst>
              </p14:cNvPr>
              <p14:cNvContentPartPr/>
              <p14:nvPr/>
            </p14:nvContentPartPr>
            <p14:xfrm>
              <a:off x="6937520" y="5288107"/>
              <a:ext cx="1284840" cy="476640"/>
            </p14:xfrm>
          </p:contentPart>
        </mc:Choice>
        <mc:Fallback xmlns=""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DC176831-C3A6-48D5-9A63-2BC299067A8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19520" y="5279107"/>
                <a:ext cx="131148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DA885626-B824-45CF-9D1C-623A85C7DCE1}"/>
                  </a:ext>
                </a:extLst>
              </p14:cNvPr>
              <p14:cNvContentPartPr/>
              <p14:nvPr/>
            </p14:nvContentPartPr>
            <p14:xfrm>
              <a:off x="1582160" y="4489627"/>
              <a:ext cx="688320" cy="26280"/>
            </p14:xfrm>
          </p:contentPart>
        </mc:Choice>
        <mc:Fallback xmlns=""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DA885626-B824-45CF-9D1C-623A85C7DCE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28160" y="4381627"/>
                <a:ext cx="7959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1359445D-1145-4577-97A2-654DAF371196}"/>
                  </a:ext>
                </a:extLst>
              </p14:cNvPr>
              <p14:cNvContentPartPr/>
              <p14:nvPr/>
            </p14:nvContentPartPr>
            <p14:xfrm>
              <a:off x="845960" y="4533547"/>
              <a:ext cx="1382040" cy="1245240"/>
            </p14:xfrm>
          </p:contentPart>
        </mc:Choice>
        <mc:Fallback xmlns=""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1359445D-1145-4577-97A2-654DAF37119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6960" y="4524547"/>
                <a:ext cx="1399680" cy="12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E7B60D88-248D-44FB-B3D4-D20DFE2F8FA7}"/>
                  </a:ext>
                </a:extLst>
              </p14:cNvPr>
              <p14:cNvContentPartPr/>
              <p14:nvPr/>
            </p14:nvContentPartPr>
            <p14:xfrm>
              <a:off x="815720" y="1013827"/>
              <a:ext cx="3105000" cy="2799000"/>
            </p14:xfrm>
          </p:contentPart>
        </mc:Choice>
        <mc:Fallback xmlns=""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E7B60D88-248D-44FB-B3D4-D20DFE2F8FA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7720" y="1004827"/>
                <a:ext cx="3131640" cy="28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57E670BF-02E1-4C5B-AEAA-3AD11E029CF8}"/>
                  </a:ext>
                </a:extLst>
              </p14:cNvPr>
              <p14:cNvContentPartPr/>
              <p14:nvPr/>
            </p14:nvContentPartPr>
            <p14:xfrm>
              <a:off x="7035080" y="2614387"/>
              <a:ext cx="449280" cy="38520"/>
            </p14:xfrm>
          </p:contentPart>
        </mc:Choice>
        <mc:Fallback xmlns=""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57E670BF-02E1-4C5B-AEAA-3AD11E029CF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81080" y="2506387"/>
                <a:ext cx="55692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45E8199B-5DC2-4712-B1A9-2723DFFBFCCC}"/>
                  </a:ext>
                </a:extLst>
              </p14:cNvPr>
              <p14:cNvContentPartPr/>
              <p14:nvPr/>
            </p14:nvContentPartPr>
            <p14:xfrm>
              <a:off x="5946800" y="2151067"/>
              <a:ext cx="1627560" cy="1725120"/>
            </p14:xfrm>
          </p:contentPart>
        </mc:Choice>
        <mc:Fallback xmlns=""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45E8199B-5DC2-4712-B1A9-2723DFFBFCC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37800" y="2142067"/>
                <a:ext cx="1645200" cy="1742760"/>
              </a:xfrm>
              <a:prstGeom prst="rect">
                <a:avLst/>
              </a:prstGeom>
            </p:spPr>
          </p:pic>
        </mc:Fallback>
      </mc:AlternateContent>
      <p:sp>
        <p:nvSpPr>
          <p:cNvPr id="131" name="矩形 130">
            <a:extLst>
              <a:ext uri="{FF2B5EF4-FFF2-40B4-BE49-F238E27FC236}">
                <a16:creationId xmlns:a16="http://schemas.microsoft.com/office/drawing/2014/main" id="{221A0975-596E-420D-9185-426F400EE4CD}"/>
              </a:ext>
            </a:extLst>
          </p:cNvPr>
          <p:cNvSpPr/>
          <p:nvPr/>
        </p:nvSpPr>
        <p:spPr>
          <a:xfrm>
            <a:off x="7344680" y="273772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数据信号电源</a:t>
            </a: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5F17220C-6CB3-48A4-B26A-F43A3668D725}"/>
              </a:ext>
            </a:extLst>
          </p:cNvPr>
          <p:cNvSpPr/>
          <p:nvPr/>
        </p:nvSpPr>
        <p:spPr>
          <a:xfrm>
            <a:off x="5545257" y="101261"/>
            <a:ext cx="1475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</a:rPr>
              <a:t>数据信号地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23C87BEB-5B3D-49F6-A31B-C7EB56A3CFDB}"/>
              </a:ext>
            </a:extLst>
          </p:cNvPr>
          <p:cNvSpPr/>
          <p:nvPr/>
        </p:nvSpPr>
        <p:spPr>
          <a:xfrm>
            <a:off x="8078725" y="2132820"/>
            <a:ext cx="1032334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ZQ校准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参考电压</a:t>
            </a: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716D7192-A03F-4F23-9D6E-A4ABD48EA0D2}"/>
              </a:ext>
            </a:extLst>
          </p:cNvPr>
          <p:cNvSpPr/>
          <p:nvPr/>
        </p:nvSpPr>
        <p:spPr>
          <a:xfrm>
            <a:off x="8271117" y="5388407"/>
            <a:ext cx="516167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</a:rPr>
              <a:t>激活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</a:rPr>
              <a:t>供电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3CF0EF91-B15D-4537-9267-EC826523968D}"/>
              </a:ext>
            </a:extLst>
          </p:cNvPr>
          <p:cNvSpPr/>
          <p:nvPr/>
        </p:nvSpPr>
        <p:spPr>
          <a:xfrm>
            <a:off x="243372" y="1733850"/>
            <a:ext cx="516167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核心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电源</a:t>
            </a: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1C0FFC82-57A1-453C-BFDD-A17B4CB7E3C4}"/>
              </a:ext>
            </a:extLst>
          </p:cNvPr>
          <p:cNvSpPr/>
          <p:nvPr/>
        </p:nvSpPr>
        <p:spPr>
          <a:xfrm>
            <a:off x="26492" y="4716486"/>
            <a:ext cx="1032334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CA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参考电压</a:t>
            </a: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17382137-A8C8-4BB3-9132-9A71E0A0D03C}"/>
              </a:ext>
            </a:extLst>
          </p:cNvPr>
          <p:cNvSpPr/>
          <p:nvPr/>
        </p:nvSpPr>
        <p:spPr>
          <a:xfrm>
            <a:off x="92790" y="3004025"/>
            <a:ext cx="774251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</a:rPr>
              <a:t>核心地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4086A71A-CBAE-41B6-A679-B0C6DBBB9AF8}"/>
                  </a:ext>
                </a:extLst>
              </p14:cNvPr>
              <p14:cNvContentPartPr/>
              <p14:nvPr/>
            </p14:nvContentPartPr>
            <p14:xfrm>
              <a:off x="7508963" y="2377371"/>
              <a:ext cx="645480" cy="201960"/>
            </p14:xfrm>
          </p:contentPart>
        </mc:Choice>
        <mc:Fallback xmlns=""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4086A71A-CBAE-41B6-A679-B0C6DBBB9AF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99968" y="2368387"/>
                <a:ext cx="663110" cy="21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C20AE940-6354-4ED9-8482-5FF71436D156}"/>
                  </a:ext>
                </a:extLst>
              </p14:cNvPr>
              <p14:cNvContentPartPr/>
              <p14:nvPr/>
            </p14:nvContentPartPr>
            <p14:xfrm>
              <a:off x="7549283" y="655851"/>
              <a:ext cx="392400" cy="442440"/>
            </p14:xfrm>
          </p:contentPart>
        </mc:Choice>
        <mc:Fallback xmlns=""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C20AE940-6354-4ED9-8482-5FF71436D15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40283" y="646858"/>
                <a:ext cx="410040" cy="460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9071FAAF-292A-4F53-8EA2-BA0431C133B7}"/>
                  </a:ext>
                </a:extLst>
              </p14:cNvPr>
              <p14:cNvContentPartPr/>
              <p14:nvPr/>
            </p14:nvContentPartPr>
            <p14:xfrm>
              <a:off x="6377123" y="426171"/>
              <a:ext cx="157680" cy="622800"/>
            </p14:xfrm>
          </p:contentPart>
        </mc:Choice>
        <mc:Fallback xmlns=""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9071FAAF-292A-4F53-8EA2-BA0431C133B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68144" y="417176"/>
                <a:ext cx="175280" cy="6404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27495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B81F3-8499-41C4-A3FF-0AED8766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H5AN8G6NAFR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B19AE3-BAF8-498D-8E42-D1D007A624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47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3D31D6-581B-40C5-AFDE-2159FD22A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84" b="6899"/>
          <a:stretch/>
        </p:blipFill>
        <p:spPr>
          <a:xfrm>
            <a:off x="139501" y="620610"/>
            <a:ext cx="8880027" cy="449733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48D3AB-43FE-4AB3-A195-67862A2134C7}"/>
              </a:ext>
            </a:extLst>
          </p:cNvPr>
          <p:cNvSpPr/>
          <p:nvPr/>
        </p:nvSpPr>
        <p:spPr>
          <a:xfrm>
            <a:off x="3813428" y="75554"/>
            <a:ext cx="4456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宋体"/>
              </a:rPr>
              <a:t>DDR4 SDRAM 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宋体"/>
              </a:rPr>
              <a:t>常用命令真值表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BA1FCE2-F539-40EB-8B27-32F587B385D7}"/>
              </a:ext>
            </a:extLst>
          </p:cNvPr>
          <p:cNvSpPr/>
          <p:nvPr/>
        </p:nvSpPr>
        <p:spPr>
          <a:xfrm>
            <a:off x="85458" y="5117941"/>
            <a:ext cx="90243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marR="0" lvl="0" indent="-265113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“</a:t>
            </a:r>
            <a:r>
              <a:rPr kumimoji="0" lang="en-US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</a:t>
            </a: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”表示“高电平”；“</a:t>
            </a:r>
            <a:r>
              <a:rPr kumimoji="0" lang="en-US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</a:t>
            </a: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”表示“低电平”；“</a:t>
            </a:r>
            <a:r>
              <a:rPr kumimoji="0" lang="en-US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</a:t>
            </a: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”表示“高电平”或“低电平”；</a:t>
            </a:r>
            <a:br>
              <a:rPr kumimoji="0" lang="en-US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“</a:t>
            </a:r>
            <a:r>
              <a:rPr kumimoji="0" lang="en-US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X</a:t>
            </a: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”表示“无关”，即可以是“高电平”、“低电平”或“浮动”。</a:t>
            </a:r>
          </a:p>
          <a:p>
            <a:pPr marL="265113" marR="0" lvl="0" indent="-265113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灰色背景表示</a:t>
            </a:r>
            <a:r>
              <a:rPr kumimoji="0" lang="en-US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DDR4 SDRAM </a:t>
            </a: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忽略该信号。</a:t>
            </a:r>
          </a:p>
          <a:p>
            <a:pPr marL="265113" marR="0" lvl="0" indent="-265113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在发送写命令（</a:t>
            </a:r>
            <a:r>
              <a:rPr kumimoji="0" lang="en-US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WR</a:t>
            </a: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、</a:t>
            </a:r>
            <a:r>
              <a:rPr kumimoji="0" lang="en-US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WRA</a:t>
            </a: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）或读命令（</a:t>
            </a:r>
            <a:r>
              <a:rPr kumimoji="0" lang="en-US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RD</a:t>
            </a: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、</a:t>
            </a:r>
            <a:r>
              <a:rPr kumimoji="0" lang="en-US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RDA</a:t>
            </a: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）时，</a:t>
            </a:r>
            <a:r>
              <a:rPr kumimoji="0" lang="en-US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A12/</a:t>
            </a:r>
            <a:r>
              <a:rPr kumimoji="0" lang="en-US" altLang="zh-CN" sz="160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BC_n</a:t>
            </a: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为低电平，则突发长度为</a:t>
            </a:r>
            <a:r>
              <a:rPr kumimoji="0" lang="en-US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4</a:t>
            </a: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（</a:t>
            </a:r>
            <a:r>
              <a:rPr kumimoji="0" lang="en-US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BC4</a:t>
            </a: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，</a:t>
            </a:r>
            <a:r>
              <a:rPr kumimoji="0" lang="en-US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4-bit Burst Chop</a:t>
            </a: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模式）；</a:t>
            </a:r>
            <a:r>
              <a:rPr kumimoji="0" lang="en-US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A12/</a:t>
            </a:r>
            <a:r>
              <a:rPr kumimoji="0" lang="en-US" altLang="zh-CN" sz="160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BC_n</a:t>
            </a: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为高电平，则突发长度为</a:t>
            </a:r>
            <a:r>
              <a:rPr kumimoji="0" lang="en-US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8</a:t>
            </a: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（默认的</a:t>
            </a:r>
            <a:r>
              <a:rPr kumimoji="0" lang="en-US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BL8</a:t>
            </a: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模式）。</a:t>
            </a:r>
          </a:p>
          <a:p>
            <a:pPr marL="265113" marR="0" lvl="0" indent="-265113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表中所有行，</a:t>
            </a:r>
            <a:r>
              <a:rPr kumimoji="0" lang="en-US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CKE</a:t>
            </a: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信号</a:t>
            </a: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为高电平。</a:t>
            </a:r>
            <a:endParaRPr kumimoji="0" lang="zh-CN" altLang="en-US" sz="16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9110384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B81F3-8499-41C4-A3FF-0AED8766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DRAM		</a:t>
            </a:r>
            <a:r>
              <a:rPr lang="en-US" altLang="zh-CN" dirty="0">
                <a:solidFill>
                  <a:srgbClr val="FF6600"/>
                </a:solidFill>
              </a:rPr>
              <a:t>2. </a:t>
            </a:r>
            <a:r>
              <a:rPr lang="zh-CN" altLang="en-US" dirty="0">
                <a:solidFill>
                  <a:srgbClr val="FF6600"/>
                </a:solidFill>
              </a:rPr>
              <a:t>典型芯片 </a:t>
            </a:r>
            <a:r>
              <a:rPr lang="en-US" altLang="zh-CN" dirty="0">
                <a:solidFill>
                  <a:srgbClr val="009900"/>
                </a:solidFill>
              </a:rPr>
              <a:t>H5AN8G6NAFR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B19AE3-BAF8-498D-8E42-D1D007A624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48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025E31-221B-4D8A-8790-B41F6C644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34" y="1196690"/>
            <a:ext cx="8921873" cy="381653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6417513-A91B-4233-BDB2-B101BD2A1142}"/>
              </a:ext>
            </a:extLst>
          </p:cNvPr>
          <p:cNvSpPr/>
          <p:nvPr/>
        </p:nvSpPr>
        <p:spPr>
          <a:xfrm>
            <a:off x="1032840" y="5373270"/>
            <a:ext cx="7345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DDR4 SDRAM 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读时序（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BL=8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，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AL=0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，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CL=11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8587967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B81F3-8499-41C4-A3FF-0AED8766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DRAM		</a:t>
            </a:r>
            <a:r>
              <a:rPr lang="en-US" altLang="zh-CN" dirty="0">
                <a:solidFill>
                  <a:srgbClr val="FF6600"/>
                </a:solidFill>
              </a:rPr>
              <a:t>2. </a:t>
            </a:r>
            <a:r>
              <a:rPr lang="zh-CN" altLang="en-US" dirty="0">
                <a:solidFill>
                  <a:srgbClr val="FF6600"/>
                </a:solidFill>
              </a:rPr>
              <a:t>典型芯片 </a:t>
            </a:r>
            <a:r>
              <a:rPr lang="en-US" altLang="zh-CN" dirty="0">
                <a:solidFill>
                  <a:srgbClr val="009900"/>
                </a:solidFill>
              </a:rPr>
              <a:t>H5AN8G6NAFR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B19AE3-BAF8-498D-8E42-D1D007A624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49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5A9938-5572-4290-84C9-87906A881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4" y="1268700"/>
            <a:ext cx="8960189" cy="371592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4A6AEE-C2FB-4BF7-B0A0-DB67041DA780}"/>
              </a:ext>
            </a:extLst>
          </p:cNvPr>
          <p:cNvSpPr/>
          <p:nvPr/>
        </p:nvSpPr>
        <p:spPr>
          <a:xfrm>
            <a:off x="1043510" y="5343665"/>
            <a:ext cx="7417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DDR4 SDRAM </a:t>
            </a:r>
            <a:r>
              <a:rPr kumimoji="0" lang="zh-CN" altLang="zh-CN" sz="24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写时序（</a:t>
            </a:r>
            <a:r>
              <a:rPr kumimoji="0" lang="en-US" altLang="zh-CN" sz="24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BL=8</a:t>
            </a:r>
            <a:r>
              <a:rPr kumimoji="0" lang="zh-CN" altLang="zh-CN" sz="24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，</a:t>
            </a:r>
            <a:r>
              <a:rPr kumimoji="0" lang="en-US" altLang="zh-CN" sz="24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AL=0</a:t>
            </a:r>
            <a:r>
              <a:rPr kumimoji="0" lang="zh-CN" altLang="zh-CN" sz="24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，</a:t>
            </a:r>
            <a:r>
              <a:rPr kumimoji="0" lang="en-US" altLang="zh-CN" sz="24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CWL=9</a:t>
            </a:r>
            <a:r>
              <a:rPr kumimoji="0" lang="zh-CN" altLang="zh-CN" sz="240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）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8699938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CD1CB-47CE-414A-9B30-13AC876DA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计算机中的存储器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F55C8D-8E79-4DC5-81B3-ED6C4A4189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5</a:t>
            </a:fld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D4456D-3F07-4C57-BFFA-C6BC203DD88A}"/>
              </a:ext>
            </a:extLst>
          </p:cNvPr>
          <p:cNvSpPr/>
          <p:nvPr/>
        </p:nvSpPr>
        <p:spPr bwMode="auto">
          <a:xfrm>
            <a:off x="296634" y="1874717"/>
            <a:ext cx="1590384" cy="2736304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A0525E-2D5D-4F15-91EB-CEDDCE9770C8}"/>
              </a:ext>
            </a:extLst>
          </p:cNvPr>
          <p:cNvSpPr/>
          <p:nvPr/>
        </p:nvSpPr>
        <p:spPr>
          <a:xfrm>
            <a:off x="768677" y="1414421"/>
            <a:ext cx="817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CPU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8D7A32-D66D-4177-8131-B2C3A9D14DBB}"/>
              </a:ext>
            </a:extLst>
          </p:cNvPr>
          <p:cNvSpPr/>
          <p:nvPr/>
        </p:nvSpPr>
        <p:spPr bwMode="auto">
          <a:xfrm>
            <a:off x="2851163" y="1874717"/>
            <a:ext cx="576064" cy="2736304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宋体" pitchFamily="2" charset="-122"/>
              </a:rPr>
              <a:t>总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宋体" pitchFamily="2" charset="-122"/>
              </a:rPr>
              <a:t>线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宋体" pitchFamily="2" charset="-122"/>
              </a:rPr>
              <a:t>形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宋体" pitchFamily="2" charset="-122"/>
              </a:rPr>
              <a:t>成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宋体" pitchFamily="2" charset="-122"/>
              </a:rPr>
              <a:t>电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宋体" pitchFamily="2" charset="-122"/>
              </a:rPr>
              <a:t>路</a:t>
            </a:r>
          </a:p>
        </p:txBody>
      </p:sp>
      <p:sp>
        <p:nvSpPr>
          <p:cNvPr id="8" name="箭头: 左右 7">
            <a:extLst>
              <a:ext uri="{FF2B5EF4-FFF2-40B4-BE49-F238E27FC236}">
                <a16:creationId xmlns:a16="http://schemas.microsoft.com/office/drawing/2014/main" id="{67740598-5E09-43CC-9E0E-A46F8FAC84D1}"/>
              </a:ext>
            </a:extLst>
          </p:cNvPr>
          <p:cNvSpPr/>
          <p:nvPr/>
        </p:nvSpPr>
        <p:spPr bwMode="auto">
          <a:xfrm>
            <a:off x="3436333" y="2954837"/>
            <a:ext cx="5528155" cy="720080"/>
          </a:xfrm>
          <a:prstGeom prst="leftRightArrow">
            <a:avLst/>
          </a:prstGeom>
          <a:noFill/>
          <a:ln w="38100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</a:rPr>
              <a:t>系   统   总   线</a:t>
            </a:r>
          </a:p>
        </p:txBody>
      </p:sp>
      <p:sp>
        <p:nvSpPr>
          <p:cNvPr id="9" name="箭头: 左右 8">
            <a:extLst>
              <a:ext uri="{FF2B5EF4-FFF2-40B4-BE49-F238E27FC236}">
                <a16:creationId xmlns:a16="http://schemas.microsoft.com/office/drawing/2014/main" id="{A7D83817-F281-442D-BCB3-1AA7C3A350AD}"/>
              </a:ext>
            </a:extLst>
          </p:cNvPr>
          <p:cNvSpPr/>
          <p:nvPr/>
        </p:nvSpPr>
        <p:spPr bwMode="auto">
          <a:xfrm>
            <a:off x="1915061" y="2933900"/>
            <a:ext cx="936102" cy="720080"/>
          </a:xfrm>
          <a:prstGeom prst="leftRightArrow">
            <a:avLst/>
          </a:prstGeom>
          <a:noFill/>
          <a:ln w="38100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0939AB7-DC7D-4ABD-9C51-A0B401A090CB}"/>
              </a:ext>
            </a:extLst>
          </p:cNvPr>
          <p:cNvSpPr/>
          <p:nvPr/>
        </p:nvSpPr>
        <p:spPr bwMode="auto">
          <a:xfrm>
            <a:off x="3953056" y="1450755"/>
            <a:ext cx="1368152" cy="1072461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6F2E43-77CC-4F36-B683-F25158B5F83E}"/>
              </a:ext>
            </a:extLst>
          </p:cNvPr>
          <p:cNvSpPr/>
          <p:nvPr/>
        </p:nvSpPr>
        <p:spPr>
          <a:xfrm>
            <a:off x="3635896" y="974347"/>
            <a:ext cx="2002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主存（</a:t>
            </a:r>
            <a:r>
              <a:rPr lang="en-US" altLang="zh-CN" sz="2400" dirty="0">
                <a:solidFill>
                  <a:srgbClr val="0000FF"/>
                </a:solidFill>
              </a:rPr>
              <a:t>MM</a:t>
            </a:r>
            <a:r>
              <a:rPr lang="zh-CN" altLang="en-US" sz="2400" dirty="0">
                <a:solidFill>
                  <a:srgbClr val="0000FF"/>
                </a:solidFill>
              </a:rPr>
              <a:t>）</a:t>
            </a:r>
          </a:p>
        </p:txBody>
      </p:sp>
      <p:sp>
        <p:nvSpPr>
          <p:cNvPr id="12" name="箭头: 左右 11">
            <a:extLst>
              <a:ext uri="{FF2B5EF4-FFF2-40B4-BE49-F238E27FC236}">
                <a16:creationId xmlns:a16="http://schemas.microsoft.com/office/drawing/2014/main" id="{80C8B915-4AED-40FF-9F20-1A17010FD65B}"/>
              </a:ext>
            </a:extLst>
          </p:cNvPr>
          <p:cNvSpPr/>
          <p:nvPr/>
        </p:nvSpPr>
        <p:spPr bwMode="auto">
          <a:xfrm rot="16200000">
            <a:off x="4331099" y="2634503"/>
            <a:ext cx="612067" cy="387436"/>
          </a:xfrm>
          <a:prstGeom prst="leftRightArrow">
            <a:avLst/>
          </a:prstGeom>
          <a:noFill/>
          <a:ln w="38100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BB6BE5D-474D-4C75-A690-D7D3CB0E29CD}"/>
              </a:ext>
            </a:extLst>
          </p:cNvPr>
          <p:cNvSpPr/>
          <p:nvPr/>
        </p:nvSpPr>
        <p:spPr bwMode="auto">
          <a:xfrm>
            <a:off x="5811565" y="1450755"/>
            <a:ext cx="1021811" cy="1072461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AD2B5D64-4904-4098-BE21-3374AF234774}"/>
              </a:ext>
            </a:extLst>
          </p:cNvPr>
          <p:cNvSpPr/>
          <p:nvPr/>
        </p:nvSpPr>
        <p:spPr bwMode="auto">
          <a:xfrm rot="16200000">
            <a:off x="6003814" y="2634503"/>
            <a:ext cx="612067" cy="387436"/>
          </a:xfrm>
          <a:prstGeom prst="leftRightArrow">
            <a:avLst/>
          </a:prstGeom>
          <a:noFill/>
          <a:ln w="38100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A2F2CA0-B357-4AA1-9341-A299ED713912}"/>
              </a:ext>
            </a:extLst>
          </p:cNvPr>
          <p:cNvSpPr/>
          <p:nvPr/>
        </p:nvSpPr>
        <p:spPr>
          <a:xfrm>
            <a:off x="5849624" y="989090"/>
            <a:ext cx="920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BIOS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FAB365A-4BA5-4661-AD25-F1086DFB4877}"/>
              </a:ext>
            </a:extLst>
          </p:cNvPr>
          <p:cNvSpPr/>
          <p:nvPr/>
        </p:nvSpPr>
        <p:spPr>
          <a:xfrm>
            <a:off x="5841608" y="624684"/>
            <a:ext cx="936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ROM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64A1AE-35AF-4EB1-BC92-0514005D9D70}"/>
              </a:ext>
            </a:extLst>
          </p:cNvPr>
          <p:cNvSpPr/>
          <p:nvPr/>
        </p:nvSpPr>
        <p:spPr>
          <a:xfrm>
            <a:off x="4047871" y="620688"/>
            <a:ext cx="1143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DRAM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386E81A-EDDB-4045-B2B2-6C228C0227B8}"/>
              </a:ext>
            </a:extLst>
          </p:cNvPr>
          <p:cNvSpPr/>
          <p:nvPr/>
        </p:nvSpPr>
        <p:spPr bwMode="auto">
          <a:xfrm>
            <a:off x="7146333" y="4123294"/>
            <a:ext cx="1021811" cy="466041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宋体" pitchFamily="2" charset="-122"/>
              </a:rPr>
              <a:t>接口</a:t>
            </a:r>
          </a:p>
        </p:txBody>
      </p:sp>
      <p:sp>
        <p:nvSpPr>
          <p:cNvPr id="19" name="箭头: 左右 18">
            <a:extLst>
              <a:ext uri="{FF2B5EF4-FFF2-40B4-BE49-F238E27FC236}">
                <a16:creationId xmlns:a16="http://schemas.microsoft.com/office/drawing/2014/main" id="{D1C6FA0E-7BA6-4B05-BE50-FA55C20F293C}"/>
              </a:ext>
            </a:extLst>
          </p:cNvPr>
          <p:cNvSpPr/>
          <p:nvPr/>
        </p:nvSpPr>
        <p:spPr bwMode="auto">
          <a:xfrm rot="16200000">
            <a:off x="7367741" y="3609789"/>
            <a:ext cx="612067" cy="387436"/>
          </a:xfrm>
          <a:prstGeom prst="leftRightArrow">
            <a:avLst/>
          </a:prstGeom>
          <a:noFill/>
          <a:ln w="38100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0" name="流程图: 磁盘 19">
            <a:extLst>
              <a:ext uri="{FF2B5EF4-FFF2-40B4-BE49-F238E27FC236}">
                <a16:creationId xmlns:a16="http://schemas.microsoft.com/office/drawing/2014/main" id="{80A0A6A0-A70D-44AA-98D2-B1013EB460D4}"/>
              </a:ext>
            </a:extLst>
          </p:cNvPr>
          <p:cNvSpPr/>
          <p:nvPr/>
        </p:nvSpPr>
        <p:spPr bwMode="auto">
          <a:xfrm>
            <a:off x="7153466" y="667528"/>
            <a:ext cx="1440160" cy="720080"/>
          </a:xfrm>
          <a:prstGeom prst="flowChartMagneticDisk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1" name="箭头: 左右 20">
            <a:extLst>
              <a:ext uri="{FF2B5EF4-FFF2-40B4-BE49-F238E27FC236}">
                <a16:creationId xmlns:a16="http://schemas.microsoft.com/office/drawing/2014/main" id="{84FAAD33-AFB8-4018-ADF5-969B968E0852}"/>
              </a:ext>
            </a:extLst>
          </p:cNvPr>
          <p:cNvSpPr/>
          <p:nvPr/>
        </p:nvSpPr>
        <p:spPr bwMode="auto">
          <a:xfrm rot="16200000">
            <a:off x="7367742" y="4701650"/>
            <a:ext cx="612067" cy="387436"/>
          </a:xfrm>
          <a:prstGeom prst="leftRightArrow">
            <a:avLst/>
          </a:prstGeom>
          <a:noFill/>
          <a:ln w="38100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C053A84-E6D5-4480-B4CE-7DDF3C54B196}"/>
              </a:ext>
            </a:extLst>
          </p:cNvPr>
          <p:cNvSpPr/>
          <p:nvPr/>
        </p:nvSpPr>
        <p:spPr bwMode="auto">
          <a:xfrm>
            <a:off x="4117051" y="4123294"/>
            <a:ext cx="1021811" cy="466041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宋体" pitchFamily="2" charset="-122"/>
              </a:rPr>
              <a:t>接口</a:t>
            </a:r>
          </a:p>
        </p:txBody>
      </p:sp>
      <p:sp>
        <p:nvSpPr>
          <p:cNvPr id="23" name="箭头: 左右 22">
            <a:extLst>
              <a:ext uri="{FF2B5EF4-FFF2-40B4-BE49-F238E27FC236}">
                <a16:creationId xmlns:a16="http://schemas.microsoft.com/office/drawing/2014/main" id="{0DA4D32B-8365-45BA-946D-876267B71248}"/>
              </a:ext>
            </a:extLst>
          </p:cNvPr>
          <p:cNvSpPr/>
          <p:nvPr/>
        </p:nvSpPr>
        <p:spPr bwMode="auto">
          <a:xfrm rot="16200000">
            <a:off x="4338459" y="3609789"/>
            <a:ext cx="612067" cy="387436"/>
          </a:xfrm>
          <a:prstGeom prst="leftRightArrow">
            <a:avLst/>
          </a:prstGeom>
          <a:noFill/>
          <a:ln w="38100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4" name="箭头: 左右 23">
            <a:extLst>
              <a:ext uri="{FF2B5EF4-FFF2-40B4-BE49-F238E27FC236}">
                <a16:creationId xmlns:a16="http://schemas.microsoft.com/office/drawing/2014/main" id="{61C916D4-0F68-4E6B-A303-8C299AEEDE2C}"/>
              </a:ext>
            </a:extLst>
          </p:cNvPr>
          <p:cNvSpPr/>
          <p:nvPr/>
        </p:nvSpPr>
        <p:spPr bwMode="auto">
          <a:xfrm rot="16200000">
            <a:off x="4338460" y="4701650"/>
            <a:ext cx="612067" cy="387436"/>
          </a:xfrm>
          <a:prstGeom prst="leftRightArrow">
            <a:avLst/>
          </a:prstGeom>
          <a:noFill/>
          <a:ln w="38100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343C82D-B1DC-4D26-9BF9-2B80A55C8580}"/>
              </a:ext>
            </a:extLst>
          </p:cNvPr>
          <p:cNvSpPr/>
          <p:nvPr/>
        </p:nvSpPr>
        <p:spPr bwMode="auto">
          <a:xfrm>
            <a:off x="4133586" y="5221533"/>
            <a:ext cx="1021811" cy="952213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宋体" pitchFamily="2" charset="-122"/>
              </a:rPr>
              <a:t>输入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</a:rPr>
              <a:t>设备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AA84F9D-1B4A-45D2-8024-02777C4BF285}"/>
              </a:ext>
            </a:extLst>
          </p:cNvPr>
          <p:cNvSpPr/>
          <p:nvPr/>
        </p:nvSpPr>
        <p:spPr bwMode="auto">
          <a:xfrm>
            <a:off x="5325649" y="4127240"/>
            <a:ext cx="1021811" cy="466041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宋体" pitchFamily="2" charset="-122"/>
              </a:rPr>
              <a:t>接口</a:t>
            </a:r>
          </a:p>
        </p:txBody>
      </p:sp>
      <p:sp>
        <p:nvSpPr>
          <p:cNvPr id="27" name="箭头: 左右 26">
            <a:extLst>
              <a:ext uri="{FF2B5EF4-FFF2-40B4-BE49-F238E27FC236}">
                <a16:creationId xmlns:a16="http://schemas.microsoft.com/office/drawing/2014/main" id="{8477F464-3442-4FB8-AB95-F399FF00182D}"/>
              </a:ext>
            </a:extLst>
          </p:cNvPr>
          <p:cNvSpPr/>
          <p:nvPr/>
        </p:nvSpPr>
        <p:spPr bwMode="auto">
          <a:xfrm rot="16200000">
            <a:off x="5547057" y="3613735"/>
            <a:ext cx="612067" cy="387436"/>
          </a:xfrm>
          <a:prstGeom prst="leftRightArrow">
            <a:avLst/>
          </a:prstGeom>
          <a:noFill/>
          <a:ln w="38100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8" name="箭头: 左右 27">
            <a:extLst>
              <a:ext uri="{FF2B5EF4-FFF2-40B4-BE49-F238E27FC236}">
                <a16:creationId xmlns:a16="http://schemas.microsoft.com/office/drawing/2014/main" id="{07571D2D-3B51-4DFC-81BE-AB9AAF883326}"/>
              </a:ext>
            </a:extLst>
          </p:cNvPr>
          <p:cNvSpPr/>
          <p:nvPr/>
        </p:nvSpPr>
        <p:spPr bwMode="auto">
          <a:xfrm rot="16200000">
            <a:off x="5547058" y="4705596"/>
            <a:ext cx="612067" cy="387436"/>
          </a:xfrm>
          <a:prstGeom prst="leftRightArrow">
            <a:avLst/>
          </a:prstGeom>
          <a:noFill/>
          <a:ln w="38100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63B29CB-F3C3-4EE8-8E19-3B5CBFF7545D}"/>
              </a:ext>
            </a:extLst>
          </p:cNvPr>
          <p:cNvSpPr/>
          <p:nvPr/>
        </p:nvSpPr>
        <p:spPr bwMode="auto">
          <a:xfrm>
            <a:off x="5342184" y="5225479"/>
            <a:ext cx="1021811" cy="952213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宋体" pitchFamily="2" charset="-122"/>
              </a:rPr>
              <a:t>输出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宋体" pitchFamily="2" charset="-122"/>
              </a:rPr>
              <a:t>设备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8F210547-84A2-49FC-A613-0BE19952C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860492"/>
              </p:ext>
            </p:extLst>
          </p:nvPr>
        </p:nvGraphicFramePr>
        <p:xfrm>
          <a:off x="1360120" y="3952480"/>
          <a:ext cx="431844" cy="499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844">
                  <a:extLst>
                    <a:ext uri="{9D8B030D-6E8A-4147-A177-3AD203B41FA5}">
                      <a16:colId xmlns:a16="http://schemas.microsoft.com/office/drawing/2014/main" val="19306618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647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160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976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zh-CN" altLang="en-US" sz="800" dirty="0"/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345282"/>
                  </a:ext>
                </a:extLst>
              </a:tr>
            </a:tbl>
          </a:graphicData>
        </a:graphic>
      </p:graphicFrame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85997573-4C2A-4AD9-A13F-A2989D0D6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952792"/>
              </p:ext>
            </p:extLst>
          </p:nvPr>
        </p:nvGraphicFramePr>
        <p:xfrm>
          <a:off x="958844" y="2794828"/>
          <a:ext cx="833120" cy="998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2237511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871005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698734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244369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52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113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010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832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636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306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867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"/>
                        </a:lnSpc>
                      </a:pPr>
                      <a:endParaRPr lang="zh-CN" altLang="en-US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964470"/>
                  </a:ext>
                </a:extLst>
              </a:tr>
            </a:tbl>
          </a:graphicData>
        </a:graphic>
      </p:graphicFrame>
      <p:sp>
        <p:nvSpPr>
          <p:cNvPr id="33" name="矩形 32">
            <a:extLst>
              <a:ext uri="{FF2B5EF4-FFF2-40B4-BE49-F238E27FC236}">
                <a16:creationId xmlns:a16="http://schemas.microsoft.com/office/drawing/2014/main" id="{78303567-4767-405F-B947-4F6B799DC002}"/>
              </a:ext>
            </a:extLst>
          </p:cNvPr>
          <p:cNvSpPr/>
          <p:nvPr/>
        </p:nvSpPr>
        <p:spPr>
          <a:xfrm>
            <a:off x="7471833" y="908720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辅存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DE61A7-174A-4328-8A48-7DBBD046AF96}"/>
              </a:ext>
            </a:extLst>
          </p:cNvPr>
          <p:cNvSpPr/>
          <p:nvPr/>
        </p:nvSpPr>
        <p:spPr>
          <a:xfrm>
            <a:off x="826070" y="2353660"/>
            <a:ext cx="1005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Cache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C6D1561-B173-4DD8-AE81-57E00CC5D6FC}"/>
              </a:ext>
            </a:extLst>
          </p:cNvPr>
          <p:cNvSpPr/>
          <p:nvPr/>
        </p:nvSpPr>
        <p:spPr>
          <a:xfrm>
            <a:off x="296633" y="4167934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寄存器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DE1A202-B728-4D6C-9D65-15AD7E3CEAAA}"/>
              </a:ext>
            </a:extLst>
          </p:cNvPr>
          <p:cNvSpPr/>
          <p:nvPr/>
        </p:nvSpPr>
        <p:spPr>
          <a:xfrm>
            <a:off x="809072" y="2090559"/>
            <a:ext cx="1091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SRAM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DC90BCC-E6A3-4DAE-B354-CAA2B3571F64}"/>
              </a:ext>
            </a:extLst>
          </p:cNvPr>
          <p:cNvSpPr/>
          <p:nvPr/>
        </p:nvSpPr>
        <p:spPr>
          <a:xfrm>
            <a:off x="291129" y="3861048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触发器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E7FD6B1-76F6-4829-8891-42179FCD07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0908" y="5085184"/>
            <a:ext cx="948719" cy="592001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F45D9995-5162-4539-994C-694CC3ED6A1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8711" y="4991373"/>
            <a:ext cx="969753" cy="696283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EA520344-5EBB-4A0A-9E16-2370565CBA68}"/>
              </a:ext>
            </a:extLst>
          </p:cNvPr>
          <p:cNvSpPr/>
          <p:nvPr/>
        </p:nvSpPr>
        <p:spPr bwMode="auto">
          <a:xfrm>
            <a:off x="7346105" y="2038597"/>
            <a:ext cx="1021811" cy="466041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宋体" pitchFamily="2" charset="-122"/>
              </a:rPr>
              <a:t>接口</a:t>
            </a:r>
          </a:p>
        </p:txBody>
      </p:sp>
      <p:sp>
        <p:nvSpPr>
          <p:cNvPr id="42" name="箭头: 左右 41">
            <a:extLst>
              <a:ext uri="{FF2B5EF4-FFF2-40B4-BE49-F238E27FC236}">
                <a16:creationId xmlns:a16="http://schemas.microsoft.com/office/drawing/2014/main" id="{AB60EE88-671B-445C-939E-06BCCA0E9CF0}"/>
              </a:ext>
            </a:extLst>
          </p:cNvPr>
          <p:cNvSpPr/>
          <p:nvPr/>
        </p:nvSpPr>
        <p:spPr bwMode="auto">
          <a:xfrm rot="16200000">
            <a:off x="7567513" y="1525092"/>
            <a:ext cx="612067" cy="387436"/>
          </a:xfrm>
          <a:prstGeom prst="leftRightArrow">
            <a:avLst/>
          </a:prstGeom>
          <a:noFill/>
          <a:ln w="38100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3" name="箭头: 左右 42">
            <a:extLst>
              <a:ext uri="{FF2B5EF4-FFF2-40B4-BE49-F238E27FC236}">
                <a16:creationId xmlns:a16="http://schemas.microsoft.com/office/drawing/2014/main" id="{1F661C17-311D-4BBB-8F49-B26C48446487}"/>
              </a:ext>
            </a:extLst>
          </p:cNvPr>
          <p:cNvSpPr/>
          <p:nvPr/>
        </p:nvSpPr>
        <p:spPr bwMode="auto">
          <a:xfrm rot="16200000">
            <a:off x="7567514" y="2616953"/>
            <a:ext cx="612067" cy="387436"/>
          </a:xfrm>
          <a:prstGeom prst="leftRightArrow">
            <a:avLst/>
          </a:prstGeom>
          <a:noFill/>
          <a:ln w="38100"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70B6F44-C2BA-44C8-B5D9-A03EDFC4D3E4}"/>
              </a:ext>
            </a:extLst>
          </p:cNvPr>
          <p:cNvSpPr/>
          <p:nvPr/>
        </p:nvSpPr>
        <p:spPr>
          <a:xfrm>
            <a:off x="6807992" y="601813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光盘、磁带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73D8F1A-321A-4693-9D76-EAA483061FA0}"/>
              </a:ext>
            </a:extLst>
          </p:cNvPr>
          <p:cNvSpPr/>
          <p:nvPr/>
        </p:nvSpPr>
        <p:spPr>
          <a:xfrm>
            <a:off x="6986085" y="5661248"/>
            <a:ext cx="1422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脱机存储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CBB4547-70E5-44E9-9399-7E628E6613AF}"/>
              </a:ext>
            </a:extLst>
          </p:cNvPr>
          <p:cNvSpPr/>
          <p:nvPr/>
        </p:nvSpPr>
        <p:spPr>
          <a:xfrm>
            <a:off x="6714416" y="231031"/>
            <a:ext cx="231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zh-CN" altLang="en-US" sz="2400" dirty="0">
                <a:solidFill>
                  <a:srgbClr val="FF0000"/>
                </a:solidFill>
              </a:rPr>
              <a:t>硬盘</a:t>
            </a:r>
            <a:r>
              <a:rPr lang="en-US" altLang="zh-CN" sz="2400" dirty="0">
                <a:solidFill>
                  <a:srgbClr val="FF0000"/>
                </a:solidFill>
              </a:rPr>
              <a:t>: HDD/SSD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动作按钮: 上一张 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63F069CB-294F-4633-927C-93062675E298}"/>
              </a:ext>
            </a:extLst>
          </p:cNvPr>
          <p:cNvSpPr/>
          <p:nvPr/>
        </p:nvSpPr>
        <p:spPr bwMode="auto">
          <a:xfrm>
            <a:off x="323528" y="5949281"/>
            <a:ext cx="576064" cy="576064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954998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B81F3-8499-41C4-A3FF-0AED8766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DRAM		</a:t>
            </a:r>
            <a:r>
              <a:rPr lang="en-US" altLang="zh-CN" dirty="0">
                <a:solidFill>
                  <a:srgbClr val="FF6600"/>
                </a:solidFill>
              </a:rPr>
              <a:t>2. </a:t>
            </a:r>
            <a:r>
              <a:rPr lang="zh-CN" altLang="en-US" dirty="0">
                <a:solidFill>
                  <a:srgbClr val="FF6600"/>
                </a:solidFill>
              </a:rPr>
              <a:t>典型芯片 </a:t>
            </a:r>
            <a:r>
              <a:rPr lang="en-US" altLang="zh-CN" dirty="0">
                <a:solidFill>
                  <a:srgbClr val="009900"/>
                </a:solidFill>
              </a:rPr>
              <a:t>H5AN8G6NAFR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3649B-F304-4303-844E-07C959233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712"/>
            <a:ext cx="8362950" cy="5400576"/>
          </a:xfrm>
        </p:spPr>
        <p:txBody>
          <a:bodyPr/>
          <a:lstStyle/>
          <a:p>
            <a:r>
              <a:rPr lang="en-US" altLang="zh-CN" dirty="0"/>
              <a:t>DDR4 SDRAM </a:t>
            </a:r>
            <a:r>
              <a:rPr lang="zh-CN" altLang="zh-CN" dirty="0"/>
              <a:t>的读、写、刷新等操作十分复杂，操作时序参数非常多，这些参数在操作的过程中都必须满足，才能保证</a:t>
            </a:r>
            <a:r>
              <a:rPr lang="en-US" altLang="zh-CN" dirty="0"/>
              <a:t>SDRAM</a:t>
            </a:r>
            <a:r>
              <a:rPr lang="zh-CN" altLang="zh-CN" dirty="0"/>
              <a:t>的稳定工作。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SDRAM</a:t>
            </a:r>
            <a:r>
              <a:rPr lang="zh-CN" altLang="zh-CN" dirty="0">
                <a:solidFill>
                  <a:srgbClr val="FF0000"/>
                </a:solidFill>
              </a:rPr>
              <a:t>控制器</a:t>
            </a:r>
            <a:r>
              <a:rPr lang="zh-CN" altLang="zh-CN" dirty="0"/>
              <a:t>（</a:t>
            </a:r>
            <a:r>
              <a:rPr lang="en-US" altLang="zh-CN" dirty="0"/>
              <a:t>SDRAM Controller</a:t>
            </a:r>
            <a:r>
              <a:rPr lang="zh-CN" altLang="zh-CN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是</a:t>
            </a:r>
            <a:r>
              <a:rPr lang="zh-CN" altLang="zh-CN" dirty="0">
                <a:solidFill>
                  <a:srgbClr val="0000FF"/>
                </a:solidFill>
              </a:rPr>
              <a:t>内存控制器</a:t>
            </a:r>
            <a:r>
              <a:rPr lang="zh-CN" altLang="zh-CN" dirty="0"/>
              <a:t>的一部分</a:t>
            </a:r>
            <a:endParaRPr lang="en-US" altLang="zh-CN" dirty="0"/>
          </a:p>
          <a:p>
            <a:pPr lvl="1"/>
            <a:r>
              <a:rPr lang="zh-CN" altLang="en-US" dirty="0"/>
              <a:t>以前：</a:t>
            </a:r>
            <a:br>
              <a:rPr lang="en-US" altLang="zh-CN" dirty="0"/>
            </a:br>
            <a:r>
              <a:rPr lang="zh-CN" altLang="zh-CN" dirty="0"/>
              <a:t>集成在芯片组的</a:t>
            </a:r>
            <a:r>
              <a:rPr lang="zh-CN" altLang="zh-CN" dirty="0">
                <a:solidFill>
                  <a:srgbClr val="008000"/>
                </a:solidFill>
              </a:rPr>
              <a:t>北桥芯片</a:t>
            </a:r>
            <a:r>
              <a:rPr lang="zh-CN" altLang="zh-CN" dirty="0"/>
              <a:t>中</a:t>
            </a:r>
            <a:endParaRPr lang="en-US" altLang="zh-CN" dirty="0"/>
          </a:p>
          <a:p>
            <a:pPr lvl="1"/>
            <a:r>
              <a:rPr lang="zh-CN" altLang="en-US" dirty="0"/>
              <a:t>现在：</a:t>
            </a:r>
            <a:br>
              <a:rPr lang="en-US" altLang="zh-CN" dirty="0"/>
            </a:br>
            <a:r>
              <a:rPr lang="zh-CN" altLang="zh-CN" dirty="0"/>
              <a:t>随着</a:t>
            </a:r>
            <a:r>
              <a:rPr lang="zh-CN" altLang="zh-CN" dirty="0">
                <a:solidFill>
                  <a:srgbClr val="0000FF"/>
                </a:solidFill>
              </a:rPr>
              <a:t>内存控制器</a:t>
            </a:r>
            <a:r>
              <a:rPr lang="zh-CN" altLang="zh-CN" dirty="0"/>
              <a:t>一同集成在了处理器芯片内部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B19AE3-BAF8-498D-8E42-D1D007A624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046180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09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系统结构</a:t>
            </a:r>
            <a:endParaRPr lang="zh-CN" altLang="en-US" sz="4000" b="0" dirty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4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存储系统</a:t>
            </a:r>
            <a:endParaRPr lang="zh-CN" altLang="en-US" sz="4000" b="0" dirty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540099" name="Rectangle 3"/>
          <p:cNvSpPr>
            <a:spLocks noChangeArrowheads="1"/>
          </p:cNvSpPr>
          <p:nvPr/>
        </p:nvSpPr>
        <p:spPr bwMode="auto">
          <a:xfrm>
            <a:off x="1979613" y="4365104"/>
            <a:ext cx="69850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楷体" panose="02010609060101010101" pitchFamily="49" charset="-122"/>
                <a:cs typeface="+mn-cs"/>
              </a:rPr>
              <a:t>4.2  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楷体" panose="02010609060101010101" pitchFamily="49" charset="-122"/>
                <a:cs typeface="+mn-cs"/>
              </a:rPr>
              <a:t>主存储器</a:t>
            </a:r>
          </a:p>
        </p:txBody>
      </p:sp>
      <p:sp>
        <p:nvSpPr>
          <p:cNvPr id="1540100" name="Rectangle 4"/>
          <p:cNvSpPr>
            <a:spLocks noChangeArrowheads="1"/>
          </p:cNvSpPr>
          <p:nvPr/>
        </p:nvSpPr>
        <p:spPr bwMode="auto">
          <a:xfrm>
            <a:off x="1979613" y="5157788"/>
            <a:ext cx="6985000" cy="13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 algn="r">
              <a:spcBef>
                <a:spcPts val="0"/>
              </a:spcBef>
              <a:buClr>
                <a:srgbClr val="00007D"/>
              </a:buClr>
              <a:buSzPct val="75000"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Times New Roman" pitchFamily="18" charset="0"/>
                <a:ea typeface="隶书" pitchFamily="49" charset="-122"/>
                <a:cs typeface="+mn-cs"/>
              </a:rPr>
              <a:t>4.2.3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 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只读存储器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(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Times New Roman"/>
                <a:ea typeface="隶书" pitchFamily="49" charset="-122"/>
                <a:cs typeface="+mn-cs"/>
              </a:rPr>
              <a:t>ROM</a:t>
            </a:r>
            <a:r>
              <a:rPr lang="en-US" altLang="zh-CN" sz="3600" b="0" dirty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隶书" pitchFamily="49" charset="-122"/>
              <a:ea typeface="隶书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257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40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40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4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4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40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40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0F17B3-5C5B-4DB0-96D5-028B97E8C0F8}" type="slidenum">
              <a:rPr lang="zh-CN" altLang="en-US"/>
              <a:pPr/>
              <a:t>52</a:t>
            </a:fld>
            <a:endParaRPr lang="en-US" altLang="zh-CN"/>
          </a:p>
        </p:txBody>
      </p:sp>
      <p:sp>
        <p:nvSpPr>
          <p:cNvPr id="156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ROM</a:t>
            </a:r>
            <a:r>
              <a:rPr lang="zh-CN" altLang="en-US" dirty="0"/>
              <a:t>分类</a:t>
            </a:r>
          </a:p>
        </p:txBody>
      </p:sp>
      <p:sp>
        <p:nvSpPr>
          <p:cNvPr id="156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620713"/>
            <a:ext cx="8064500" cy="5976937"/>
          </a:xfrm>
        </p:spPr>
        <p:txBody>
          <a:bodyPr/>
          <a:lstStyle/>
          <a:p>
            <a:r>
              <a:rPr lang="zh-CN" altLang="en-US" dirty="0"/>
              <a:t>特点：存储信息的非易失性。</a:t>
            </a:r>
          </a:p>
          <a:p>
            <a:r>
              <a:rPr lang="zh-CN" altLang="en-US" dirty="0"/>
              <a:t>分类：</a:t>
            </a:r>
          </a:p>
          <a:p>
            <a:pPr lvl="1"/>
            <a:r>
              <a:rPr lang="zh-CN" altLang="en-US" dirty="0"/>
              <a:t>掩膜型</a:t>
            </a:r>
            <a:r>
              <a:rPr lang="en-US" altLang="zh-CN" dirty="0"/>
              <a:t>ROM</a:t>
            </a:r>
          </a:p>
          <a:p>
            <a:pPr lvl="1"/>
            <a:r>
              <a:rPr lang="zh-CN" altLang="en-US" dirty="0"/>
              <a:t>可一次编程</a:t>
            </a:r>
            <a:r>
              <a:rPr lang="en-US" altLang="zh-CN" dirty="0"/>
              <a:t>ROM</a:t>
            </a:r>
          </a:p>
          <a:p>
            <a:pPr lvl="2">
              <a:buFont typeface="Wingdings" pitchFamily="2" charset="2"/>
              <a:buNone/>
            </a:pPr>
            <a:r>
              <a:rPr lang="en-US" altLang="zh-CN" dirty="0"/>
              <a:t>PROM</a:t>
            </a:r>
            <a:r>
              <a:rPr lang="zh-CN" altLang="en-US" dirty="0"/>
              <a:t>、</a:t>
            </a:r>
            <a:r>
              <a:rPr lang="en-US" altLang="zh-CN" dirty="0"/>
              <a:t>OTP-ROM</a:t>
            </a:r>
          </a:p>
          <a:p>
            <a:pPr lvl="1"/>
            <a:r>
              <a:rPr lang="zh-CN" altLang="en-US" dirty="0"/>
              <a:t>可擦可编程</a:t>
            </a:r>
            <a:r>
              <a:rPr lang="en-US" altLang="zh-CN" dirty="0"/>
              <a:t>ROM</a:t>
            </a:r>
          </a:p>
          <a:p>
            <a:pPr lvl="2"/>
            <a:r>
              <a:rPr lang="en-US" altLang="zh-CN" dirty="0"/>
              <a:t>EPROM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baseline="30000" dirty="0"/>
              <a:t>2</a:t>
            </a:r>
            <a:r>
              <a:rPr lang="en-US" altLang="zh-CN" dirty="0"/>
              <a:t>PROM</a:t>
            </a:r>
            <a:r>
              <a:rPr lang="zh-CN" altLang="en-US" dirty="0"/>
              <a:t>：并行、串行</a:t>
            </a:r>
          </a:p>
          <a:p>
            <a:pPr lvl="2"/>
            <a:r>
              <a:rPr lang="zh-CN" altLang="en-US" dirty="0"/>
              <a:t>闪速</a:t>
            </a:r>
            <a:r>
              <a:rPr lang="en-US" altLang="zh-CN" dirty="0">
                <a:latin typeface="宋体" pitchFamily="2" charset="-122"/>
              </a:rPr>
              <a:t>(</a:t>
            </a:r>
            <a:r>
              <a:rPr lang="en-US" altLang="zh-CN" dirty="0"/>
              <a:t>Flash</a:t>
            </a:r>
            <a:r>
              <a:rPr lang="en-US" altLang="zh-CN" dirty="0">
                <a:latin typeface="宋体" pitchFamily="2" charset="-122"/>
              </a:rPr>
              <a:t>)</a:t>
            </a:r>
            <a:r>
              <a:rPr lang="zh-CN" altLang="en-US" dirty="0"/>
              <a:t>存储器</a:t>
            </a:r>
          </a:p>
          <a:p>
            <a:pPr lvl="3"/>
            <a:r>
              <a:rPr lang="zh-CN" altLang="en-US" sz="2800" dirty="0"/>
              <a:t>或非型（</a:t>
            </a:r>
            <a:r>
              <a:rPr lang="en-US" altLang="zh-CN" sz="2800" dirty="0"/>
              <a:t>NOR</a:t>
            </a:r>
            <a:r>
              <a:rPr lang="zh-CN" altLang="en-US" sz="2800" dirty="0"/>
              <a:t>）阵列</a:t>
            </a:r>
          </a:p>
          <a:p>
            <a:pPr lvl="3"/>
            <a:r>
              <a:rPr lang="zh-CN" altLang="en-US" sz="2800" dirty="0"/>
              <a:t>与非型（</a:t>
            </a:r>
            <a:r>
              <a:rPr lang="en-US" altLang="zh-CN" sz="2800" dirty="0"/>
              <a:t>NAND</a:t>
            </a:r>
            <a:r>
              <a:rPr lang="zh-CN" altLang="en-US" sz="2800" dirty="0"/>
              <a:t>）阵列 </a:t>
            </a:r>
          </a:p>
        </p:txBody>
      </p:sp>
      <p:sp>
        <p:nvSpPr>
          <p:cNvPr id="1567748" name="Text Box 4"/>
          <p:cNvSpPr txBox="1">
            <a:spLocks noChangeArrowheads="1"/>
          </p:cNvSpPr>
          <p:nvPr/>
        </p:nvSpPr>
        <p:spPr bwMode="auto">
          <a:xfrm>
            <a:off x="6445225" y="4570413"/>
            <a:ext cx="2087562" cy="9461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>
                <a:solidFill>
                  <a:srgbClr val="0000FF"/>
                </a:solidFill>
              </a:rPr>
              <a:t>读出：</a:t>
            </a:r>
            <a:r>
              <a:rPr lang="en-US" altLang="zh-CN" i="1">
                <a:solidFill>
                  <a:srgbClr val="0000FF"/>
                </a:solidFill>
              </a:rPr>
              <a:t>ns</a:t>
            </a:r>
          </a:p>
          <a:p>
            <a:pPr algn="l">
              <a:spcBef>
                <a:spcPct val="0"/>
              </a:spcBef>
            </a:pPr>
            <a:r>
              <a:rPr lang="zh-CN" altLang="en-US">
                <a:solidFill>
                  <a:srgbClr val="0000FF"/>
                </a:solidFill>
              </a:rPr>
              <a:t>写入：</a:t>
            </a:r>
            <a:r>
              <a:rPr lang="en-US" altLang="zh-CN" i="1">
                <a:solidFill>
                  <a:srgbClr val="0000FF"/>
                </a:solidFill>
              </a:rPr>
              <a:t>μs</a:t>
            </a:r>
          </a:p>
        </p:txBody>
      </p:sp>
      <p:sp>
        <p:nvSpPr>
          <p:cNvPr id="1567749" name="AutoShape 5"/>
          <p:cNvSpPr>
            <a:spLocks/>
          </p:cNvSpPr>
          <p:nvPr/>
        </p:nvSpPr>
        <p:spPr bwMode="auto">
          <a:xfrm>
            <a:off x="6372200" y="4581525"/>
            <a:ext cx="144462" cy="863600"/>
          </a:xfrm>
          <a:prstGeom prst="leftBrace">
            <a:avLst>
              <a:gd name="adj1" fmla="val 49817"/>
              <a:gd name="adj2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567750" name="Line 6"/>
          <p:cNvSpPr>
            <a:spLocks noChangeShapeType="1"/>
          </p:cNvSpPr>
          <p:nvPr/>
        </p:nvSpPr>
        <p:spPr bwMode="auto">
          <a:xfrm>
            <a:off x="5292725" y="5013325"/>
            <a:ext cx="10794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9" name="动作按钮: 信息 8">
            <a:hlinkClick r:id="rId3" action="ppaction://hlinksldjump" highlightClick="1"/>
          </p:cNvPr>
          <p:cNvSpPr/>
          <p:nvPr/>
        </p:nvSpPr>
        <p:spPr bwMode="auto">
          <a:xfrm>
            <a:off x="539552" y="3429000"/>
            <a:ext cx="504056" cy="504056"/>
          </a:xfrm>
          <a:prstGeom prst="actionButtonInform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2F6742-EE81-44CC-8C01-45A28F2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116632"/>
            <a:ext cx="3888432" cy="2594868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F27B73-43A8-4861-B7DD-8BD90968DFAF}"/>
              </a:ext>
            </a:extLst>
          </p:cNvPr>
          <p:cNvGrpSpPr>
            <a:grpSpLocks noChangeAspect="1"/>
          </p:cNvGrpSpPr>
          <p:nvPr/>
        </p:nvGrpSpPr>
        <p:grpSpPr>
          <a:xfrm>
            <a:off x="6805613" y="2852936"/>
            <a:ext cx="1582737" cy="1566722"/>
            <a:chOff x="6805613" y="2852935"/>
            <a:chExt cx="1732621" cy="171508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173C632-BF00-4E54-9E15-55E3C43E9DEB}"/>
                </a:ext>
              </a:extLst>
            </p:cNvPr>
            <p:cNvSpPr/>
            <p:nvPr/>
          </p:nvSpPr>
          <p:spPr bwMode="auto">
            <a:xfrm>
              <a:off x="7614684" y="3407899"/>
              <a:ext cx="131936" cy="566489"/>
            </a:xfrm>
            <a:prstGeom prst="rect">
              <a:avLst/>
            </a:prstGeom>
            <a:noFill/>
            <a:ln w="28575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1C590EBF-BD8A-4F8A-A3C6-FEA315651C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19024" y="3050906"/>
              <a:ext cx="1319210" cy="1319209"/>
            </a:xfrm>
            <a:prstGeom prst="ellipse">
              <a:avLst/>
            </a:prstGeom>
            <a:noFill/>
            <a:ln w="28575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06BB13E-B2F8-4263-8FBB-68A4218D9D1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00199" y="3472747"/>
              <a:ext cx="0" cy="461848"/>
            </a:xfrm>
            <a:prstGeom prst="line">
              <a:avLst/>
            </a:prstGeom>
            <a:solidFill>
              <a:srgbClr val="FFFF99"/>
            </a:solidFill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93EF041-A9B2-4759-8BF0-706B815D43B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805613" y="3934595"/>
              <a:ext cx="694586" cy="0"/>
            </a:xfrm>
            <a:prstGeom prst="line">
              <a:avLst/>
            </a:prstGeom>
            <a:solidFill>
              <a:srgbClr val="FFFF99"/>
            </a:solidFill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8EF6BD6B-2975-46D7-85DA-888BB0E9301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18302" y="3512540"/>
              <a:ext cx="482816" cy="0"/>
            </a:xfrm>
            <a:prstGeom prst="line">
              <a:avLst/>
            </a:prstGeom>
            <a:solidFill>
              <a:srgbClr val="FFFF99"/>
            </a:solidFill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B6C0EC0-88F6-4D2D-95D0-D15F052F7B9C}"/>
                </a:ext>
              </a:extLst>
            </p:cNvPr>
            <p:cNvCxnSpPr/>
            <p:nvPr/>
          </p:nvCxnSpPr>
          <p:spPr bwMode="auto">
            <a:xfrm flipV="1">
              <a:off x="8401119" y="2852935"/>
              <a:ext cx="0" cy="659605"/>
            </a:xfrm>
            <a:prstGeom prst="line">
              <a:avLst/>
            </a:prstGeom>
            <a:solidFill>
              <a:srgbClr val="FFFF99"/>
            </a:solidFill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63F3244D-235D-4EE2-A851-CC6C9B2FAC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18304" y="3908419"/>
              <a:ext cx="482814" cy="0"/>
            </a:xfrm>
            <a:prstGeom prst="line">
              <a:avLst/>
            </a:prstGeom>
            <a:solidFill>
              <a:srgbClr val="FFFF99"/>
            </a:solidFill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61E6A3D9-4FAB-432A-A8D4-BBFFFDA3C60B}"/>
                </a:ext>
              </a:extLst>
            </p:cNvPr>
            <p:cNvCxnSpPr/>
            <p:nvPr/>
          </p:nvCxnSpPr>
          <p:spPr bwMode="auto">
            <a:xfrm flipV="1">
              <a:off x="8406298" y="3908419"/>
              <a:ext cx="0" cy="659605"/>
            </a:xfrm>
            <a:prstGeom prst="line">
              <a:avLst/>
            </a:prstGeom>
            <a:solidFill>
              <a:srgbClr val="FFFF99"/>
            </a:solidFill>
            <a:ln w="381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076FE1AF-E9AF-4513-AB2E-E1C52455AB2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18302" y="3182244"/>
              <a:ext cx="0" cy="1055484"/>
            </a:xfrm>
            <a:prstGeom prst="line">
              <a:avLst/>
            </a:prstGeom>
            <a:solidFill>
              <a:srgbClr val="FFFF99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567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567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567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1567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567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567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567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67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67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67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67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1567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1567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7748" grpId="0"/>
      <p:bldP spid="1567749" grpId="0" animBg="1"/>
      <p:bldP spid="1567750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0F17B3-5C5B-4DB0-96D5-028B97E8C0F8}" type="slidenum">
              <a:rPr lang="zh-CN" altLang="en-US"/>
              <a:pPr/>
              <a:t>53</a:t>
            </a:fld>
            <a:endParaRPr lang="en-US" altLang="zh-CN"/>
          </a:p>
        </p:txBody>
      </p:sp>
      <p:sp>
        <p:nvSpPr>
          <p:cNvPr id="156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ROM</a:t>
            </a:r>
            <a:r>
              <a:rPr lang="zh-CN" altLang="en-US" dirty="0"/>
              <a:t>分类</a:t>
            </a:r>
          </a:p>
        </p:txBody>
      </p:sp>
      <p:sp>
        <p:nvSpPr>
          <p:cNvPr id="156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620713"/>
            <a:ext cx="8064500" cy="5976937"/>
          </a:xfrm>
        </p:spPr>
        <p:txBody>
          <a:bodyPr/>
          <a:lstStyle/>
          <a:p>
            <a:r>
              <a:rPr lang="zh-CN" altLang="en-US"/>
              <a:t>特点：存储信息的非易失性。</a:t>
            </a:r>
          </a:p>
          <a:p>
            <a:r>
              <a:rPr lang="zh-CN" altLang="en-US"/>
              <a:t>分类：</a:t>
            </a:r>
          </a:p>
          <a:p>
            <a:pPr lvl="1"/>
            <a:r>
              <a:rPr lang="zh-CN" altLang="en-US"/>
              <a:t>可擦可编程</a:t>
            </a:r>
            <a:r>
              <a:rPr lang="en-US" altLang="zh-CN"/>
              <a:t>ROM</a:t>
            </a:r>
          </a:p>
          <a:p>
            <a:pPr lvl="2"/>
            <a:r>
              <a:rPr lang="en-US" altLang="zh-CN"/>
              <a:t>EPROM</a:t>
            </a:r>
            <a:br>
              <a:rPr lang="en-US" altLang="zh-CN"/>
            </a:br>
            <a:r>
              <a:rPr lang="en-US" altLang="zh-CN">
                <a:solidFill>
                  <a:srgbClr val="FF0000"/>
                </a:solidFill>
              </a:rPr>
              <a:t>U</a:t>
            </a:r>
            <a:r>
              <a:rPr lang="en-US" altLang="zh-CN"/>
              <a:t>ltra-</a:t>
            </a:r>
            <a:r>
              <a:rPr lang="en-US" altLang="zh-CN">
                <a:solidFill>
                  <a:srgbClr val="FF0000"/>
                </a:solidFill>
              </a:rPr>
              <a:t>V</a:t>
            </a:r>
            <a:r>
              <a:rPr lang="en-US" altLang="zh-CN"/>
              <a:t>iolet </a:t>
            </a:r>
            <a:r>
              <a:rPr lang="en-US" altLang="zh-CN">
                <a:solidFill>
                  <a:srgbClr val="FF0000"/>
                </a:solidFill>
              </a:rPr>
              <a:t>E</a:t>
            </a:r>
            <a:r>
              <a:rPr lang="en-US" altLang="zh-CN"/>
              <a:t>rasable </a:t>
            </a:r>
            <a:r>
              <a:rPr lang="en-US" altLang="zh-CN">
                <a:solidFill>
                  <a:srgbClr val="FF0000"/>
                </a:solidFill>
              </a:rPr>
              <a:t>P</a:t>
            </a:r>
            <a:r>
              <a:rPr lang="en-US" altLang="zh-CN"/>
              <a:t>rogrammable </a:t>
            </a:r>
            <a:r>
              <a:rPr lang="en-US" altLang="zh-CN">
                <a:solidFill>
                  <a:srgbClr val="FF0000"/>
                </a:solidFill>
              </a:rPr>
              <a:t>R</a:t>
            </a:r>
            <a:r>
              <a:rPr lang="en-US" altLang="zh-CN"/>
              <a:t>ead-</a:t>
            </a:r>
            <a:r>
              <a:rPr lang="en-US" altLang="zh-CN">
                <a:solidFill>
                  <a:srgbClr val="FF0000"/>
                </a:solidFill>
              </a:rPr>
              <a:t>O</a:t>
            </a:r>
            <a:r>
              <a:rPr lang="en-US" altLang="zh-CN"/>
              <a:t>nly </a:t>
            </a:r>
            <a:r>
              <a:rPr lang="en-US" altLang="zh-CN">
                <a:solidFill>
                  <a:srgbClr val="FF0000"/>
                </a:solidFill>
              </a:rPr>
              <a:t>M</a:t>
            </a:r>
            <a:r>
              <a:rPr lang="en-US" altLang="zh-CN"/>
              <a:t>emory</a:t>
            </a:r>
            <a:r>
              <a:rPr lang="zh-CN" altLang="en-US"/>
              <a:t>，</a:t>
            </a:r>
            <a:r>
              <a:rPr lang="en-US" altLang="zh-CN">
                <a:solidFill>
                  <a:srgbClr val="0000FF"/>
                </a:solidFill>
              </a:rPr>
              <a:t>UVE-PROM</a:t>
            </a:r>
          </a:p>
          <a:p>
            <a:pPr lvl="2"/>
            <a:r>
              <a:rPr lang="en-US" altLang="zh-CN"/>
              <a:t>E</a:t>
            </a:r>
            <a:r>
              <a:rPr lang="en-US" altLang="zh-CN" baseline="30000"/>
              <a:t>2</a:t>
            </a:r>
            <a:r>
              <a:rPr lang="en-US" altLang="zh-CN"/>
              <a:t>PROM</a:t>
            </a:r>
            <a:br>
              <a:rPr lang="en-US" altLang="zh-CN"/>
            </a:br>
            <a:r>
              <a:rPr lang="en-US" altLang="zh-CN">
                <a:solidFill>
                  <a:srgbClr val="FF0000"/>
                </a:solidFill>
              </a:rPr>
              <a:t>E</a:t>
            </a:r>
            <a:r>
              <a:rPr lang="en-US" altLang="zh-CN"/>
              <a:t>lectrically </a:t>
            </a:r>
            <a:r>
              <a:rPr lang="en-US" altLang="zh-CN">
                <a:solidFill>
                  <a:srgbClr val="FF0000"/>
                </a:solidFill>
              </a:rPr>
              <a:t>E</a:t>
            </a:r>
            <a:r>
              <a:rPr lang="en-US" altLang="zh-CN"/>
              <a:t>rasable </a:t>
            </a:r>
            <a:r>
              <a:rPr lang="en-US" altLang="zh-CN">
                <a:solidFill>
                  <a:srgbClr val="FF0000"/>
                </a:solidFill>
              </a:rPr>
              <a:t>P</a:t>
            </a:r>
            <a:r>
              <a:rPr lang="en-US" altLang="zh-CN"/>
              <a:t>rogrammable </a:t>
            </a:r>
            <a:r>
              <a:rPr lang="en-US" altLang="zh-CN">
                <a:solidFill>
                  <a:srgbClr val="FF0000"/>
                </a:solidFill>
              </a:rPr>
              <a:t>R</a:t>
            </a:r>
            <a:r>
              <a:rPr lang="en-US" altLang="zh-CN"/>
              <a:t>ead-</a:t>
            </a:r>
            <a:r>
              <a:rPr lang="en-US" altLang="zh-CN">
                <a:solidFill>
                  <a:srgbClr val="FF0000"/>
                </a:solidFill>
              </a:rPr>
              <a:t>O</a:t>
            </a:r>
            <a:r>
              <a:rPr lang="en-US" altLang="zh-CN"/>
              <a:t>nly </a:t>
            </a:r>
            <a:r>
              <a:rPr lang="en-US" altLang="zh-CN">
                <a:solidFill>
                  <a:srgbClr val="FF0000"/>
                </a:solidFill>
              </a:rPr>
              <a:t>M</a:t>
            </a:r>
            <a:r>
              <a:rPr lang="en-US" altLang="zh-CN"/>
              <a:t>emory</a:t>
            </a:r>
            <a:r>
              <a:rPr lang="zh-CN" altLang="en-US"/>
              <a:t>，</a:t>
            </a:r>
            <a:r>
              <a:rPr lang="en-US" altLang="zh-CN">
                <a:solidFill>
                  <a:srgbClr val="0000FF"/>
                </a:solidFill>
              </a:rPr>
              <a:t>EEPROM</a:t>
            </a:r>
            <a:endParaRPr lang="zh-CN" altLang="en-US" sz="2800">
              <a:solidFill>
                <a:srgbClr val="0000FF"/>
              </a:solidFill>
            </a:endParaRPr>
          </a:p>
        </p:txBody>
      </p:sp>
      <p:sp>
        <p:nvSpPr>
          <p:cNvPr id="9" name="动作按钮: 上一张 8">
            <a:hlinkClick r:id="" action="ppaction://hlinkshowjump?jump=lastslideviewed" highlightClick="1"/>
          </p:cNvPr>
          <p:cNvSpPr/>
          <p:nvPr/>
        </p:nvSpPr>
        <p:spPr bwMode="auto">
          <a:xfrm>
            <a:off x="539552" y="3429000"/>
            <a:ext cx="504056" cy="504056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328AD-3C83-477A-9E6E-D524D328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二、紫外线擦除可编程只读存储器 </a:t>
            </a:r>
            <a:r>
              <a:rPr lang="en-US" altLang="zh-CN" dirty="0"/>
              <a:t>EPROM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F5B0BA-BB6E-488D-9049-B3F2D74162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</a:t>
                </a:r>
                <a:r>
                  <a:rPr lang="en-US" altLang="zh-CN" baseline="-25000" dirty="0"/>
                  <a:t>0</a:t>
                </a:r>
                <a:r>
                  <a:rPr lang="zh-CN" altLang="zh-CN" dirty="0"/>
                  <a:t>～</a:t>
                </a:r>
                <a:r>
                  <a:rPr lang="en-US" altLang="zh-CN" dirty="0"/>
                  <a:t>A</a:t>
                </a:r>
                <a:r>
                  <a:rPr lang="en-US" altLang="zh-CN" baseline="-25000" dirty="0"/>
                  <a:t>12</a:t>
                </a:r>
              </a:p>
              <a:p>
                <a:r>
                  <a:rPr lang="en-US" altLang="zh-CN" dirty="0"/>
                  <a:t>D</a:t>
                </a:r>
                <a:r>
                  <a:rPr lang="en-US" altLang="zh-CN" baseline="-25000" dirty="0"/>
                  <a:t>0</a:t>
                </a:r>
                <a:r>
                  <a:rPr lang="zh-CN" altLang="zh-CN" dirty="0"/>
                  <a:t>～</a:t>
                </a:r>
                <a:r>
                  <a:rPr lang="en-US" altLang="zh-CN" dirty="0"/>
                  <a:t>D</a:t>
                </a:r>
                <a:r>
                  <a:rPr lang="en-US" altLang="zh-CN" baseline="-25000" dirty="0"/>
                  <a:t>7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/>
                          <m:t>CE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/>
                          <m:t>OE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/>
                          <m:t>PGM</m:t>
                        </m:r>
                      </m:e>
                    </m:acc>
                  </m:oMath>
                </a14:m>
                <a:r>
                  <a:rPr lang="zh-CN" altLang="en-US" dirty="0"/>
                  <a:t>：</a:t>
                </a:r>
                <a:r>
                  <a:rPr lang="zh-CN" altLang="zh-CN" dirty="0"/>
                  <a:t>编程脉冲输入端。</a:t>
                </a:r>
                <a:br>
                  <a:rPr lang="en-US" altLang="zh-CN" dirty="0"/>
                </a:br>
                <a:r>
                  <a:rPr lang="zh-CN" altLang="zh-CN" dirty="0"/>
                  <a:t>当对</a:t>
                </a:r>
                <a:r>
                  <a:rPr lang="en-US" altLang="zh-CN" dirty="0"/>
                  <a:t>EPROM</a:t>
                </a:r>
                <a:r>
                  <a:rPr lang="zh-CN" altLang="zh-CN" dirty="0"/>
                  <a:t>编程时，</a:t>
                </a:r>
                <a:br>
                  <a:rPr lang="en-US" altLang="zh-CN" dirty="0"/>
                </a:br>
                <a:r>
                  <a:rPr lang="zh-CN" altLang="zh-CN" dirty="0"/>
                  <a:t>由此加入低电平</a:t>
                </a:r>
                <a:r>
                  <a:rPr lang="zh-CN" altLang="en-US" dirty="0"/>
                  <a:t>；</a:t>
                </a:r>
                <a:br>
                  <a:rPr lang="en-US" altLang="zh-CN" dirty="0"/>
                </a:br>
                <a:r>
                  <a:rPr lang="zh-CN" altLang="en-US" dirty="0"/>
                  <a:t>读数据时应为高电平。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F5B0BA-BB6E-488D-9049-B3F2D7416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9" t="-1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4F0D9A-A4C4-4787-8CE9-F775E9A592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54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DD57A1-3174-4C3E-8D73-3AA6A0DEF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751292"/>
            <a:ext cx="3353870" cy="48965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E555F2-B0AB-4E1F-AB4A-155FD8E67930}"/>
              </a:ext>
            </a:extLst>
          </p:cNvPr>
          <p:cNvSpPr/>
          <p:nvPr/>
        </p:nvSpPr>
        <p:spPr>
          <a:xfrm>
            <a:off x="6256845" y="5733539"/>
            <a:ext cx="2021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/>
              <a:t>EPROM 2764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05476030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2A5AD-667D-44EB-822A-E29CD396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三、电擦除可编程只读存储器 </a:t>
            </a:r>
            <a:r>
              <a:rPr lang="en-US" altLang="zh-CN" dirty="0"/>
              <a:t>E</a:t>
            </a:r>
            <a:r>
              <a:rPr lang="en-US" altLang="zh-CN" baseline="30000" dirty="0"/>
              <a:t>2</a:t>
            </a:r>
            <a:r>
              <a:rPr lang="en-US" altLang="zh-CN" dirty="0"/>
              <a:t>PROM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6CC82D-5514-40EF-946B-D9189A9680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620688"/>
                <a:ext cx="5554960" cy="3239889"/>
              </a:xfrm>
            </p:spPr>
            <p:txBody>
              <a:bodyPr/>
              <a:lstStyle/>
              <a:p>
                <a:r>
                  <a:rPr lang="en-US" altLang="zh-CN" dirty="0"/>
                  <a:t>A</a:t>
                </a:r>
                <a:r>
                  <a:rPr lang="en-US" altLang="zh-CN" baseline="-25000" dirty="0"/>
                  <a:t>0</a:t>
                </a:r>
                <a:r>
                  <a:rPr lang="zh-CN" altLang="zh-CN" dirty="0"/>
                  <a:t>～</a:t>
                </a:r>
                <a:r>
                  <a:rPr lang="en-US" altLang="zh-CN" dirty="0"/>
                  <a:t>A</a:t>
                </a:r>
                <a:r>
                  <a:rPr lang="en-US" altLang="zh-CN" baseline="-25000" dirty="0"/>
                  <a:t>12</a:t>
                </a:r>
              </a:p>
              <a:p>
                <a:r>
                  <a:rPr lang="en-US" altLang="zh-CN" dirty="0"/>
                  <a:t>D</a:t>
                </a:r>
                <a:r>
                  <a:rPr lang="en-US" altLang="zh-CN" baseline="-25000" dirty="0"/>
                  <a:t>0</a:t>
                </a:r>
                <a:r>
                  <a:rPr lang="zh-CN" altLang="zh-CN" dirty="0"/>
                  <a:t>～</a:t>
                </a:r>
                <a:r>
                  <a:rPr lang="en-US" altLang="zh-CN" dirty="0"/>
                  <a:t>D</a:t>
                </a:r>
                <a:r>
                  <a:rPr lang="en-US" altLang="zh-CN" baseline="-25000" dirty="0"/>
                  <a:t>7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/>
                          <m:t>CE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/>
                          <m:t>OE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/>
                          <m:t>WE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:r>
                  <a:rPr lang="en-US" altLang="zh-CN" dirty="0"/>
                  <a:t>READY /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/>
                          <m:t>BUSY</m:t>
                        </m:r>
                      </m:e>
                    </m:ac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6CC82D-5514-40EF-946B-D9189A9680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20688"/>
                <a:ext cx="5554960" cy="3239889"/>
              </a:xfrm>
              <a:blipFill>
                <a:blip r:embed="rId3"/>
                <a:stretch>
                  <a:fillRect l="-1098" t="-2637" b="-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60AE25-B8C8-4645-8AE2-D893C12432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55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8212D5-4718-45F1-972C-FFA54087A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897" y="696567"/>
            <a:ext cx="4198575" cy="51932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546E5E3-BCAD-4C34-A5C5-CB6C58435C52}"/>
              </a:ext>
            </a:extLst>
          </p:cNvPr>
          <p:cNvSpPr/>
          <p:nvPr/>
        </p:nvSpPr>
        <p:spPr>
          <a:xfrm>
            <a:off x="5940395" y="5919663"/>
            <a:ext cx="2569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/>
              <a:t>E</a:t>
            </a:r>
            <a:r>
              <a:rPr lang="en-US" altLang="zh-CN" sz="2400" kern="100" baseline="30000" dirty="0"/>
              <a:t>2</a:t>
            </a:r>
            <a:r>
              <a:rPr lang="en-US" altLang="zh-CN" sz="2400" kern="100" dirty="0"/>
              <a:t>PROM 98C64A</a:t>
            </a:r>
            <a:endParaRPr lang="zh-CN" altLang="en-US" sz="24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68F45D8-B28D-41C4-98CC-F6B63DF1C089}"/>
              </a:ext>
            </a:extLst>
          </p:cNvPr>
          <p:cNvSpPr txBox="1">
            <a:spLocks/>
          </p:cNvSpPr>
          <p:nvPr/>
        </p:nvSpPr>
        <p:spPr bwMode="auto">
          <a:xfrm>
            <a:off x="457200" y="3861048"/>
            <a:ext cx="5554960" cy="2591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69888" algn="l" rtl="0" fontAlgn="base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077913" indent="-358775" algn="l" rtl="0" fontAlgn="base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楷体" panose="02010609060101010101" pitchFamily="49" charset="-122"/>
              </a:defRPr>
            </a:lvl3pPr>
            <a:lvl4pPr marL="1436688" indent="-360363" algn="l" rtl="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795463" indent="-358775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5pPr>
            <a:lvl6pPr marL="27876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>
              <a:buClr>
                <a:srgbClr val="FF6600"/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kern="0" dirty="0"/>
              <a:t>读数据</a:t>
            </a:r>
            <a:endParaRPr lang="en-US" altLang="zh-CN" kern="0" dirty="0"/>
          </a:p>
          <a:p>
            <a:pPr>
              <a:buClr>
                <a:srgbClr val="FF6600"/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kern="0" dirty="0"/>
              <a:t>写数据</a:t>
            </a:r>
            <a:endParaRPr lang="en-US" altLang="zh-CN" kern="0" dirty="0"/>
          </a:p>
          <a:p>
            <a:pPr lvl="1">
              <a:buClr>
                <a:srgbClr val="0000FF"/>
              </a:buClr>
              <a:buSzPct val="100000"/>
              <a:buFont typeface="Wingdings" panose="05000000000000000000" pitchFamily="2" charset="2"/>
              <a:buChar char="±"/>
            </a:pPr>
            <a:r>
              <a:rPr lang="zh-CN" altLang="en-US" kern="0" dirty="0"/>
              <a:t>按字节</a:t>
            </a:r>
            <a:endParaRPr lang="en-US" altLang="zh-CN" kern="0" dirty="0"/>
          </a:p>
          <a:p>
            <a:pPr lvl="1">
              <a:buClr>
                <a:srgbClr val="0000FF"/>
              </a:buClr>
              <a:buSzPct val="100000"/>
              <a:buFont typeface="Wingdings" panose="05000000000000000000" pitchFamily="2" charset="2"/>
              <a:buChar char="±"/>
            </a:pPr>
            <a:r>
              <a:rPr lang="zh-CN" altLang="en-US" kern="0" dirty="0"/>
              <a:t>按页</a:t>
            </a:r>
            <a:br>
              <a:rPr lang="en-US" altLang="zh-CN" kern="0" dirty="0"/>
            </a:br>
            <a:r>
              <a:rPr lang="zh-CN" altLang="en-US" kern="0" dirty="0"/>
              <a:t>每页</a:t>
            </a:r>
            <a:r>
              <a:rPr lang="en-US" altLang="zh-CN" kern="0" dirty="0"/>
              <a:t>32</a:t>
            </a:r>
            <a:r>
              <a:rPr lang="zh-CN" altLang="en-US" kern="0" dirty="0"/>
              <a:t>字节，按顺序写。</a:t>
            </a:r>
          </a:p>
        </p:txBody>
      </p:sp>
    </p:spTree>
    <p:extLst>
      <p:ext uri="{BB962C8B-B14F-4D97-AF65-F5344CB8AC3E}">
        <p14:creationId xmlns:p14="http://schemas.microsoft.com/office/powerpoint/2010/main" val="1872263569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09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系统结构</a:t>
            </a:r>
            <a:endParaRPr lang="zh-CN" altLang="en-US" sz="4000" b="0" dirty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4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存储系统</a:t>
            </a:r>
            <a:endParaRPr lang="zh-CN" altLang="en-US" sz="4000" b="0" dirty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540099" name="Rectangle 3"/>
          <p:cNvSpPr>
            <a:spLocks noChangeArrowheads="1"/>
          </p:cNvSpPr>
          <p:nvPr/>
        </p:nvSpPr>
        <p:spPr bwMode="auto">
          <a:xfrm>
            <a:off x="1979613" y="4365104"/>
            <a:ext cx="69850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楷体" panose="02010609060101010101" pitchFamily="49" charset="-122"/>
                <a:cs typeface="+mn-cs"/>
              </a:rPr>
              <a:t>4.2  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楷体" panose="02010609060101010101" pitchFamily="49" charset="-122"/>
                <a:cs typeface="+mn-cs"/>
              </a:rPr>
              <a:t>主存储器</a:t>
            </a:r>
          </a:p>
        </p:txBody>
      </p:sp>
      <p:sp>
        <p:nvSpPr>
          <p:cNvPr id="1540100" name="Rectangle 4"/>
          <p:cNvSpPr>
            <a:spLocks noChangeArrowheads="1"/>
          </p:cNvSpPr>
          <p:nvPr/>
        </p:nvSpPr>
        <p:spPr bwMode="auto">
          <a:xfrm>
            <a:off x="1979613" y="5157788"/>
            <a:ext cx="6985000" cy="13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7D"/>
              </a:buClr>
              <a:buSzPct val="75000"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Times New Roman" pitchFamily="18" charset="0"/>
                <a:ea typeface="隶书" pitchFamily="49" charset="-122"/>
                <a:cs typeface="+mn-cs"/>
              </a:rPr>
              <a:t>4.2.4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 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相联存储器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隶书" pitchFamily="49" charset="-122"/>
              <a:ea typeface="隶书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776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40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40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4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4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40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40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9A37A2-06C9-4957-AC5E-FB9CE18F8B2C}" type="slidenum">
              <a:rPr lang="zh-CN" altLang="en-US"/>
              <a:pPr/>
              <a:t>57</a:t>
            </a:fld>
            <a:endParaRPr lang="en-US" altLang="zh-CN"/>
          </a:p>
        </p:txBody>
      </p:sp>
      <p:sp>
        <p:nvSpPr>
          <p:cNvPr id="160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4.2.4  </a:t>
            </a:r>
            <a:r>
              <a:rPr lang="zh-CN" altLang="en-US" dirty="0"/>
              <a:t>相联存储器</a:t>
            </a:r>
            <a:endParaRPr lang="zh-CN" altLang="en-US" dirty="0">
              <a:solidFill>
                <a:srgbClr val="006600"/>
              </a:solidFill>
            </a:endParaRPr>
          </a:p>
        </p:txBody>
      </p:sp>
      <p:sp>
        <p:nvSpPr>
          <p:cNvPr id="1603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6013" y="1020763"/>
            <a:ext cx="7416800" cy="576262"/>
          </a:xfrm>
          <a:noFill/>
          <a:ln/>
        </p:spPr>
        <p:txBody>
          <a:bodyPr/>
          <a:lstStyle/>
          <a:p>
            <a:pPr marL="0" indent="0" algn="ctr">
              <a:buFont typeface="Wingdings" pitchFamily="2" charset="2"/>
              <a:buNone/>
            </a:pPr>
            <a:r>
              <a:rPr lang="zh-CN" altLang="en-US">
                <a:solidFill>
                  <a:srgbClr val="CC0066"/>
                </a:solidFill>
              </a:rPr>
              <a:t>存放在存储器中的一张表格</a:t>
            </a:r>
          </a:p>
        </p:txBody>
      </p:sp>
      <p:graphicFrame>
        <p:nvGraphicFramePr>
          <p:cNvPr id="1603681" name="Group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278902"/>
              </p:ext>
            </p:extLst>
          </p:nvPr>
        </p:nvGraphicFramePr>
        <p:xfrm>
          <a:off x="468313" y="1741488"/>
          <a:ext cx="7848600" cy="4064002"/>
        </p:xfrm>
        <a:graphic>
          <a:graphicData uri="http://schemas.openxmlformats.org/drawingml/2006/table">
            <a:tbl>
              <a:tblPr/>
              <a:tblGrid>
                <a:gridCol w="1627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7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物理地址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学号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姓名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出生年月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分数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129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张明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1989.2</a:t>
                      </a: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＋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131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王芳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1990.5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＋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李平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1988.6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＋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赵虹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1990.11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＋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153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周进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1989.9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03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03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03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3587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F1B07D-FD81-48B9-815E-AF4B122D1CFD}" type="slidenum">
              <a:rPr lang="zh-CN" altLang="en-US"/>
              <a:pPr/>
              <a:t>58</a:t>
            </a:fld>
            <a:endParaRPr lang="en-US" altLang="zh-CN"/>
          </a:p>
        </p:txBody>
      </p:sp>
      <p:sp>
        <p:nvSpPr>
          <p:cNvPr id="159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4.2.4  </a:t>
            </a:r>
            <a:r>
              <a:rPr lang="zh-CN" altLang="en-US" dirty="0"/>
              <a:t>相联存储器</a:t>
            </a:r>
            <a:endParaRPr lang="zh-CN" altLang="en-US" dirty="0">
              <a:solidFill>
                <a:srgbClr val="006600"/>
              </a:solidFill>
            </a:endParaRPr>
          </a:p>
        </p:txBody>
      </p:sp>
      <p:sp>
        <p:nvSpPr>
          <p:cNvPr id="1599519" name="Rectangle 31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362950" cy="4608512"/>
          </a:xfrm>
          <a:noFill/>
          <a:ln/>
        </p:spPr>
        <p:txBody>
          <a:bodyPr/>
          <a:lstStyle/>
          <a:p>
            <a:pPr marL="361950" indent="-361950">
              <a:buFont typeface="Wingdings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ea typeface="黑体" pitchFamily="2" charset="-122"/>
              </a:rPr>
              <a:t>相联存储器：</a:t>
            </a:r>
          </a:p>
          <a:p>
            <a:pPr marL="361950" indent="-361950">
              <a:buFont typeface="Wingdings" pitchFamily="2" charset="2"/>
              <a:buNone/>
            </a:pPr>
            <a:r>
              <a:rPr lang="zh-CN" altLang="en-US" dirty="0"/>
              <a:t>其中任一存储项内容作为地址来存取的存储器。</a:t>
            </a:r>
          </a:p>
          <a:p>
            <a:pPr marL="361950" indent="-361950"/>
            <a:r>
              <a:rPr lang="zh-CN" altLang="en-US" dirty="0"/>
              <a:t>格式：</a:t>
            </a:r>
            <a:br>
              <a:rPr lang="zh-CN" altLang="en-US" dirty="0"/>
            </a:br>
            <a:r>
              <a:rPr lang="zh-CN" altLang="en-US" dirty="0"/>
              <a:t>                     </a:t>
            </a:r>
            <a:r>
              <a:rPr lang="en-US" altLang="zh-CN" dirty="0"/>
              <a:t>KEY</a:t>
            </a:r>
            <a:r>
              <a:rPr lang="zh-CN" altLang="en-US" dirty="0"/>
              <a:t>，</a:t>
            </a:r>
            <a:r>
              <a:rPr lang="en-US" altLang="zh-CN" dirty="0"/>
              <a:t>DATA</a:t>
            </a:r>
            <a:endParaRPr lang="zh-CN" altLang="en-US" dirty="0"/>
          </a:p>
          <a:p>
            <a:pPr marL="361950" indent="-361950"/>
            <a:endParaRPr lang="zh-CN" altLang="en-US" dirty="0"/>
          </a:p>
          <a:p>
            <a:pPr marL="361950" indent="-361950"/>
            <a:r>
              <a:rPr lang="zh-CN" altLang="en-US" dirty="0"/>
              <a:t>原理：</a:t>
            </a:r>
            <a:r>
              <a:rPr lang="zh-CN" altLang="en-US" dirty="0">
                <a:solidFill>
                  <a:srgbClr val="FF0066"/>
                </a:solidFill>
                <a:ea typeface="楷体" panose="02010609060101010101" pitchFamily="49" charset="-122"/>
              </a:rPr>
              <a:t>按内容访问</a:t>
            </a:r>
            <a:br>
              <a:rPr lang="zh-CN" altLang="en-US" dirty="0"/>
            </a:br>
            <a:r>
              <a:rPr lang="zh-CN" altLang="en-US" dirty="0"/>
              <a:t>把存储单元所存内容的某一部分作为检索项</a:t>
            </a:r>
            <a:r>
              <a:rPr lang="en-US" altLang="zh-CN" dirty="0">
                <a:latin typeface="宋体" pitchFamily="2" charset="-122"/>
              </a:rPr>
              <a:t>(</a:t>
            </a:r>
            <a:r>
              <a:rPr lang="zh-CN" altLang="en-US" dirty="0"/>
              <a:t>即关键字项</a:t>
            </a:r>
            <a:r>
              <a:rPr lang="en-US" altLang="zh-CN" dirty="0">
                <a:latin typeface="宋体" pitchFamily="2" charset="-122"/>
              </a:rPr>
              <a:t>)</a:t>
            </a:r>
            <a:r>
              <a:rPr lang="zh-CN" altLang="en-US" dirty="0"/>
              <a:t>，去检索该存储器，并将存储器中与该检索项符合的存储单元内容进行读出或写入。</a:t>
            </a:r>
          </a:p>
        </p:txBody>
      </p:sp>
      <p:sp>
        <p:nvSpPr>
          <p:cNvPr id="1599520" name="Text Box 32"/>
          <p:cNvSpPr txBox="1">
            <a:spLocks noChangeArrowheads="1"/>
          </p:cNvSpPr>
          <p:nvPr/>
        </p:nvSpPr>
        <p:spPr bwMode="auto">
          <a:xfrm>
            <a:off x="5364163" y="3259138"/>
            <a:ext cx="302418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>
                <a:solidFill>
                  <a:srgbClr val="FF0066"/>
                </a:solidFill>
              </a:rPr>
              <a:t>关键字、键 </a:t>
            </a:r>
            <a:r>
              <a:rPr lang="zh-CN" altLang="en-US" sz="2400">
                <a:solidFill>
                  <a:srgbClr val="FF0066"/>
                </a:solidFill>
                <a:latin typeface="+mn-ea"/>
                <a:ea typeface="+mn-ea"/>
              </a:rPr>
              <a:t>→</a:t>
            </a:r>
            <a:r>
              <a:rPr lang="zh-CN" altLang="en-US" sz="2400">
                <a:solidFill>
                  <a:srgbClr val="FF0066"/>
                </a:solidFill>
              </a:rPr>
              <a:t> 地址</a:t>
            </a:r>
          </a:p>
        </p:txBody>
      </p:sp>
      <p:sp>
        <p:nvSpPr>
          <p:cNvPr id="1599521" name="Text Box 33"/>
          <p:cNvSpPr txBox="1">
            <a:spLocks noChangeArrowheads="1"/>
          </p:cNvSpPr>
          <p:nvPr/>
        </p:nvSpPr>
        <p:spPr bwMode="auto">
          <a:xfrm>
            <a:off x="5364163" y="2636838"/>
            <a:ext cx="302418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>
                <a:solidFill>
                  <a:srgbClr val="FF0066"/>
                </a:solidFill>
              </a:rPr>
              <a:t>被读写信息</a:t>
            </a:r>
          </a:p>
        </p:txBody>
      </p:sp>
      <p:sp>
        <p:nvSpPr>
          <p:cNvPr id="1599522" name="Freeform 34"/>
          <p:cNvSpPr>
            <a:spLocks/>
          </p:cNvSpPr>
          <p:nvPr/>
        </p:nvSpPr>
        <p:spPr bwMode="auto">
          <a:xfrm>
            <a:off x="3492500" y="3140075"/>
            <a:ext cx="1943100" cy="3603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3" y="227"/>
              </a:cxn>
              <a:cxn ang="0">
                <a:pos x="1315" y="272"/>
              </a:cxn>
            </a:cxnLst>
            <a:rect l="0" t="0" r="r" b="b"/>
            <a:pathLst>
              <a:path w="1315" h="272">
                <a:moveTo>
                  <a:pt x="0" y="0"/>
                </a:moveTo>
                <a:cubicBezTo>
                  <a:pt x="117" y="91"/>
                  <a:pt x="234" y="182"/>
                  <a:pt x="453" y="227"/>
                </a:cubicBezTo>
                <a:cubicBezTo>
                  <a:pt x="672" y="272"/>
                  <a:pt x="993" y="272"/>
                  <a:pt x="1315" y="272"/>
                </a:cubicBezTo>
              </a:path>
            </a:pathLst>
          </a:custGeom>
          <a:noFill/>
          <a:ln w="19050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99523" name="Freeform 35"/>
          <p:cNvSpPr>
            <a:spLocks/>
          </p:cNvSpPr>
          <p:nvPr/>
        </p:nvSpPr>
        <p:spPr bwMode="auto">
          <a:xfrm>
            <a:off x="4643438" y="2419350"/>
            <a:ext cx="792162" cy="360363"/>
          </a:xfrm>
          <a:custGeom>
            <a:avLst/>
            <a:gdLst/>
            <a:ahLst/>
            <a:cxnLst>
              <a:cxn ang="0">
                <a:pos x="0" y="227"/>
              </a:cxn>
              <a:cxn ang="0">
                <a:pos x="182" y="0"/>
              </a:cxn>
              <a:cxn ang="0">
                <a:pos x="499" y="227"/>
              </a:cxn>
            </a:cxnLst>
            <a:rect l="0" t="0" r="r" b="b"/>
            <a:pathLst>
              <a:path w="499" h="227">
                <a:moveTo>
                  <a:pt x="0" y="227"/>
                </a:moveTo>
                <a:cubicBezTo>
                  <a:pt x="49" y="113"/>
                  <a:pt x="99" y="0"/>
                  <a:pt x="182" y="0"/>
                </a:cubicBezTo>
                <a:cubicBezTo>
                  <a:pt x="265" y="0"/>
                  <a:pt x="439" y="159"/>
                  <a:pt x="499" y="227"/>
                </a:cubicBezTo>
              </a:path>
            </a:pathLst>
          </a:custGeom>
          <a:noFill/>
          <a:ln w="19050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5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9519" grpId="0" build="p"/>
      <p:bldP spid="1599520" grpId="0"/>
      <p:bldP spid="1599521" grpId="0"/>
      <p:bldP spid="1599522" grpId="0" animBg="1"/>
      <p:bldP spid="159952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EB777E-A0F9-4097-8FED-16C00FF805E0}" type="slidenum">
              <a:rPr lang="zh-CN" altLang="en-US"/>
              <a:pPr/>
              <a:t>59</a:t>
            </a:fld>
            <a:endParaRPr lang="en-US" altLang="zh-CN"/>
          </a:p>
        </p:txBody>
      </p:sp>
      <p:sp>
        <p:nvSpPr>
          <p:cNvPr id="159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4.2.4  </a:t>
            </a:r>
            <a:r>
              <a:rPr lang="zh-CN" altLang="en-US" dirty="0"/>
              <a:t>相联存储器</a:t>
            </a:r>
            <a:endParaRPr lang="zh-CN" altLang="en-US" dirty="0">
              <a:solidFill>
                <a:srgbClr val="006600"/>
              </a:solidFill>
            </a:endParaRPr>
          </a:p>
        </p:txBody>
      </p:sp>
      <p:sp>
        <p:nvSpPr>
          <p:cNvPr id="1593349" name="Text Box 5"/>
          <p:cNvSpPr txBox="1">
            <a:spLocks noChangeArrowheads="1"/>
          </p:cNvSpPr>
          <p:nvPr/>
        </p:nvSpPr>
        <p:spPr bwMode="auto">
          <a:xfrm>
            <a:off x="395288" y="6092825"/>
            <a:ext cx="4032250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zh-CN" altLang="en-US">
                <a:solidFill>
                  <a:schemeClr val="bg2"/>
                </a:solidFill>
              </a:rPr>
              <a:t>相联存储器的构成图</a:t>
            </a:r>
          </a:p>
        </p:txBody>
      </p:sp>
      <p:graphicFrame>
        <p:nvGraphicFramePr>
          <p:cNvPr id="1593350" name="Object 6"/>
          <p:cNvGraphicFramePr>
            <a:graphicFrameLocks noChangeAspect="1"/>
          </p:cNvGraphicFramePr>
          <p:nvPr/>
        </p:nvGraphicFramePr>
        <p:xfrm>
          <a:off x="3357563" y="549275"/>
          <a:ext cx="5127625" cy="619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3464" name="Visio" r:id="rId3" imgW="2440816" imgH="2924598" progId="Visio.Drawing.11">
                  <p:embed/>
                </p:oleObj>
              </mc:Choice>
              <mc:Fallback>
                <p:oleObj name="Visio" r:id="rId3" imgW="2440816" imgH="2924598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3" y="549275"/>
                        <a:ext cx="5127625" cy="6192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3351" name="Rectangle 7"/>
          <p:cNvSpPr>
            <a:spLocks noChangeArrowheads="1"/>
          </p:cNvSpPr>
          <p:nvPr/>
        </p:nvSpPr>
        <p:spPr bwMode="auto">
          <a:xfrm>
            <a:off x="250825" y="908050"/>
            <a:ext cx="2808288" cy="865188"/>
          </a:xfrm>
          <a:prstGeom prst="rect">
            <a:avLst/>
          </a:prstGeom>
          <a:solidFill>
            <a:srgbClr val="C1FFC1"/>
          </a:solidFill>
          <a:ln w="28575" algn="ctr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zh-CN" altLang="en-US" sz="2400" dirty="0">
                <a:solidFill>
                  <a:srgbClr val="0000FF"/>
                </a:solidFill>
              </a:rPr>
              <a:t>存放要检索的内容</a:t>
            </a:r>
          </a:p>
          <a:p>
            <a:pPr>
              <a:spcBef>
                <a:spcPct val="0"/>
              </a:spcBef>
            </a:pPr>
            <a:r>
              <a:rPr lang="zh-CN" altLang="en-US" sz="2400" dirty="0">
                <a:solidFill>
                  <a:srgbClr val="0000FF"/>
                </a:solidFill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</a:rPr>
              <a:t>N</a:t>
            </a:r>
            <a:r>
              <a:rPr lang="zh-CN" altLang="en-US" sz="2400" dirty="0">
                <a:solidFill>
                  <a:srgbClr val="0000FF"/>
                </a:solidFill>
              </a:rPr>
              <a:t>位）</a:t>
            </a:r>
          </a:p>
        </p:txBody>
      </p:sp>
      <p:sp>
        <p:nvSpPr>
          <p:cNvPr id="1593352" name="Line 8"/>
          <p:cNvSpPr>
            <a:spLocks noChangeShapeType="1"/>
          </p:cNvSpPr>
          <p:nvPr/>
        </p:nvSpPr>
        <p:spPr bwMode="auto">
          <a:xfrm>
            <a:off x="3059113" y="1196975"/>
            <a:ext cx="2160587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3353" name="Rectangle 9"/>
          <p:cNvSpPr>
            <a:spLocks noChangeArrowheads="1"/>
          </p:cNvSpPr>
          <p:nvPr/>
        </p:nvSpPr>
        <p:spPr bwMode="auto">
          <a:xfrm>
            <a:off x="250825" y="1989138"/>
            <a:ext cx="2808288" cy="865187"/>
          </a:xfrm>
          <a:prstGeom prst="rect">
            <a:avLst/>
          </a:prstGeom>
          <a:solidFill>
            <a:srgbClr val="C1FFC1"/>
          </a:solidFill>
          <a:ln w="28575" algn="ctr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将不进行检索的</a:t>
            </a:r>
          </a:p>
          <a:p>
            <a:pPr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某些位屏蔽掉</a:t>
            </a:r>
          </a:p>
        </p:txBody>
      </p:sp>
      <p:sp>
        <p:nvSpPr>
          <p:cNvPr id="1593354" name="Line 10"/>
          <p:cNvSpPr>
            <a:spLocks noChangeShapeType="1"/>
          </p:cNvSpPr>
          <p:nvPr/>
        </p:nvSpPr>
        <p:spPr bwMode="auto">
          <a:xfrm>
            <a:off x="3059113" y="2420938"/>
            <a:ext cx="504825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3355" name="Line 11"/>
          <p:cNvSpPr>
            <a:spLocks noChangeShapeType="1"/>
          </p:cNvSpPr>
          <p:nvPr/>
        </p:nvSpPr>
        <p:spPr bwMode="auto">
          <a:xfrm flipV="1">
            <a:off x="3563938" y="2060575"/>
            <a:ext cx="360362" cy="360363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3356" name="Line 12"/>
          <p:cNvSpPr>
            <a:spLocks noChangeShapeType="1"/>
          </p:cNvSpPr>
          <p:nvPr/>
        </p:nvSpPr>
        <p:spPr bwMode="auto">
          <a:xfrm>
            <a:off x="3924300" y="2060575"/>
            <a:ext cx="12954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3357" name="Rectangle 13"/>
          <p:cNvSpPr>
            <a:spLocks noChangeArrowheads="1"/>
          </p:cNvSpPr>
          <p:nvPr/>
        </p:nvSpPr>
        <p:spPr bwMode="auto">
          <a:xfrm>
            <a:off x="250825" y="3068638"/>
            <a:ext cx="2808288" cy="865187"/>
          </a:xfrm>
          <a:prstGeom prst="rect">
            <a:avLst/>
          </a:prstGeom>
          <a:solidFill>
            <a:srgbClr val="C1FFC1"/>
          </a:solidFill>
          <a:ln w="28575" algn="ctr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zh-CN" sz="2400" dirty="0">
                <a:solidFill>
                  <a:srgbClr val="0000FF"/>
                </a:solidFill>
              </a:rPr>
              <a:t>2</a:t>
            </a:r>
            <a:r>
              <a:rPr lang="en-US" altLang="zh-CN" sz="2400" baseline="50000" dirty="0">
                <a:solidFill>
                  <a:srgbClr val="0000FF"/>
                </a:solidFill>
              </a:rPr>
              <a:t>m</a:t>
            </a:r>
            <a:r>
              <a:rPr lang="zh-CN" altLang="en-US" sz="2400" dirty="0">
                <a:solidFill>
                  <a:srgbClr val="0000FF"/>
                </a:solidFill>
              </a:rPr>
              <a:t>个存储单元，</a:t>
            </a:r>
          </a:p>
          <a:p>
            <a:pPr>
              <a:spcBef>
                <a:spcPct val="0"/>
              </a:spcBef>
            </a:pPr>
            <a:r>
              <a:rPr lang="zh-CN" altLang="en-US" sz="2400" dirty="0">
                <a:solidFill>
                  <a:srgbClr val="0000FF"/>
                </a:solidFill>
              </a:rPr>
              <a:t>每个存储单元</a:t>
            </a:r>
            <a:r>
              <a:rPr lang="en-US" altLang="zh-CN" sz="2400" dirty="0">
                <a:solidFill>
                  <a:srgbClr val="0000FF"/>
                </a:solidFill>
              </a:rPr>
              <a:t>N</a:t>
            </a:r>
            <a:r>
              <a:rPr lang="zh-CN" altLang="en-US" sz="2400" dirty="0">
                <a:solidFill>
                  <a:srgbClr val="0000FF"/>
                </a:solidFill>
              </a:rPr>
              <a:t>位</a:t>
            </a:r>
          </a:p>
        </p:txBody>
      </p:sp>
      <p:sp>
        <p:nvSpPr>
          <p:cNvPr id="1593358" name="Line 14"/>
          <p:cNvSpPr>
            <a:spLocks noChangeShapeType="1"/>
          </p:cNvSpPr>
          <p:nvPr/>
        </p:nvSpPr>
        <p:spPr bwMode="auto">
          <a:xfrm>
            <a:off x="3059113" y="3284538"/>
            <a:ext cx="504825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3359" name="Line 15"/>
          <p:cNvSpPr>
            <a:spLocks noChangeShapeType="1"/>
          </p:cNvSpPr>
          <p:nvPr/>
        </p:nvSpPr>
        <p:spPr bwMode="auto">
          <a:xfrm flipV="1">
            <a:off x="3563938" y="3068638"/>
            <a:ext cx="215900" cy="2159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3360" name="Line 16"/>
          <p:cNvSpPr>
            <a:spLocks noChangeShapeType="1"/>
          </p:cNvSpPr>
          <p:nvPr/>
        </p:nvSpPr>
        <p:spPr bwMode="auto">
          <a:xfrm>
            <a:off x="3779838" y="3068638"/>
            <a:ext cx="10795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3361" name="Line 17"/>
          <p:cNvSpPr>
            <a:spLocks noChangeShapeType="1"/>
          </p:cNvSpPr>
          <p:nvPr/>
        </p:nvSpPr>
        <p:spPr bwMode="auto">
          <a:xfrm>
            <a:off x="4859338" y="3068638"/>
            <a:ext cx="360362" cy="360362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3362" name="Rectangle 18"/>
          <p:cNvSpPr>
            <a:spLocks noChangeArrowheads="1"/>
          </p:cNvSpPr>
          <p:nvPr/>
        </p:nvSpPr>
        <p:spPr bwMode="auto">
          <a:xfrm>
            <a:off x="250825" y="5227638"/>
            <a:ext cx="2808288" cy="649287"/>
          </a:xfrm>
          <a:prstGeom prst="rect">
            <a:avLst/>
          </a:prstGeom>
          <a:solidFill>
            <a:srgbClr val="C1FFC1"/>
          </a:solidFill>
          <a:ln w="28575" algn="ctr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也可以按地址访问</a:t>
            </a:r>
          </a:p>
        </p:txBody>
      </p:sp>
      <p:sp>
        <p:nvSpPr>
          <p:cNvPr id="1593363" name="Line 19"/>
          <p:cNvSpPr>
            <a:spLocks noChangeShapeType="1"/>
          </p:cNvSpPr>
          <p:nvPr/>
        </p:nvSpPr>
        <p:spPr bwMode="auto">
          <a:xfrm>
            <a:off x="3059113" y="5661025"/>
            <a:ext cx="1081087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3364" name="Line 20"/>
          <p:cNvSpPr>
            <a:spLocks noChangeShapeType="1"/>
          </p:cNvSpPr>
          <p:nvPr/>
        </p:nvSpPr>
        <p:spPr bwMode="auto">
          <a:xfrm flipV="1">
            <a:off x="4140200" y="5229225"/>
            <a:ext cx="360363" cy="431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3365" name="Line 21"/>
          <p:cNvSpPr>
            <a:spLocks noChangeShapeType="1"/>
          </p:cNvSpPr>
          <p:nvPr/>
        </p:nvSpPr>
        <p:spPr bwMode="auto">
          <a:xfrm flipV="1">
            <a:off x="3635375" y="5229225"/>
            <a:ext cx="360363" cy="4318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93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3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93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93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93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93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159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93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93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93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93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1593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93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93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93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93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93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93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159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0" dur="500"/>
                                        <p:tgtEl>
                                          <p:spTgt spid="159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93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93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93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93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93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93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93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93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93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93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93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93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0" dur="500"/>
                                        <p:tgtEl>
                                          <p:spTgt spid="159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93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93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93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93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3351" grpId="0" animBg="1"/>
      <p:bldP spid="1593352" grpId="0" animBg="1"/>
      <p:bldP spid="1593353" grpId="0" animBg="1"/>
      <p:bldP spid="1593354" grpId="0" animBg="1"/>
      <p:bldP spid="1593355" grpId="0" animBg="1"/>
      <p:bldP spid="1593356" grpId="0" animBg="1"/>
      <p:bldP spid="1593357" grpId="0" animBg="1"/>
      <p:bldP spid="1593358" grpId="0" animBg="1"/>
      <p:bldP spid="1593359" grpId="0" animBg="1"/>
      <p:bldP spid="1593360" grpId="0" animBg="1"/>
      <p:bldP spid="1593361" grpId="0" animBg="1"/>
      <p:bldP spid="1593362" grpId="0" animBg="1"/>
      <p:bldP spid="1593363" grpId="0" animBg="1"/>
      <p:bldP spid="1593364" grpId="0" animBg="1"/>
      <p:bldP spid="15933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A1BD15E5-836A-446E-A7FD-197C62A6676B}"/>
              </a:ext>
            </a:extLst>
          </p:cNvPr>
          <p:cNvSpPr/>
          <p:nvPr/>
        </p:nvSpPr>
        <p:spPr bwMode="auto">
          <a:xfrm>
            <a:off x="645542" y="1216059"/>
            <a:ext cx="2376263" cy="1629282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6A0F4C2F-6CC4-4564-92B6-CCA5A942FBA3}"/>
              </a:ext>
            </a:extLst>
          </p:cNvPr>
          <p:cNvSpPr/>
          <p:nvPr/>
        </p:nvSpPr>
        <p:spPr bwMode="auto">
          <a:xfrm>
            <a:off x="3237830" y="2513716"/>
            <a:ext cx="1781173" cy="536996"/>
          </a:xfrm>
          <a:prstGeom prst="rect">
            <a:avLst/>
          </a:prstGeom>
          <a:solidFill>
            <a:srgbClr val="C5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4AB6A4C7-1F78-438E-947E-BAD01A58A63E}"/>
              </a:ext>
            </a:extLst>
          </p:cNvPr>
          <p:cNvSpPr/>
          <p:nvPr/>
        </p:nvSpPr>
        <p:spPr bwMode="auto">
          <a:xfrm>
            <a:off x="2085676" y="3057351"/>
            <a:ext cx="2942513" cy="1734545"/>
          </a:xfrm>
          <a:prstGeom prst="rect">
            <a:avLst/>
          </a:prstGeom>
          <a:solidFill>
            <a:srgbClr val="C5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4D7667C2-B4AF-4B8A-9275-0FC2EB8488C3}"/>
              </a:ext>
            </a:extLst>
          </p:cNvPr>
          <p:cNvSpPr/>
          <p:nvPr/>
        </p:nvSpPr>
        <p:spPr bwMode="auto">
          <a:xfrm>
            <a:off x="5182043" y="1901425"/>
            <a:ext cx="3139708" cy="2891773"/>
          </a:xfrm>
          <a:prstGeom prst="rect">
            <a:avLst/>
          </a:prstGeom>
          <a:solidFill>
            <a:srgbClr val="CCFFCC"/>
          </a:solidFill>
          <a:ln w="19050" cap="rnd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B1CD1CB-47CE-414A-9B30-13AC876DA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计算机中的存储器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F55C8D-8E79-4DC5-81B3-ED6C4A4189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6</a:t>
            </a:fld>
            <a:endParaRPr lang="en-US" altLang="zh-CN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39ED1FB-B9CA-4551-BB13-A235C629D1C2}"/>
              </a:ext>
            </a:extLst>
          </p:cNvPr>
          <p:cNvSpPr/>
          <p:nvPr/>
        </p:nvSpPr>
        <p:spPr bwMode="auto">
          <a:xfrm>
            <a:off x="789558" y="1340767"/>
            <a:ext cx="864096" cy="493023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控制器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2294A72-54CC-495E-8B9A-9E081CB5E52D}"/>
              </a:ext>
            </a:extLst>
          </p:cNvPr>
          <p:cNvSpPr/>
          <p:nvPr/>
        </p:nvSpPr>
        <p:spPr bwMode="auto">
          <a:xfrm>
            <a:off x="789558" y="1916832"/>
            <a:ext cx="864096" cy="432048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运算器</a:t>
            </a:r>
          </a:p>
        </p:txBody>
      </p:sp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9B217B1D-41AD-40F1-8EAD-8F74E5F19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30765"/>
              </p:ext>
            </p:extLst>
          </p:nvPr>
        </p:nvGraphicFramePr>
        <p:xfrm>
          <a:off x="1797670" y="1340768"/>
          <a:ext cx="1080120" cy="725236"/>
        </p:xfrm>
        <a:graphic>
          <a:graphicData uri="http://schemas.openxmlformats.org/drawingml/2006/table">
            <a:tbl>
              <a:tblPr firstRow="1" bandRow="1"/>
              <a:tblGrid>
                <a:gridCol w="1080120">
                  <a:extLst>
                    <a:ext uri="{9D8B030D-6E8A-4147-A177-3AD203B41FA5}">
                      <a16:colId xmlns:a16="http://schemas.microsoft.com/office/drawing/2014/main" val="1447947497"/>
                    </a:ext>
                  </a:extLst>
                </a:gridCol>
              </a:tblGrid>
              <a:tr h="1813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endParaRPr lang="zh-CN" altLang="en-US" sz="200" dirty="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10690"/>
                  </a:ext>
                </a:extLst>
              </a:tr>
              <a:tr h="1813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endParaRPr lang="zh-CN" altLang="en-US" sz="200" dirty="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824816"/>
                  </a:ext>
                </a:extLst>
              </a:tr>
              <a:tr h="1813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endParaRPr lang="zh-CN" altLang="en-US" sz="200" dirty="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593276"/>
                  </a:ext>
                </a:extLst>
              </a:tr>
              <a:tr h="1813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endParaRPr lang="zh-CN" altLang="en-US" sz="200" dirty="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44467"/>
                  </a:ext>
                </a:extLst>
              </a:tr>
            </a:tbl>
          </a:graphicData>
        </a:graphic>
      </p:graphicFrame>
      <p:sp>
        <p:nvSpPr>
          <p:cNvPr id="49" name="矩形 48">
            <a:extLst>
              <a:ext uri="{FF2B5EF4-FFF2-40B4-BE49-F238E27FC236}">
                <a16:creationId xmlns:a16="http://schemas.microsoft.com/office/drawing/2014/main" id="{787981FD-583A-4A43-9DAB-11CA10471F65}"/>
              </a:ext>
            </a:extLst>
          </p:cNvPr>
          <p:cNvSpPr/>
          <p:nvPr/>
        </p:nvSpPr>
        <p:spPr>
          <a:xfrm>
            <a:off x="1879105" y="1556792"/>
            <a:ext cx="923330" cy="276999"/>
          </a:xfrm>
          <a:prstGeom prst="rect">
            <a:avLst/>
          </a:prstGeom>
          <a:solidFill>
            <a:srgbClr val="FFCCFF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寄存器组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F0D5B58-BA32-48C9-B24C-D5988898FC0F}"/>
              </a:ext>
            </a:extLst>
          </p:cNvPr>
          <p:cNvSpPr/>
          <p:nvPr/>
        </p:nvSpPr>
        <p:spPr bwMode="auto">
          <a:xfrm>
            <a:off x="3834236" y="5877272"/>
            <a:ext cx="978246" cy="576064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高速外设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EDAB070-D40F-4D87-8835-EF05910A34C6}"/>
              </a:ext>
            </a:extLst>
          </p:cNvPr>
          <p:cNvSpPr/>
          <p:nvPr/>
        </p:nvSpPr>
        <p:spPr bwMode="auto">
          <a:xfrm>
            <a:off x="2198909" y="3997468"/>
            <a:ext cx="1169569" cy="581999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高速接口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总线桥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31E6237-ED51-4B2C-BBF1-DD56CD01E56B}"/>
              </a:ext>
            </a:extLst>
          </p:cNvPr>
          <p:cNvSpPr/>
          <p:nvPr/>
        </p:nvSpPr>
        <p:spPr bwMode="auto">
          <a:xfrm>
            <a:off x="1790527" y="5077589"/>
            <a:ext cx="1987643" cy="371618"/>
          </a:xfrm>
          <a:prstGeom prst="rect">
            <a:avLst/>
          </a:prstGeom>
          <a:solidFill>
            <a:srgbClr val="66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显卡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图形处理单元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F2966B3-08F2-4799-AD78-B1BD82BCCC97}"/>
              </a:ext>
            </a:extLst>
          </p:cNvPr>
          <p:cNvSpPr/>
          <p:nvPr/>
        </p:nvSpPr>
        <p:spPr bwMode="auto">
          <a:xfrm>
            <a:off x="5326063" y="3997343"/>
            <a:ext cx="1224137" cy="582123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低速接口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总线桥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15666BF-4F48-49D8-8CC7-E05D82A53A13}"/>
              </a:ext>
            </a:extLst>
          </p:cNvPr>
          <p:cNvSpPr/>
          <p:nvPr/>
        </p:nvSpPr>
        <p:spPr bwMode="auto">
          <a:xfrm>
            <a:off x="5326062" y="5875973"/>
            <a:ext cx="1224137" cy="580472"/>
          </a:xfrm>
          <a:prstGeom prst="rect">
            <a:avLst/>
          </a:prstGeom>
          <a:solidFill>
            <a:srgbClr val="FFCC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低速外设、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辅存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硬盘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06A409C-4E4A-43BF-8FD8-44A13FED203B}"/>
              </a:ext>
            </a:extLst>
          </p:cNvPr>
          <p:cNvSpPr/>
          <p:nvPr/>
        </p:nvSpPr>
        <p:spPr bwMode="auto">
          <a:xfrm>
            <a:off x="5326061" y="2498530"/>
            <a:ext cx="1224138" cy="634718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慢速接口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总线桥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70823AF-91F3-49E2-9275-EC1F0E425BA6}"/>
              </a:ext>
            </a:extLst>
          </p:cNvPr>
          <p:cNvSpPr/>
          <p:nvPr/>
        </p:nvSpPr>
        <p:spPr bwMode="auto">
          <a:xfrm>
            <a:off x="6476678" y="1259623"/>
            <a:ext cx="1845073" cy="433590"/>
          </a:xfrm>
          <a:prstGeom prst="rect">
            <a:avLst/>
          </a:prstGeom>
          <a:solidFill>
            <a:srgbClr val="CCCC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Super I/O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71875D2-71C5-4DDF-9CDD-FCB63D9A6641}"/>
              </a:ext>
            </a:extLst>
          </p:cNvPr>
          <p:cNvSpPr/>
          <p:nvPr/>
        </p:nvSpPr>
        <p:spPr bwMode="auto">
          <a:xfrm>
            <a:off x="6838229" y="3997343"/>
            <a:ext cx="1224137" cy="582123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低速接口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总线桥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C6C3C42-36D1-4965-88A9-644ACAD2B3E6}"/>
              </a:ext>
            </a:extLst>
          </p:cNvPr>
          <p:cNvSpPr/>
          <p:nvPr/>
        </p:nvSpPr>
        <p:spPr bwMode="auto">
          <a:xfrm>
            <a:off x="6838228" y="5875973"/>
            <a:ext cx="1224137" cy="580471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低速外设、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USB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设备</a:t>
            </a:r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F117381D-DE38-4E2D-81EA-7D8515EA94BC}"/>
              </a:ext>
            </a:extLst>
          </p:cNvPr>
          <p:cNvGrpSpPr/>
          <p:nvPr/>
        </p:nvGrpSpPr>
        <p:grpSpPr>
          <a:xfrm>
            <a:off x="2085702" y="2519601"/>
            <a:ext cx="2952328" cy="2273598"/>
            <a:chOff x="2085702" y="2519601"/>
            <a:chExt cx="2952328" cy="2273598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A4658CD1-A00E-42B1-BB14-2BDC5AF9654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37830" y="2519601"/>
              <a:ext cx="1800200" cy="0"/>
            </a:xfrm>
            <a:prstGeom prst="line">
              <a:avLst/>
            </a:prstGeom>
            <a:solidFill>
              <a:srgbClr val="9999FF"/>
            </a:solidFill>
            <a:ln w="19050" cap="rnd" cmpd="sng" algn="ctr">
              <a:solidFill>
                <a:srgbClr val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48085DEB-3CDF-4D60-B133-D53008440B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38030" y="2519601"/>
              <a:ext cx="0" cy="2273597"/>
            </a:xfrm>
            <a:prstGeom prst="line">
              <a:avLst/>
            </a:prstGeom>
            <a:solidFill>
              <a:srgbClr val="9999FF"/>
            </a:solidFill>
            <a:ln w="19050" cap="rnd" cmpd="sng" algn="ctr">
              <a:solidFill>
                <a:srgbClr val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AA1642A7-F74D-4300-A1E7-69464A5EBD6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085702" y="4793198"/>
              <a:ext cx="2952328" cy="0"/>
            </a:xfrm>
            <a:prstGeom prst="line">
              <a:avLst/>
            </a:prstGeom>
            <a:solidFill>
              <a:srgbClr val="9999FF"/>
            </a:solidFill>
            <a:ln w="19050" cap="rnd" cmpd="sng" algn="ctr">
              <a:solidFill>
                <a:srgbClr val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8B9DAB76-6E72-46A0-9AA0-C8BADF7B873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85702" y="3066579"/>
              <a:ext cx="0" cy="1726620"/>
            </a:xfrm>
            <a:prstGeom prst="line">
              <a:avLst/>
            </a:prstGeom>
            <a:solidFill>
              <a:srgbClr val="9999FF"/>
            </a:solidFill>
            <a:ln w="19050" cap="rnd" cmpd="sng" algn="ctr">
              <a:solidFill>
                <a:srgbClr val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E6760C77-F7E0-4B05-960E-7C00B2F289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85702" y="3066579"/>
              <a:ext cx="1152128" cy="0"/>
            </a:xfrm>
            <a:prstGeom prst="line">
              <a:avLst/>
            </a:prstGeom>
            <a:solidFill>
              <a:srgbClr val="9999FF"/>
            </a:solidFill>
            <a:ln w="19050" cap="rnd" cmpd="sng" algn="ctr">
              <a:solidFill>
                <a:srgbClr val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B798515E-6070-4D57-91E6-4963B8CBAD2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37830" y="2519601"/>
              <a:ext cx="0" cy="546978"/>
            </a:xfrm>
            <a:prstGeom prst="line">
              <a:avLst/>
            </a:prstGeom>
            <a:solidFill>
              <a:srgbClr val="9999FF"/>
            </a:solidFill>
            <a:ln w="19050" cap="rnd" cmpd="sng" algn="ctr">
              <a:solidFill>
                <a:srgbClr val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E169ED4F-CC2D-4F0E-AF85-FC2AC8CE81B1}"/>
              </a:ext>
            </a:extLst>
          </p:cNvPr>
          <p:cNvSpPr/>
          <p:nvPr/>
        </p:nvSpPr>
        <p:spPr>
          <a:xfrm>
            <a:off x="598407" y="2826622"/>
            <a:ext cx="1032334" cy="400110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微处理器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Times New Roman"/>
              <a:ea typeface="宋体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C34306BB-B413-4422-8F9E-380B793EA0E1}"/>
              </a:ext>
            </a:extLst>
          </p:cNvPr>
          <p:cNvSpPr/>
          <p:nvPr/>
        </p:nvSpPr>
        <p:spPr>
          <a:xfrm>
            <a:off x="2049211" y="2982382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4EFA07D4-804F-4A9D-A369-EEBB3645D51B}"/>
              </a:ext>
            </a:extLst>
          </p:cNvPr>
          <p:cNvSpPr/>
          <p:nvPr/>
        </p:nvSpPr>
        <p:spPr>
          <a:xfrm>
            <a:off x="5169764" y="1837229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FD410E5A-D0AB-4928-9633-C097DD1B6A64}"/>
              </a:ext>
            </a:extLst>
          </p:cNvPr>
          <p:cNvSpPr/>
          <p:nvPr/>
        </p:nvSpPr>
        <p:spPr>
          <a:xfrm>
            <a:off x="923264" y="3631111"/>
            <a:ext cx="923330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系统总线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D197BB8-FBD9-42D2-9863-2848E71D15F7}"/>
              </a:ext>
            </a:extLst>
          </p:cNvPr>
          <p:cNvSpPr/>
          <p:nvPr/>
        </p:nvSpPr>
        <p:spPr>
          <a:xfrm>
            <a:off x="624430" y="5013176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EF88C84A-B770-4610-9870-51A13FE6C076}"/>
              </a:ext>
            </a:extLst>
          </p:cNvPr>
          <p:cNvSpPr/>
          <p:nvPr/>
        </p:nvSpPr>
        <p:spPr bwMode="auto">
          <a:xfrm>
            <a:off x="6769319" y="2456427"/>
            <a:ext cx="1374800" cy="676696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中断控制器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DMA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控制器</a:t>
            </a: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F2394CBD-93C7-4917-A26F-A32E51FA078B}"/>
              </a:ext>
            </a:extLst>
          </p:cNvPr>
          <p:cNvCxnSpPr>
            <a:cxnSpLocks/>
          </p:cNvCxnSpPr>
          <p:nvPr/>
        </p:nvCxnSpPr>
        <p:spPr bwMode="auto">
          <a:xfrm>
            <a:off x="6847974" y="2125261"/>
            <a:ext cx="0" cy="331166"/>
          </a:xfrm>
          <a:prstGeom prst="straightConnector1">
            <a:avLst/>
          </a:prstGeom>
          <a:solidFill>
            <a:srgbClr val="9999FF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C0645553-0A85-43D2-8538-837C0455067B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68" y="2125261"/>
            <a:ext cx="0" cy="331167"/>
          </a:xfrm>
          <a:prstGeom prst="straightConnector1">
            <a:avLst/>
          </a:prstGeom>
          <a:solidFill>
            <a:srgbClr val="9999FF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93E52B7C-9AE4-453F-B617-F501658C5023}"/>
              </a:ext>
            </a:extLst>
          </p:cNvPr>
          <p:cNvCxnSpPr>
            <a:cxnSpLocks/>
          </p:cNvCxnSpPr>
          <p:nvPr/>
        </p:nvCxnSpPr>
        <p:spPr bwMode="auto">
          <a:xfrm>
            <a:off x="7265736" y="2125261"/>
            <a:ext cx="0" cy="331166"/>
          </a:xfrm>
          <a:prstGeom prst="straightConnector1">
            <a:avLst/>
          </a:prstGeom>
          <a:solidFill>
            <a:srgbClr val="9999FF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47878E1B-7D3D-4066-A6F3-D5E55120EA1F}"/>
              </a:ext>
            </a:extLst>
          </p:cNvPr>
          <p:cNvCxnSpPr>
            <a:cxnSpLocks/>
          </p:cNvCxnSpPr>
          <p:nvPr/>
        </p:nvCxnSpPr>
        <p:spPr bwMode="auto">
          <a:xfrm flipV="1">
            <a:off x="7352030" y="2125261"/>
            <a:ext cx="0" cy="331167"/>
          </a:xfrm>
          <a:prstGeom prst="straightConnector1">
            <a:avLst/>
          </a:prstGeom>
          <a:solidFill>
            <a:srgbClr val="9999FF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1D24F7B2-B932-4A8E-833A-19B40EF50757}"/>
              </a:ext>
            </a:extLst>
          </p:cNvPr>
          <p:cNvSpPr/>
          <p:nvPr/>
        </p:nvSpPr>
        <p:spPr>
          <a:xfrm>
            <a:off x="6905579" y="20496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rgbClr val="000000"/>
                </a:solidFill>
                <a:latin typeface="宋体"/>
                <a:ea typeface="宋体"/>
              </a:rPr>
              <a:t>…</a:t>
            </a:r>
            <a:endParaRPr lang="zh-CN" altLang="en-US" sz="1800" b="0" dirty="0">
              <a:solidFill>
                <a:srgbClr val="000000"/>
              </a:solidFill>
              <a:latin typeface="宋体"/>
              <a:ea typeface="宋体"/>
            </a:endParaRPr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99917595-73BC-44B2-BC25-44918C94583B}"/>
              </a:ext>
            </a:extLst>
          </p:cNvPr>
          <p:cNvCxnSpPr>
            <a:cxnSpLocks/>
          </p:cNvCxnSpPr>
          <p:nvPr/>
        </p:nvCxnSpPr>
        <p:spPr bwMode="auto">
          <a:xfrm>
            <a:off x="7563292" y="2122625"/>
            <a:ext cx="0" cy="331166"/>
          </a:xfrm>
          <a:prstGeom prst="straightConnector1">
            <a:avLst/>
          </a:prstGeom>
          <a:solidFill>
            <a:srgbClr val="9999FF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AC9667A6-A87D-4E08-B91D-B57DAC2CDE9C}"/>
              </a:ext>
            </a:extLst>
          </p:cNvPr>
          <p:cNvCxnSpPr>
            <a:cxnSpLocks/>
          </p:cNvCxnSpPr>
          <p:nvPr/>
        </p:nvCxnSpPr>
        <p:spPr bwMode="auto">
          <a:xfrm>
            <a:off x="8062586" y="2122625"/>
            <a:ext cx="0" cy="331166"/>
          </a:xfrm>
          <a:prstGeom prst="straightConnector1">
            <a:avLst/>
          </a:prstGeom>
          <a:solidFill>
            <a:srgbClr val="9999FF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5F3FB319-E30D-409F-8524-466FB2F150BA}"/>
              </a:ext>
            </a:extLst>
          </p:cNvPr>
          <p:cNvSpPr/>
          <p:nvPr/>
        </p:nvSpPr>
        <p:spPr>
          <a:xfrm>
            <a:off x="7496046" y="204700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rgbClr val="000000"/>
                </a:solidFill>
                <a:latin typeface="宋体"/>
                <a:ea typeface="宋体"/>
              </a:rPr>
              <a:t>……</a:t>
            </a:r>
            <a:endParaRPr lang="zh-CN" altLang="en-US" sz="1800" b="0" dirty="0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92090A29-0071-40D4-A1D2-198BE8F541D8}"/>
              </a:ext>
            </a:extLst>
          </p:cNvPr>
          <p:cNvSpPr/>
          <p:nvPr/>
        </p:nvSpPr>
        <p:spPr>
          <a:xfrm>
            <a:off x="5297450" y="114696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慢速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总线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066819A1-C70A-4980-9BF4-C60E1FB00661}"/>
              </a:ext>
            </a:extLst>
          </p:cNvPr>
          <p:cNvSpPr/>
          <p:nvPr/>
        </p:nvSpPr>
        <p:spPr>
          <a:xfrm>
            <a:off x="2883993" y="4784730"/>
            <a:ext cx="1384995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高速标准总线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BA046877-B4D5-4B4A-BDAD-0850BABF1512}"/>
              </a:ext>
            </a:extLst>
          </p:cNvPr>
          <p:cNvGrpSpPr/>
          <p:nvPr/>
        </p:nvGrpSpPr>
        <p:grpSpPr>
          <a:xfrm>
            <a:off x="2313631" y="5745161"/>
            <a:ext cx="935045" cy="715770"/>
            <a:chOff x="2738653" y="5169248"/>
            <a:chExt cx="935045" cy="715770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6E9FDD6E-96A8-4CDF-82C1-B836B444126A}"/>
                </a:ext>
              </a:extLst>
            </p:cNvPr>
            <p:cNvSpPr/>
            <p:nvPr/>
          </p:nvSpPr>
          <p:spPr bwMode="auto">
            <a:xfrm>
              <a:off x="2782987" y="5212111"/>
              <a:ext cx="842826" cy="559321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显示器</a:t>
              </a: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73EDC07A-02CF-4E43-B44D-1905DA789CFE}"/>
                </a:ext>
              </a:extLst>
            </p:cNvPr>
            <p:cNvSpPr/>
            <p:nvPr/>
          </p:nvSpPr>
          <p:spPr bwMode="auto">
            <a:xfrm>
              <a:off x="2738653" y="5169248"/>
              <a:ext cx="935045" cy="715770"/>
            </a:xfrm>
            <a:prstGeom prst="rect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8DE09524-E680-42DA-A3D1-A96BB206883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77132" y="5808248"/>
              <a:ext cx="43200" cy="43200"/>
            </a:xfrm>
            <a:prstGeom prst="ellips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F9E3BBC0-1F50-4AE8-894B-0C37C99EE25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02166" y="5808248"/>
              <a:ext cx="43200" cy="43200"/>
            </a:xfrm>
            <a:prstGeom prst="ellips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3FFACF95-619F-4B1B-A3D8-9BE5F781A1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27200" y="5809335"/>
              <a:ext cx="43200" cy="43200"/>
            </a:xfrm>
            <a:prstGeom prst="ellips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9" name="矩形 98">
            <a:extLst>
              <a:ext uri="{FF2B5EF4-FFF2-40B4-BE49-F238E27FC236}">
                <a16:creationId xmlns:a16="http://schemas.microsoft.com/office/drawing/2014/main" id="{B620ACE7-85D1-4769-B60A-E6841EB6DA93}"/>
              </a:ext>
            </a:extLst>
          </p:cNvPr>
          <p:cNvSpPr/>
          <p:nvPr/>
        </p:nvSpPr>
        <p:spPr bwMode="auto">
          <a:xfrm>
            <a:off x="3741886" y="3999897"/>
            <a:ext cx="1169569" cy="581999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高速接口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总线桥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A3914BC-F470-46C0-BAC8-06F2ADB87D28}"/>
              </a:ext>
            </a:extLst>
          </p:cNvPr>
          <p:cNvSpPr/>
          <p:nvPr/>
        </p:nvSpPr>
        <p:spPr bwMode="auto">
          <a:xfrm>
            <a:off x="531606" y="1073151"/>
            <a:ext cx="7966852" cy="4478492"/>
          </a:xfrm>
          <a:prstGeom prst="rect">
            <a:avLst/>
          </a:prstGeom>
          <a:noFill/>
          <a:ln w="28575" cap="rnd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152D5D8F-7AEF-41E9-8E1C-A68FE2F2E665}"/>
              </a:ext>
            </a:extLst>
          </p:cNvPr>
          <p:cNvSpPr/>
          <p:nvPr/>
        </p:nvSpPr>
        <p:spPr>
          <a:xfrm>
            <a:off x="6190158" y="4891226"/>
            <a:ext cx="987450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低速标准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总线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接口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C8D26269-1B70-439D-A0CC-60350CAAA8A2}"/>
              </a:ext>
            </a:extLst>
          </p:cNvPr>
          <p:cNvSpPr/>
          <p:nvPr/>
        </p:nvSpPr>
        <p:spPr bwMode="auto">
          <a:xfrm>
            <a:off x="784731" y="2429758"/>
            <a:ext cx="864094" cy="301355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MMU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9448C3D-F8E8-4CB4-B388-F03236EFFD70}"/>
              </a:ext>
            </a:extLst>
          </p:cNvPr>
          <p:cNvSpPr/>
          <p:nvPr/>
        </p:nvSpPr>
        <p:spPr bwMode="auto">
          <a:xfrm>
            <a:off x="1799836" y="2177302"/>
            <a:ext cx="1077951" cy="559089"/>
          </a:xfrm>
          <a:prstGeom prst="rect">
            <a:avLst/>
          </a:prstGeom>
          <a:solidFill>
            <a:srgbClr val="FFCCFF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Cache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1" name="箭头: 左右 50">
            <a:extLst>
              <a:ext uri="{FF2B5EF4-FFF2-40B4-BE49-F238E27FC236}">
                <a16:creationId xmlns:a16="http://schemas.microsoft.com/office/drawing/2014/main" id="{415DD00B-B119-423D-AF0F-284A50B6C250}"/>
              </a:ext>
            </a:extLst>
          </p:cNvPr>
          <p:cNvSpPr/>
          <p:nvPr/>
        </p:nvSpPr>
        <p:spPr bwMode="auto">
          <a:xfrm>
            <a:off x="645541" y="3421405"/>
            <a:ext cx="7415079" cy="288032"/>
          </a:xfrm>
          <a:prstGeom prst="leftRightArrow">
            <a:avLst>
              <a:gd name="adj1" fmla="val 50000"/>
              <a:gd name="adj2" fmla="val 82728"/>
            </a:avLst>
          </a:prstGeom>
          <a:solidFill>
            <a:srgbClr val="FF9933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2" name="箭头: 左右 51">
            <a:extLst>
              <a:ext uri="{FF2B5EF4-FFF2-40B4-BE49-F238E27FC236}">
                <a16:creationId xmlns:a16="http://schemas.microsoft.com/office/drawing/2014/main" id="{A99E336A-ADF8-4334-AC0D-9CA6136FAD5D}"/>
              </a:ext>
            </a:extLst>
          </p:cNvPr>
          <p:cNvSpPr/>
          <p:nvPr/>
        </p:nvSpPr>
        <p:spPr bwMode="auto">
          <a:xfrm rot="5400000">
            <a:off x="3813894" y="3224811"/>
            <a:ext cx="360040" cy="177414"/>
          </a:xfrm>
          <a:prstGeom prst="leftRightArrow">
            <a:avLst>
              <a:gd name="adj1" fmla="val 50000"/>
              <a:gd name="adj2" fmla="val 77359"/>
            </a:avLst>
          </a:prstGeom>
          <a:solidFill>
            <a:srgbClr val="FF9933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F8E70B64-9176-4F60-BDBF-D2061D72B3DC}"/>
              </a:ext>
            </a:extLst>
          </p:cNvPr>
          <p:cNvSpPr/>
          <p:nvPr/>
        </p:nvSpPr>
        <p:spPr bwMode="auto">
          <a:xfrm rot="5400000">
            <a:off x="1509830" y="3080732"/>
            <a:ext cx="648198" cy="177414"/>
          </a:xfrm>
          <a:prstGeom prst="leftRightArrow">
            <a:avLst>
              <a:gd name="adj1" fmla="val 50000"/>
              <a:gd name="adj2" fmla="val 77359"/>
            </a:avLst>
          </a:prstGeom>
          <a:solidFill>
            <a:srgbClr val="FF9933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4" name="箭头: 左右 53">
            <a:extLst>
              <a:ext uri="{FF2B5EF4-FFF2-40B4-BE49-F238E27FC236}">
                <a16:creationId xmlns:a16="http://schemas.microsoft.com/office/drawing/2014/main" id="{2A6B1CF7-844E-4895-86A3-BE07D4A43DD0}"/>
              </a:ext>
            </a:extLst>
          </p:cNvPr>
          <p:cNvSpPr/>
          <p:nvPr/>
        </p:nvSpPr>
        <p:spPr bwMode="auto">
          <a:xfrm rot="5400000">
            <a:off x="4145358" y="3728742"/>
            <a:ext cx="360040" cy="177414"/>
          </a:xfrm>
          <a:prstGeom prst="leftRightArrow">
            <a:avLst>
              <a:gd name="adj1" fmla="val 50000"/>
              <a:gd name="adj2" fmla="val 77359"/>
            </a:avLst>
          </a:prstGeom>
          <a:solidFill>
            <a:srgbClr val="FF9933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7" name="箭头: 左右 56">
            <a:extLst>
              <a:ext uri="{FF2B5EF4-FFF2-40B4-BE49-F238E27FC236}">
                <a16:creationId xmlns:a16="http://schemas.microsoft.com/office/drawing/2014/main" id="{29A8CB60-64A3-466E-B579-40138A3330C7}"/>
              </a:ext>
            </a:extLst>
          </p:cNvPr>
          <p:cNvSpPr/>
          <p:nvPr/>
        </p:nvSpPr>
        <p:spPr bwMode="auto">
          <a:xfrm rot="5400000">
            <a:off x="2602987" y="3728742"/>
            <a:ext cx="360040" cy="177414"/>
          </a:xfrm>
          <a:prstGeom prst="leftRightArrow">
            <a:avLst>
              <a:gd name="adj1" fmla="val 50000"/>
              <a:gd name="adj2" fmla="val 77359"/>
            </a:avLst>
          </a:prstGeom>
          <a:solidFill>
            <a:srgbClr val="FF9933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0" name="箭头: 左右 59">
            <a:extLst>
              <a:ext uri="{FF2B5EF4-FFF2-40B4-BE49-F238E27FC236}">
                <a16:creationId xmlns:a16="http://schemas.microsoft.com/office/drawing/2014/main" id="{BCC98481-DB57-4D79-869A-34763B7FD58E}"/>
              </a:ext>
            </a:extLst>
          </p:cNvPr>
          <p:cNvSpPr/>
          <p:nvPr/>
        </p:nvSpPr>
        <p:spPr bwMode="auto">
          <a:xfrm rot="5400000">
            <a:off x="5758111" y="3728617"/>
            <a:ext cx="360040" cy="177414"/>
          </a:xfrm>
          <a:prstGeom prst="leftRightArrow">
            <a:avLst>
              <a:gd name="adj1" fmla="val 50000"/>
              <a:gd name="adj2" fmla="val 77359"/>
            </a:avLst>
          </a:prstGeom>
          <a:solidFill>
            <a:srgbClr val="FF9933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2" name="箭头: 左右 61">
            <a:extLst>
              <a:ext uri="{FF2B5EF4-FFF2-40B4-BE49-F238E27FC236}">
                <a16:creationId xmlns:a16="http://schemas.microsoft.com/office/drawing/2014/main" id="{4CAD5FA9-FBF8-414E-94D8-B933059A91D0}"/>
              </a:ext>
            </a:extLst>
          </p:cNvPr>
          <p:cNvSpPr/>
          <p:nvPr/>
        </p:nvSpPr>
        <p:spPr bwMode="auto">
          <a:xfrm rot="5400000">
            <a:off x="5770969" y="3224686"/>
            <a:ext cx="360040" cy="177414"/>
          </a:xfrm>
          <a:prstGeom prst="leftRightArrow">
            <a:avLst>
              <a:gd name="adj1" fmla="val 50000"/>
              <a:gd name="adj2" fmla="val 77359"/>
            </a:avLst>
          </a:prstGeom>
          <a:solidFill>
            <a:srgbClr val="FF9933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6" name="箭头: 左右 65">
            <a:extLst>
              <a:ext uri="{FF2B5EF4-FFF2-40B4-BE49-F238E27FC236}">
                <a16:creationId xmlns:a16="http://schemas.microsoft.com/office/drawing/2014/main" id="{3D3168B5-35AB-46EF-9739-B4BF6F77644D}"/>
              </a:ext>
            </a:extLst>
          </p:cNvPr>
          <p:cNvSpPr/>
          <p:nvPr/>
        </p:nvSpPr>
        <p:spPr bwMode="auto">
          <a:xfrm rot="5400000">
            <a:off x="7270277" y="3728617"/>
            <a:ext cx="360040" cy="177414"/>
          </a:xfrm>
          <a:prstGeom prst="leftRightArrow">
            <a:avLst>
              <a:gd name="adj1" fmla="val 50000"/>
              <a:gd name="adj2" fmla="val 77359"/>
            </a:avLst>
          </a:prstGeom>
          <a:solidFill>
            <a:srgbClr val="FF9933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1" name="箭头: 左右 80">
            <a:extLst>
              <a:ext uri="{FF2B5EF4-FFF2-40B4-BE49-F238E27FC236}">
                <a16:creationId xmlns:a16="http://schemas.microsoft.com/office/drawing/2014/main" id="{EB951CEC-995B-4B8B-92F6-CA10A90D67D0}"/>
              </a:ext>
            </a:extLst>
          </p:cNvPr>
          <p:cNvSpPr/>
          <p:nvPr/>
        </p:nvSpPr>
        <p:spPr bwMode="auto">
          <a:xfrm rot="5400000">
            <a:off x="7275003" y="3224686"/>
            <a:ext cx="360040" cy="177414"/>
          </a:xfrm>
          <a:prstGeom prst="leftRightArrow">
            <a:avLst>
              <a:gd name="adj1" fmla="val 50000"/>
              <a:gd name="adj2" fmla="val 77359"/>
            </a:avLst>
          </a:prstGeom>
          <a:solidFill>
            <a:srgbClr val="FF9933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1" name="箭头: 右 100">
            <a:extLst>
              <a:ext uri="{FF2B5EF4-FFF2-40B4-BE49-F238E27FC236}">
                <a16:creationId xmlns:a16="http://schemas.microsoft.com/office/drawing/2014/main" id="{059A8042-FD5F-418A-A0D9-2F209F5F967B}"/>
              </a:ext>
            </a:extLst>
          </p:cNvPr>
          <p:cNvSpPr/>
          <p:nvPr/>
        </p:nvSpPr>
        <p:spPr bwMode="auto">
          <a:xfrm rot="16200000" flipH="1">
            <a:off x="2636956" y="5502752"/>
            <a:ext cx="292285" cy="177231"/>
          </a:xfrm>
          <a:prstGeom prst="rightArrow">
            <a:avLst>
              <a:gd name="adj1" fmla="val 50000"/>
              <a:gd name="adj2" fmla="val 73289"/>
            </a:avLst>
          </a:prstGeom>
          <a:solidFill>
            <a:srgbClr val="FF9933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2" name="箭头: 右 101">
            <a:extLst>
              <a:ext uri="{FF2B5EF4-FFF2-40B4-BE49-F238E27FC236}">
                <a16:creationId xmlns:a16="http://schemas.microsoft.com/office/drawing/2014/main" id="{C12DD18F-CC15-4820-97DE-652682EBCCCF}"/>
              </a:ext>
            </a:extLst>
          </p:cNvPr>
          <p:cNvSpPr/>
          <p:nvPr/>
        </p:nvSpPr>
        <p:spPr bwMode="auto">
          <a:xfrm rot="5400000">
            <a:off x="6459463" y="985045"/>
            <a:ext cx="366388" cy="177231"/>
          </a:xfrm>
          <a:prstGeom prst="rightArrow">
            <a:avLst>
              <a:gd name="adj1" fmla="val 50000"/>
              <a:gd name="adj2" fmla="val 73289"/>
            </a:avLst>
          </a:prstGeom>
          <a:solidFill>
            <a:srgbClr val="FF9933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4" name="箭头: 左右 103">
            <a:extLst>
              <a:ext uri="{FF2B5EF4-FFF2-40B4-BE49-F238E27FC236}">
                <a16:creationId xmlns:a16="http://schemas.microsoft.com/office/drawing/2014/main" id="{49B2BDC5-0D56-4427-928D-1954D8931FF1}"/>
              </a:ext>
            </a:extLst>
          </p:cNvPr>
          <p:cNvSpPr/>
          <p:nvPr/>
        </p:nvSpPr>
        <p:spPr bwMode="auto">
          <a:xfrm>
            <a:off x="5993109" y="1388902"/>
            <a:ext cx="478233" cy="177414"/>
          </a:xfrm>
          <a:prstGeom prst="leftRightArrow">
            <a:avLst>
              <a:gd name="adj1" fmla="val 50000"/>
              <a:gd name="adj2" fmla="val 77359"/>
            </a:avLst>
          </a:prstGeom>
          <a:solidFill>
            <a:srgbClr val="FF9933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5" name="箭头: 左右 104">
            <a:extLst>
              <a:ext uri="{FF2B5EF4-FFF2-40B4-BE49-F238E27FC236}">
                <a16:creationId xmlns:a16="http://schemas.microsoft.com/office/drawing/2014/main" id="{C30CE182-FCFF-472F-9DB6-A0120ADFDA0E}"/>
              </a:ext>
            </a:extLst>
          </p:cNvPr>
          <p:cNvSpPr/>
          <p:nvPr/>
        </p:nvSpPr>
        <p:spPr bwMode="auto">
          <a:xfrm rot="5400000">
            <a:off x="8028849" y="984956"/>
            <a:ext cx="366390" cy="177414"/>
          </a:xfrm>
          <a:prstGeom prst="leftRightArrow">
            <a:avLst>
              <a:gd name="adj1" fmla="val 50000"/>
              <a:gd name="adj2" fmla="val 77359"/>
            </a:avLst>
          </a:prstGeom>
          <a:solidFill>
            <a:srgbClr val="FF9933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7" name="箭头: 右 106">
            <a:extLst>
              <a:ext uri="{FF2B5EF4-FFF2-40B4-BE49-F238E27FC236}">
                <a16:creationId xmlns:a16="http://schemas.microsoft.com/office/drawing/2014/main" id="{154707EA-A214-434D-B46F-2960D55B8680}"/>
              </a:ext>
            </a:extLst>
          </p:cNvPr>
          <p:cNvSpPr/>
          <p:nvPr/>
        </p:nvSpPr>
        <p:spPr bwMode="auto">
          <a:xfrm rot="5400000">
            <a:off x="7101185" y="985045"/>
            <a:ext cx="366388" cy="177231"/>
          </a:xfrm>
          <a:prstGeom prst="rightArrow">
            <a:avLst>
              <a:gd name="adj1" fmla="val 50000"/>
              <a:gd name="adj2" fmla="val 73289"/>
            </a:avLst>
          </a:prstGeom>
          <a:solidFill>
            <a:srgbClr val="FF9933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2" name="箭头: 左右 111">
            <a:extLst>
              <a:ext uri="{FF2B5EF4-FFF2-40B4-BE49-F238E27FC236}">
                <a16:creationId xmlns:a16="http://schemas.microsoft.com/office/drawing/2014/main" id="{9BF53396-86D4-4518-864F-0DEA3788202C}"/>
              </a:ext>
            </a:extLst>
          </p:cNvPr>
          <p:cNvSpPr/>
          <p:nvPr/>
        </p:nvSpPr>
        <p:spPr bwMode="auto">
          <a:xfrm rot="5400000">
            <a:off x="3677566" y="5139454"/>
            <a:ext cx="1295623" cy="177414"/>
          </a:xfrm>
          <a:prstGeom prst="leftRightArrow">
            <a:avLst>
              <a:gd name="adj1" fmla="val 50000"/>
              <a:gd name="adj2" fmla="val 77359"/>
            </a:avLst>
          </a:prstGeom>
          <a:solidFill>
            <a:srgbClr val="FF9933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3" name="箭头: 左右 112">
            <a:extLst>
              <a:ext uri="{FF2B5EF4-FFF2-40B4-BE49-F238E27FC236}">
                <a16:creationId xmlns:a16="http://schemas.microsoft.com/office/drawing/2014/main" id="{3F8022BF-E782-4CD4-8759-5F570FC32F68}"/>
              </a:ext>
            </a:extLst>
          </p:cNvPr>
          <p:cNvSpPr/>
          <p:nvPr/>
        </p:nvSpPr>
        <p:spPr bwMode="auto">
          <a:xfrm rot="5400000">
            <a:off x="5289879" y="5139010"/>
            <a:ext cx="1296503" cy="177414"/>
          </a:xfrm>
          <a:prstGeom prst="leftRightArrow">
            <a:avLst>
              <a:gd name="adj1" fmla="val 50000"/>
              <a:gd name="adj2" fmla="val 77359"/>
            </a:avLst>
          </a:prstGeom>
          <a:solidFill>
            <a:srgbClr val="FF9933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4" name="箭头: 左右 113">
            <a:extLst>
              <a:ext uri="{FF2B5EF4-FFF2-40B4-BE49-F238E27FC236}">
                <a16:creationId xmlns:a16="http://schemas.microsoft.com/office/drawing/2014/main" id="{FDE03267-1D03-4FFA-84A5-088144D435BB}"/>
              </a:ext>
            </a:extLst>
          </p:cNvPr>
          <p:cNvSpPr/>
          <p:nvPr/>
        </p:nvSpPr>
        <p:spPr bwMode="auto">
          <a:xfrm rot="5400000">
            <a:off x="6802046" y="5139013"/>
            <a:ext cx="1296502" cy="177414"/>
          </a:xfrm>
          <a:prstGeom prst="leftRightArrow">
            <a:avLst>
              <a:gd name="adj1" fmla="val 50000"/>
              <a:gd name="adj2" fmla="val 77359"/>
            </a:avLst>
          </a:prstGeom>
          <a:solidFill>
            <a:srgbClr val="FF9933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5" name="箭头: 左右 114">
            <a:extLst>
              <a:ext uri="{FF2B5EF4-FFF2-40B4-BE49-F238E27FC236}">
                <a16:creationId xmlns:a16="http://schemas.microsoft.com/office/drawing/2014/main" id="{25AE3AAE-EF0E-40D6-8A83-71B4C4CE3941}"/>
              </a:ext>
            </a:extLst>
          </p:cNvPr>
          <p:cNvSpPr/>
          <p:nvPr/>
        </p:nvSpPr>
        <p:spPr bwMode="auto">
          <a:xfrm rot="5400000">
            <a:off x="3813894" y="2432598"/>
            <a:ext cx="360040" cy="177414"/>
          </a:xfrm>
          <a:prstGeom prst="leftRightArrow">
            <a:avLst>
              <a:gd name="adj1" fmla="val 50000"/>
              <a:gd name="adj2" fmla="val 77359"/>
            </a:avLst>
          </a:prstGeom>
          <a:solidFill>
            <a:srgbClr val="FF9933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6" name="箭头: 左右 115">
            <a:extLst>
              <a:ext uri="{FF2B5EF4-FFF2-40B4-BE49-F238E27FC236}">
                <a16:creationId xmlns:a16="http://schemas.microsoft.com/office/drawing/2014/main" id="{89274224-A337-46AC-96F4-0A20CF40C238}"/>
              </a:ext>
            </a:extLst>
          </p:cNvPr>
          <p:cNvSpPr/>
          <p:nvPr/>
        </p:nvSpPr>
        <p:spPr bwMode="auto">
          <a:xfrm rot="5400000">
            <a:off x="2534386" y="4740264"/>
            <a:ext cx="497241" cy="177414"/>
          </a:xfrm>
          <a:prstGeom prst="leftRightArrow">
            <a:avLst>
              <a:gd name="adj1" fmla="val 50000"/>
              <a:gd name="adj2" fmla="val 77359"/>
            </a:avLst>
          </a:prstGeom>
          <a:solidFill>
            <a:srgbClr val="FF9933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7" name="箭头: 左右 116">
            <a:extLst>
              <a:ext uri="{FF2B5EF4-FFF2-40B4-BE49-F238E27FC236}">
                <a16:creationId xmlns:a16="http://schemas.microsoft.com/office/drawing/2014/main" id="{D95341F4-69D5-4AB7-A20C-8A4C5D97B568}"/>
              </a:ext>
            </a:extLst>
          </p:cNvPr>
          <p:cNvSpPr/>
          <p:nvPr/>
        </p:nvSpPr>
        <p:spPr bwMode="auto">
          <a:xfrm rot="5400000">
            <a:off x="5143631" y="1605793"/>
            <a:ext cx="1608067" cy="177414"/>
          </a:xfrm>
          <a:prstGeom prst="leftRightArrow">
            <a:avLst>
              <a:gd name="adj1" fmla="val 50000"/>
              <a:gd name="adj2" fmla="val 77359"/>
            </a:avLst>
          </a:prstGeom>
          <a:solidFill>
            <a:srgbClr val="FF9933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3435D120-8A01-46A2-9CF4-B4C3124597BB}"/>
              </a:ext>
            </a:extLst>
          </p:cNvPr>
          <p:cNvSpPr/>
          <p:nvPr/>
        </p:nvSpPr>
        <p:spPr bwMode="auto">
          <a:xfrm>
            <a:off x="3434686" y="2718958"/>
            <a:ext cx="1224137" cy="360041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47E1ED55-6E6C-419D-91DE-DA7D30FBD432}"/>
              </a:ext>
            </a:extLst>
          </p:cNvPr>
          <p:cNvSpPr/>
          <p:nvPr/>
        </p:nvSpPr>
        <p:spPr bwMode="auto">
          <a:xfrm>
            <a:off x="3381846" y="2773331"/>
            <a:ext cx="1224137" cy="360041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主存控制器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C9C4CFAC-3150-4D50-AC86-B0EA5AFEC138}"/>
              </a:ext>
            </a:extLst>
          </p:cNvPr>
          <p:cNvSpPr/>
          <p:nvPr/>
        </p:nvSpPr>
        <p:spPr bwMode="auto">
          <a:xfrm>
            <a:off x="3381847" y="1215863"/>
            <a:ext cx="1224136" cy="1050006"/>
          </a:xfrm>
          <a:prstGeom prst="rect">
            <a:avLst/>
          </a:prstGeom>
          <a:solidFill>
            <a:srgbClr val="FFCC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C2A0366F-E02C-4929-B792-756280995E99}"/>
              </a:ext>
            </a:extLst>
          </p:cNvPr>
          <p:cNvSpPr/>
          <p:nvPr/>
        </p:nvSpPr>
        <p:spPr bwMode="auto">
          <a:xfrm>
            <a:off x="3313453" y="1282463"/>
            <a:ext cx="1224136" cy="1050006"/>
          </a:xfrm>
          <a:prstGeom prst="rect">
            <a:avLst/>
          </a:prstGeom>
          <a:solidFill>
            <a:srgbClr val="FFCC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主存</a:t>
            </a: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BA09B71F-1E64-4B30-8C2E-1B0E95C6D73D}"/>
              </a:ext>
            </a:extLst>
          </p:cNvPr>
          <p:cNvSpPr/>
          <p:nvPr/>
        </p:nvSpPr>
        <p:spPr>
          <a:xfrm>
            <a:off x="522420" y="4609699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主机</a:t>
            </a: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677FF0A4-38C0-4027-AB8F-A1AE72B0AA3D}"/>
              </a:ext>
            </a:extLst>
          </p:cNvPr>
          <p:cNvSpPr/>
          <p:nvPr/>
        </p:nvSpPr>
        <p:spPr>
          <a:xfrm>
            <a:off x="2261913" y="3043344"/>
            <a:ext cx="700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北桥</a:t>
            </a: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15D20BFF-ACDD-487B-AF0C-744981B70359}"/>
              </a:ext>
            </a:extLst>
          </p:cNvPr>
          <p:cNvSpPr/>
          <p:nvPr/>
        </p:nvSpPr>
        <p:spPr>
          <a:xfrm>
            <a:off x="5140113" y="2057098"/>
            <a:ext cx="700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8000"/>
                </a:solidFill>
              </a:rPr>
              <a:t>南桥</a:t>
            </a: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876F1AB-5A8F-49BC-BD64-78399E85B74D}"/>
              </a:ext>
            </a:extLst>
          </p:cNvPr>
          <p:cNvSpPr/>
          <p:nvPr/>
        </p:nvSpPr>
        <p:spPr>
          <a:xfrm>
            <a:off x="475860" y="56046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/>
              <a:t>微型计算机（</a:t>
            </a:r>
            <a:r>
              <a:rPr lang="en-US" altLang="zh-CN" sz="2400" dirty="0"/>
              <a:t>PC</a:t>
            </a:r>
            <a:r>
              <a:rPr lang="zh-CN" altLang="en-US" sz="2400" dirty="0"/>
              <a:t>机）结构框图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B6AADDB6-8610-49DF-82D2-85DBACBD5CDE}"/>
              </a:ext>
            </a:extLst>
          </p:cNvPr>
          <p:cNvSpPr/>
          <p:nvPr/>
        </p:nvSpPr>
        <p:spPr bwMode="auto">
          <a:xfrm>
            <a:off x="6360612" y="303675"/>
            <a:ext cx="555976" cy="588229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键盘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269B2D33-015A-4344-A4D1-4027CFB1588B}"/>
              </a:ext>
            </a:extLst>
          </p:cNvPr>
          <p:cNvSpPr/>
          <p:nvPr/>
        </p:nvSpPr>
        <p:spPr bwMode="auto">
          <a:xfrm>
            <a:off x="7648427" y="305141"/>
            <a:ext cx="1128318" cy="586763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传统串口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并口设备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9965DA24-C10F-4A44-A64E-C9C4FD563242}"/>
              </a:ext>
            </a:extLst>
          </p:cNvPr>
          <p:cNvSpPr/>
          <p:nvPr/>
        </p:nvSpPr>
        <p:spPr bwMode="auto">
          <a:xfrm>
            <a:off x="7002334" y="303675"/>
            <a:ext cx="555976" cy="588229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鼠标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5A342CCF-EF88-4B4B-A709-ED6822B4C65E}"/>
              </a:ext>
            </a:extLst>
          </p:cNvPr>
          <p:cNvSpPr/>
          <p:nvPr/>
        </p:nvSpPr>
        <p:spPr bwMode="auto">
          <a:xfrm>
            <a:off x="5631382" y="299055"/>
            <a:ext cx="633388" cy="588229"/>
          </a:xfrm>
          <a:prstGeom prst="rect">
            <a:avLst/>
          </a:prstGeom>
          <a:solidFill>
            <a:srgbClr val="FFCC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BIOS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32825288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95058F-DAD8-43EC-B5B4-E9116BA98FA9}" type="slidenum">
              <a:rPr lang="zh-CN" altLang="en-US"/>
              <a:pPr/>
              <a:t>60</a:t>
            </a:fld>
            <a:endParaRPr lang="en-US" altLang="zh-CN"/>
          </a:p>
        </p:txBody>
      </p:sp>
      <p:sp>
        <p:nvSpPr>
          <p:cNvPr id="1594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4.2.4  </a:t>
            </a:r>
            <a:r>
              <a:rPr lang="zh-CN" altLang="en-US" dirty="0"/>
              <a:t>相联存储器</a:t>
            </a:r>
            <a:endParaRPr lang="zh-CN" altLang="en-US" dirty="0">
              <a:solidFill>
                <a:srgbClr val="006600"/>
              </a:solidFill>
            </a:endParaRPr>
          </a:p>
        </p:txBody>
      </p:sp>
      <p:sp>
        <p:nvSpPr>
          <p:cNvPr id="1594371" name="Text Box 3"/>
          <p:cNvSpPr txBox="1">
            <a:spLocks noChangeArrowheads="1"/>
          </p:cNvSpPr>
          <p:nvPr/>
        </p:nvSpPr>
        <p:spPr bwMode="auto">
          <a:xfrm>
            <a:off x="5076825" y="6092825"/>
            <a:ext cx="3816350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>
                <a:solidFill>
                  <a:schemeClr val="bg2"/>
                </a:solidFill>
              </a:rPr>
              <a:t>相联存储器的构成图</a:t>
            </a:r>
          </a:p>
        </p:txBody>
      </p:sp>
      <p:graphicFrame>
        <p:nvGraphicFramePr>
          <p:cNvPr id="1594372" name="Object 4"/>
          <p:cNvGraphicFramePr>
            <a:graphicFrameLocks noChangeAspect="1"/>
          </p:cNvGraphicFramePr>
          <p:nvPr/>
        </p:nvGraphicFramePr>
        <p:xfrm>
          <a:off x="107950" y="549275"/>
          <a:ext cx="5127625" cy="619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4486" name="Visio" r:id="rId3" imgW="2440816" imgH="2924598" progId="Visio.Drawing.11">
                  <p:embed/>
                </p:oleObj>
              </mc:Choice>
              <mc:Fallback>
                <p:oleObj name="Visio" r:id="rId3" imgW="2440816" imgH="2924598" progId="Visio.Drawing.11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549275"/>
                        <a:ext cx="5127625" cy="6192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4388" name="Rectangle 20"/>
          <p:cNvSpPr>
            <a:spLocks noChangeArrowheads="1"/>
          </p:cNvSpPr>
          <p:nvPr/>
        </p:nvSpPr>
        <p:spPr bwMode="auto">
          <a:xfrm>
            <a:off x="5435600" y="2420938"/>
            <a:ext cx="2808288" cy="936625"/>
          </a:xfrm>
          <a:prstGeom prst="rect">
            <a:avLst/>
          </a:prstGeom>
          <a:solidFill>
            <a:srgbClr val="C1FFC1"/>
          </a:solidFill>
          <a:ln w="28575" algn="ctr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由</a:t>
            </a:r>
            <a:r>
              <a:rPr lang="en-US" altLang="zh-CN" sz="2400">
                <a:solidFill>
                  <a:srgbClr val="0000FF"/>
                </a:solidFill>
              </a:rPr>
              <a:t>2</a:t>
            </a:r>
            <a:r>
              <a:rPr lang="en-US" altLang="zh-CN" sz="2400" baseline="50000">
                <a:solidFill>
                  <a:srgbClr val="0000FF"/>
                </a:solidFill>
              </a:rPr>
              <a:t>m</a:t>
            </a:r>
            <a:r>
              <a:rPr lang="zh-CN" altLang="en-US" sz="2400">
                <a:solidFill>
                  <a:srgbClr val="0000FF"/>
                </a:solidFill>
              </a:rPr>
              <a:t>个</a:t>
            </a:r>
            <a:r>
              <a:rPr lang="en-US" altLang="zh-CN" sz="2400">
                <a:solidFill>
                  <a:srgbClr val="0000FF"/>
                </a:solidFill>
              </a:rPr>
              <a:t>N</a:t>
            </a:r>
            <a:r>
              <a:rPr lang="zh-CN" altLang="en-US" sz="2400">
                <a:solidFill>
                  <a:srgbClr val="0000FF"/>
                </a:solidFill>
              </a:rPr>
              <a:t>位的</a:t>
            </a:r>
            <a:br>
              <a:rPr lang="zh-CN" altLang="en-US" sz="2400">
                <a:solidFill>
                  <a:srgbClr val="0000FF"/>
                </a:solidFill>
              </a:rPr>
            </a:br>
            <a:r>
              <a:rPr lang="zh-CN" altLang="en-US" sz="2400">
                <a:solidFill>
                  <a:srgbClr val="0000FF"/>
                </a:solidFill>
              </a:rPr>
              <a:t>数字比较器构成</a:t>
            </a:r>
          </a:p>
        </p:txBody>
      </p:sp>
      <p:sp>
        <p:nvSpPr>
          <p:cNvPr id="1594389" name="Rectangle 21"/>
          <p:cNvSpPr>
            <a:spLocks noChangeArrowheads="1"/>
          </p:cNvSpPr>
          <p:nvPr/>
        </p:nvSpPr>
        <p:spPr bwMode="auto">
          <a:xfrm>
            <a:off x="5435600" y="3787775"/>
            <a:ext cx="3457575" cy="936625"/>
          </a:xfrm>
          <a:prstGeom prst="rect">
            <a:avLst/>
          </a:prstGeom>
          <a:solidFill>
            <a:srgbClr val="C1FFC1"/>
          </a:solidFill>
          <a:ln w="28575" algn="ctr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记录比较器的比较结果（</a:t>
            </a:r>
            <a:r>
              <a:rPr lang="en-US" altLang="zh-CN" sz="2400">
                <a:solidFill>
                  <a:srgbClr val="0000FF"/>
                </a:solidFill>
              </a:rPr>
              <a:t>2</a:t>
            </a:r>
            <a:r>
              <a:rPr lang="en-US" altLang="zh-CN" sz="2400" baseline="50000">
                <a:solidFill>
                  <a:srgbClr val="0000FF"/>
                </a:solidFill>
              </a:rPr>
              <a:t>m</a:t>
            </a:r>
            <a:r>
              <a:rPr lang="zh-CN" altLang="en-US" sz="2400">
                <a:solidFill>
                  <a:srgbClr val="0000FF"/>
                </a:solidFill>
              </a:rPr>
              <a:t>位）</a:t>
            </a:r>
          </a:p>
        </p:txBody>
      </p:sp>
      <p:sp>
        <p:nvSpPr>
          <p:cNvPr id="1594390" name="Rectangle 22"/>
          <p:cNvSpPr>
            <a:spLocks noChangeArrowheads="1"/>
          </p:cNvSpPr>
          <p:nvPr/>
        </p:nvSpPr>
        <p:spPr bwMode="auto">
          <a:xfrm>
            <a:off x="5435600" y="4940300"/>
            <a:ext cx="3457575" cy="936625"/>
          </a:xfrm>
          <a:prstGeom prst="rect">
            <a:avLst/>
          </a:prstGeom>
          <a:solidFill>
            <a:srgbClr val="C1FFC1"/>
          </a:solidFill>
          <a:ln w="28575" algn="ctr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存放比较过程中发现的匹配存储单元的内容</a:t>
            </a:r>
          </a:p>
        </p:txBody>
      </p:sp>
      <p:sp>
        <p:nvSpPr>
          <p:cNvPr id="1594391" name="Line 23"/>
          <p:cNvSpPr>
            <a:spLocks noChangeShapeType="1"/>
          </p:cNvSpPr>
          <p:nvPr/>
        </p:nvSpPr>
        <p:spPr bwMode="auto">
          <a:xfrm flipH="1">
            <a:off x="5219700" y="4292600"/>
            <a:ext cx="2159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4392" name="Line 24"/>
          <p:cNvSpPr>
            <a:spLocks noChangeShapeType="1"/>
          </p:cNvSpPr>
          <p:nvPr/>
        </p:nvSpPr>
        <p:spPr bwMode="auto">
          <a:xfrm flipH="1">
            <a:off x="5148263" y="5445125"/>
            <a:ext cx="287337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4393" name="Line 25"/>
          <p:cNvSpPr>
            <a:spLocks noChangeShapeType="1"/>
          </p:cNvSpPr>
          <p:nvPr/>
        </p:nvSpPr>
        <p:spPr bwMode="auto">
          <a:xfrm flipH="1">
            <a:off x="4787900" y="5445125"/>
            <a:ext cx="360363" cy="360363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4394" name="Line 26"/>
          <p:cNvSpPr>
            <a:spLocks noChangeShapeType="1"/>
          </p:cNvSpPr>
          <p:nvPr/>
        </p:nvSpPr>
        <p:spPr bwMode="auto">
          <a:xfrm flipH="1">
            <a:off x="4427538" y="5805488"/>
            <a:ext cx="360362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4395" name="Line 27"/>
          <p:cNvSpPr>
            <a:spLocks noChangeShapeType="1"/>
          </p:cNvSpPr>
          <p:nvPr/>
        </p:nvSpPr>
        <p:spPr bwMode="auto">
          <a:xfrm flipH="1">
            <a:off x="4787900" y="2565400"/>
            <a:ext cx="6477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4396" name="Line 28"/>
          <p:cNvSpPr>
            <a:spLocks noChangeShapeType="1"/>
          </p:cNvSpPr>
          <p:nvPr/>
        </p:nvSpPr>
        <p:spPr bwMode="auto">
          <a:xfrm flipH="1">
            <a:off x="4356100" y="2565400"/>
            <a:ext cx="431800" cy="142875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208 -1.48148E-6 L 2.5E-6 -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94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94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94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94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94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94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94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59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94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94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94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94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94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94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94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94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94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94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94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94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159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94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94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94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94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4388" grpId="0" animBg="1"/>
      <p:bldP spid="1594389" grpId="0" animBg="1"/>
      <p:bldP spid="1594390" grpId="0" animBg="1"/>
      <p:bldP spid="1594391" grpId="0" animBg="1"/>
      <p:bldP spid="1594392" grpId="0" animBg="1"/>
      <p:bldP spid="1594393" grpId="0" animBg="1"/>
      <p:bldP spid="1594394" grpId="0" animBg="1"/>
      <p:bldP spid="1594395" grpId="0" animBg="1"/>
      <p:bldP spid="159439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0D71A4-C42C-409A-B172-6ADFAAC3C9E8}" type="slidenum">
              <a:rPr lang="zh-CN" altLang="en-US"/>
              <a:pPr/>
              <a:t>61</a:t>
            </a:fld>
            <a:endParaRPr lang="en-US" altLang="zh-CN"/>
          </a:p>
        </p:txBody>
      </p:sp>
      <p:sp>
        <p:nvSpPr>
          <p:cNvPr id="1600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4.2.4  </a:t>
            </a:r>
            <a:r>
              <a:rPr lang="zh-CN" altLang="en-US" dirty="0"/>
              <a:t>相联存储器</a:t>
            </a:r>
            <a:endParaRPr lang="zh-CN" altLang="en-US" dirty="0">
              <a:solidFill>
                <a:srgbClr val="006600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20914" y="657407"/>
            <a:ext cx="2679788" cy="1086276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>
                <a:solidFill>
                  <a:srgbClr val="D60093"/>
                </a:solidFill>
              </a:rPr>
              <a:t>4</a:t>
            </a:r>
            <a:r>
              <a:rPr lang="zh-CN" altLang="en-US" dirty="0">
                <a:solidFill>
                  <a:srgbClr val="D60093"/>
                </a:solidFill>
              </a:rPr>
              <a:t>个存储单元的</a:t>
            </a:r>
            <a:endParaRPr lang="en-US" altLang="zh-CN" dirty="0">
              <a:solidFill>
                <a:srgbClr val="D60093"/>
              </a:solidFill>
            </a:endParaRPr>
          </a:p>
          <a:p>
            <a:pPr marL="0" indent="0" algn="ctr">
              <a:buNone/>
            </a:pPr>
            <a:r>
              <a:rPr lang="zh-CN" altLang="en-US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相联存储器</a:t>
            </a:r>
          </a:p>
        </p:txBody>
      </p:sp>
      <p:sp>
        <p:nvSpPr>
          <p:cNvPr id="6" name="Rectangle 144"/>
          <p:cNvSpPr>
            <a:spLocks noChangeArrowheads="1"/>
          </p:cNvSpPr>
          <p:nvPr/>
        </p:nvSpPr>
        <p:spPr bwMode="auto">
          <a:xfrm>
            <a:off x="3063520" y="2750670"/>
            <a:ext cx="1661846" cy="488340"/>
          </a:xfrm>
          <a:prstGeom prst="rect">
            <a:avLst/>
          </a:prstGeom>
          <a:solidFill>
            <a:srgbClr val="FFFF66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800" dirty="0">
                <a:latin typeface="Arial" charset="0"/>
              </a:rPr>
              <a:t>Data1</a:t>
            </a:r>
          </a:p>
        </p:txBody>
      </p:sp>
      <p:sp>
        <p:nvSpPr>
          <p:cNvPr id="7" name="Rectangle 145"/>
          <p:cNvSpPr>
            <a:spLocks noChangeArrowheads="1"/>
          </p:cNvSpPr>
          <p:nvPr/>
        </p:nvSpPr>
        <p:spPr bwMode="auto">
          <a:xfrm>
            <a:off x="3063522" y="3241679"/>
            <a:ext cx="1661845" cy="483001"/>
          </a:xfrm>
          <a:prstGeom prst="rect">
            <a:avLst/>
          </a:prstGeom>
          <a:solidFill>
            <a:srgbClr val="FFCCCC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800" dirty="0">
                <a:latin typeface="Arial" charset="0"/>
              </a:rPr>
              <a:t>Data2</a:t>
            </a:r>
          </a:p>
        </p:txBody>
      </p:sp>
      <p:sp>
        <p:nvSpPr>
          <p:cNvPr id="15" name="Rectangle 145"/>
          <p:cNvSpPr>
            <a:spLocks noChangeArrowheads="1"/>
          </p:cNvSpPr>
          <p:nvPr/>
        </p:nvSpPr>
        <p:spPr bwMode="auto">
          <a:xfrm>
            <a:off x="3063522" y="3724680"/>
            <a:ext cx="1661845" cy="483001"/>
          </a:xfrm>
          <a:prstGeom prst="rect">
            <a:avLst/>
          </a:prstGeom>
          <a:solidFill>
            <a:srgbClr val="CCECFF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1800" dirty="0">
                <a:latin typeface="Arial" charset="0"/>
              </a:rPr>
              <a:t>Data3</a:t>
            </a:r>
          </a:p>
        </p:txBody>
      </p:sp>
      <p:sp>
        <p:nvSpPr>
          <p:cNvPr id="16" name="Rectangle 145"/>
          <p:cNvSpPr>
            <a:spLocks noChangeArrowheads="1"/>
          </p:cNvSpPr>
          <p:nvPr/>
        </p:nvSpPr>
        <p:spPr bwMode="auto">
          <a:xfrm>
            <a:off x="3063521" y="4207673"/>
            <a:ext cx="1661845" cy="483001"/>
          </a:xfrm>
          <a:prstGeom prst="rect">
            <a:avLst/>
          </a:prstGeom>
          <a:solidFill>
            <a:srgbClr val="99FF66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1800" dirty="0">
                <a:latin typeface="Arial" charset="0"/>
              </a:rPr>
              <a:t>Data4</a:t>
            </a:r>
          </a:p>
        </p:txBody>
      </p:sp>
      <p:sp>
        <p:nvSpPr>
          <p:cNvPr id="17" name="Rectangle 144"/>
          <p:cNvSpPr>
            <a:spLocks noChangeArrowheads="1"/>
          </p:cNvSpPr>
          <p:nvPr/>
        </p:nvSpPr>
        <p:spPr bwMode="auto">
          <a:xfrm>
            <a:off x="2133077" y="2750670"/>
            <a:ext cx="930442" cy="488340"/>
          </a:xfrm>
          <a:prstGeom prst="rect">
            <a:avLst/>
          </a:prstGeom>
          <a:solidFill>
            <a:srgbClr val="FFFF66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800" dirty="0">
                <a:latin typeface="Arial" charset="0"/>
              </a:rPr>
              <a:t>Key1</a:t>
            </a:r>
          </a:p>
        </p:txBody>
      </p:sp>
      <p:sp>
        <p:nvSpPr>
          <p:cNvPr id="18" name="Rectangle 145"/>
          <p:cNvSpPr>
            <a:spLocks noChangeArrowheads="1"/>
          </p:cNvSpPr>
          <p:nvPr/>
        </p:nvSpPr>
        <p:spPr bwMode="auto">
          <a:xfrm>
            <a:off x="2133078" y="3241679"/>
            <a:ext cx="930441" cy="483001"/>
          </a:xfrm>
          <a:prstGeom prst="rect">
            <a:avLst/>
          </a:prstGeom>
          <a:solidFill>
            <a:srgbClr val="FFCCCC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800" dirty="0">
                <a:latin typeface="Arial" charset="0"/>
              </a:rPr>
              <a:t>Key2</a:t>
            </a:r>
          </a:p>
        </p:txBody>
      </p:sp>
      <p:sp>
        <p:nvSpPr>
          <p:cNvPr id="19" name="Rectangle 145"/>
          <p:cNvSpPr>
            <a:spLocks noChangeArrowheads="1"/>
          </p:cNvSpPr>
          <p:nvPr/>
        </p:nvSpPr>
        <p:spPr bwMode="auto">
          <a:xfrm>
            <a:off x="2133078" y="3724680"/>
            <a:ext cx="930441" cy="483001"/>
          </a:xfrm>
          <a:prstGeom prst="rect">
            <a:avLst/>
          </a:prstGeom>
          <a:solidFill>
            <a:srgbClr val="CCECFF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1800" dirty="0">
                <a:latin typeface="Arial" charset="0"/>
              </a:rPr>
              <a:t>Key3</a:t>
            </a:r>
          </a:p>
        </p:txBody>
      </p:sp>
      <p:sp>
        <p:nvSpPr>
          <p:cNvPr id="20" name="Rectangle 145"/>
          <p:cNvSpPr>
            <a:spLocks noChangeArrowheads="1"/>
          </p:cNvSpPr>
          <p:nvPr/>
        </p:nvSpPr>
        <p:spPr bwMode="auto">
          <a:xfrm>
            <a:off x="2133077" y="4207673"/>
            <a:ext cx="930441" cy="483001"/>
          </a:xfrm>
          <a:prstGeom prst="rect">
            <a:avLst/>
          </a:prstGeom>
          <a:solidFill>
            <a:srgbClr val="99FF66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1800" dirty="0">
                <a:latin typeface="Arial" charset="0"/>
              </a:rPr>
              <a:t>Key4</a:t>
            </a:r>
          </a:p>
        </p:txBody>
      </p:sp>
      <p:sp>
        <p:nvSpPr>
          <p:cNvPr id="21" name="Oval 183"/>
          <p:cNvSpPr>
            <a:spLocks noChangeArrowheads="1"/>
          </p:cNvSpPr>
          <p:nvPr/>
        </p:nvSpPr>
        <p:spPr bwMode="auto">
          <a:xfrm>
            <a:off x="907603" y="2778940"/>
            <a:ext cx="433388" cy="431800"/>
          </a:xfrm>
          <a:prstGeom prst="ellipse">
            <a:avLst/>
          </a:prstGeom>
          <a:solidFill>
            <a:srgbClr val="FFFF00"/>
          </a:solidFill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zh-CN" sz="2400" dirty="0"/>
              <a:t>=?</a:t>
            </a:r>
          </a:p>
        </p:txBody>
      </p:sp>
      <p:sp>
        <p:nvSpPr>
          <p:cNvPr id="23" name="Oval 183"/>
          <p:cNvSpPr>
            <a:spLocks noChangeArrowheads="1"/>
          </p:cNvSpPr>
          <p:nvPr/>
        </p:nvSpPr>
        <p:spPr bwMode="auto">
          <a:xfrm>
            <a:off x="907603" y="3267279"/>
            <a:ext cx="433388" cy="431800"/>
          </a:xfrm>
          <a:prstGeom prst="ellipse">
            <a:avLst/>
          </a:prstGeom>
          <a:solidFill>
            <a:srgbClr val="FFFF00"/>
          </a:solidFill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zh-CN" sz="2400" dirty="0"/>
              <a:t>=?</a:t>
            </a:r>
          </a:p>
        </p:txBody>
      </p:sp>
      <p:sp>
        <p:nvSpPr>
          <p:cNvPr id="24" name="Oval 183"/>
          <p:cNvSpPr>
            <a:spLocks noChangeArrowheads="1"/>
          </p:cNvSpPr>
          <p:nvPr/>
        </p:nvSpPr>
        <p:spPr bwMode="auto">
          <a:xfrm>
            <a:off x="907603" y="3754584"/>
            <a:ext cx="433388" cy="431800"/>
          </a:xfrm>
          <a:prstGeom prst="ellipse">
            <a:avLst/>
          </a:prstGeom>
          <a:solidFill>
            <a:srgbClr val="FFFF00"/>
          </a:solidFill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zh-CN" sz="2400" dirty="0"/>
              <a:t>=?</a:t>
            </a:r>
          </a:p>
        </p:txBody>
      </p:sp>
      <p:sp>
        <p:nvSpPr>
          <p:cNvPr id="25" name="Oval 183"/>
          <p:cNvSpPr>
            <a:spLocks noChangeArrowheads="1"/>
          </p:cNvSpPr>
          <p:nvPr/>
        </p:nvSpPr>
        <p:spPr bwMode="auto">
          <a:xfrm>
            <a:off x="907603" y="4242923"/>
            <a:ext cx="433388" cy="431800"/>
          </a:xfrm>
          <a:prstGeom prst="ellipse">
            <a:avLst/>
          </a:prstGeom>
          <a:solidFill>
            <a:srgbClr val="FFFF00"/>
          </a:solidFill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zh-CN" sz="2400" dirty="0"/>
              <a:t>=?</a:t>
            </a:r>
          </a:p>
        </p:txBody>
      </p:sp>
      <p:cxnSp>
        <p:nvCxnSpPr>
          <p:cNvPr id="22" name="直接连接符 21"/>
          <p:cNvCxnSpPr/>
          <p:nvPr/>
        </p:nvCxnSpPr>
        <p:spPr bwMode="auto">
          <a:xfrm>
            <a:off x="1917055" y="3735214"/>
            <a:ext cx="0" cy="1387508"/>
          </a:xfrm>
          <a:prstGeom prst="line">
            <a:avLst/>
          </a:prstGeom>
          <a:solidFill>
            <a:srgbClr val="FFFF99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>
            <a:off x="1773039" y="4063533"/>
            <a:ext cx="0" cy="1203205"/>
          </a:xfrm>
          <a:prstGeom prst="line">
            <a:avLst/>
          </a:prstGeom>
          <a:solidFill>
            <a:srgbClr val="FFFF99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1629023" y="4399061"/>
            <a:ext cx="0" cy="1011693"/>
          </a:xfrm>
          <a:prstGeom prst="line">
            <a:avLst/>
          </a:prstGeom>
          <a:solidFill>
            <a:srgbClr val="FFFF99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1485007" y="4739494"/>
            <a:ext cx="0" cy="815276"/>
          </a:xfrm>
          <a:prstGeom prst="line">
            <a:avLst/>
          </a:prstGeom>
          <a:solidFill>
            <a:srgbClr val="FFFF99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箭头连接符 26"/>
          <p:cNvCxnSpPr/>
          <p:nvPr/>
        </p:nvCxnSpPr>
        <p:spPr bwMode="auto">
          <a:xfrm>
            <a:off x="1304988" y="3123139"/>
            <a:ext cx="612075" cy="612075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5" name="直接箭头连接符 34"/>
          <p:cNvCxnSpPr/>
          <p:nvPr/>
        </p:nvCxnSpPr>
        <p:spPr bwMode="auto">
          <a:xfrm>
            <a:off x="1304985" y="3595598"/>
            <a:ext cx="467935" cy="467935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7" name="直接箭头连接符 36"/>
          <p:cNvCxnSpPr/>
          <p:nvPr/>
        </p:nvCxnSpPr>
        <p:spPr bwMode="auto">
          <a:xfrm>
            <a:off x="1304985" y="4087415"/>
            <a:ext cx="311646" cy="311646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9" name="直接箭头连接符 38"/>
          <p:cNvCxnSpPr/>
          <p:nvPr/>
        </p:nvCxnSpPr>
        <p:spPr bwMode="auto">
          <a:xfrm>
            <a:off x="1304985" y="4572579"/>
            <a:ext cx="166915" cy="166915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8" name="直接箭头连接符 47"/>
          <p:cNvCxnSpPr/>
          <p:nvPr/>
        </p:nvCxnSpPr>
        <p:spPr bwMode="auto">
          <a:xfrm>
            <a:off x="1917055" y="5122722"/>
            <a:ext cx="3096344" cy="0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2" name="直接箭头连接符 51"/>
          <p:cNvCxnSpPr/>
          <p:nvPr/>
        </p:nvCxnSpPr>
        <p:spPr bwMode="auto">
          <a:xfrm>
            <a:off x="1772920" y="5266738"/>
            <a:ext cx="3240479" cy="0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3" name="直接箭头连接符 52"/>
          <p:cNvCxnSpPr/>
          <p:nvPr/>
        </p:nvCxnSpPr>
        <p:spPr bwMode="auto">
          <a:xfrm>
            <a:off x="1629023" y="5410754"/>
            <a:ext cx="3384375" cy="0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4" name="直接箭头连接符 53"/>
          <p:cNvCxnSpPr/>
          <p:nvPr/>
        </p:nvCxnSpPr>
        <p:spPr bwMode="auto">
          <a:xfrm>
            <a:off x="1485007" y="5554770"/>
            <a:ext cx="3528391" cy="0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2" name="直接箭头连接符 61"/>
          <p:cNvCxnSpPr>
            <a:stCxn id="17" idx="1"/>
          </p:cNvCxnSpPr>
          <p:nvPr/>
        </p:nvCxnSpPr>
        <p:spPr bwMode="auto">
          <a:xfrm flipH="1">
            <a:off x="1340990" y="2994840"/>
            <a:ext cx="921659" cy="0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6" name="直接箭头连接符 65"/>
          <p:cNvCxnSpPr/>
          <p:nvPr/>
        </p:nvCxnSpPr>
        <p:spPr bwMode="auto">
          <a:xfrm flipH="1">
            <a:off x="1340990" y="3483179"/>
            <a:ext cx="921659" cy="0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7" name="直接箭头连接符 66"/>
          <p:cNvCxnSpPr/>
          <p:nvPr/>
        </p:nvCxnSpPr>
        <p:spPr bwMode="auto">
          <a:xfrm flipH="1">
            <a:off x="1340990" y="3966180"/>
            <a:ext cx="921659" cy="0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68" name="直接箭头连接符 67"/>
          <p:cNvCxnSpPr/>
          <p:nvPr/>
        </p:nvCxnSpPr>
        <p:spPr bwMode="auto">
          <a:xfrm flipH="1">
            <a:off x="1340990" y="4458823"/>
            <a:ext cx="921659" cy="0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72" name="直接箭头连接符 71"/>
          <p:cNvCxnSpPr/>
          <p:nvPr/>
        </p:nvCxnSpPr>
        <p:spPr bwMode="auto">
          <a:xfrm>
            <a:off x="619571" y="2994840"/>
            <a:ext cx="288032" cy="0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75" name="直接箭头连接符 74"/>
          <p:cNvCxnSpPr/>
          <p:nvPr/>
        </p:nvCxnSpPr>
        <p:spPr bwMode="auto">
          <a:xfrm>
            <a:off x="619571" y="3483179"/>
            <a:ext cx="288032" cy="0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76" name="直接箭头连接符 75"/>
          <p:cNvCxnSpPr/>
          <p:nvPr/>
        </p:nvCxnSpPr>
        <p:spPr bwMode="auto">
          <a:xfrm>
            <a:off x="619571" y="3966180"/>
            <a:ext cx="288032" cy="0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77" name="直接箭头连接符 76"/>
          <p:cNvCxnSpPr/>
          <p:nvPr/>
        </p:nvCxnSpPr>
        <p:spPr bwMode="auto">
          <a:xfrm>
            <a:off x="619571" y="4458823"/>
            <a:ext cx="288032" cy="0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74" name="直接连接符 73"/>
          <p:cNvCxnSpPr>
            <a:endCxn id="118" idx="0"/>
          </p:cNvCxnSpPr>
          <p:nvPr/>
        </p:nvCxnSpPr>
        <p:spPr bwMode="auto">
          <a:xfrm flipH="1">
            <a:off x="619570" y="2994840"/>
            <a:ext cx="2" cy="3089164"/>
          </a:xfrm>
          <a:prstGeom prst="line">
            <a:avLst/>
          </a:prstGeom>
          <a:solidFill>
            <a:srgbClr val="FFFF99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Rectangle 145"/>
          <p:cNvSpPr>
            <a:spLocks noChangeArrowheads="1"/>
          </p:cNvSpPr>
          <p:nvPr/>
        </p:nvSpPr>
        <p:spPr bwMode="auto">
          <a:xfrm>
            <a:off x="5013398" y="5007380"/>
            <a:ext cx="1152129" cy="691406"/>
          </a:xfrm>
          <a:prstGeom prst="rect">
            <a:avLst/>
          </a:prstGeom>
          <a:solidFill>
            <a:srgbClr val="DDDDDD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1800" dirty="0">
                <a:latin typeface="Arial" charset="0"/>
              </a:rPr>
              <a:t>4:1 mux</a:t>
            </a:r>
          </a:p>
        </p:txBody>
      </p:sp>
      <p:cxnSp>
        <p:nvCxnSpPr>
          <p:cNvPr id="80" name="直接箭头连接符 79"/>
          <p:cNvCxnSpPr/>
          <p:nvPr/>
        </p:nvCxnSpPr>
        <p:spPr bwMode="auto">
          <a:xfrm>
            <a:off x="5157415" y="4458823"/>
            <a:ext cx="0" cy="545818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4" name="直接箭头连接符 83"/>
          <p:cNvCxnSpPr/>
          <p:nvPr/>
        </p:nvCxnSpPr>
        <p:spPr bwMode="auto">
          <a:xfrm>
            <a:off x="5445447" y="3966180"/>
            <a:ext cx="0" cy="1038461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5" name="直接箭头连接符 84"/>
          <p:cNvCxnSpPr/>
          <p:nvPr/>
        </p:nvCxnSpPr>
        <p:spPr bwMode="auto">
          <a:xfrm>
            <a:off x="5733479" y="3483179"/>
            <a:ext cx="0" cy="1521462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6" name="直接箭头连接符 85"/>
          <p:cNvCxnSpPr/>
          <p:nvPr/>
        </p:nvCxnSpPr>
        <p:spPr bwMode="auto">
          <a:xfrm>
            <a:off x="6021511" y="2994840"/>
            <a:ext cx="0" cy="2009801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83" name="直接连接符 82"/>
          <p:cNvCxnSpPr/>
          <p:nvPr/>
        </p:nvCxnSpPr>
        <p:spPr bwMode="auto">
          <a:xfrm>
            <a:off x="4293318" y="4458823"/>
            <a:ext cx="864097" cy="0"/>
          </a:xfrm>
          <a:prstGeom prst="line">
            <a:avLst/>
          </a:prstGeom>
          <a:solidFill>
            <a:srgbClr val="FFFF99"/>
          </a:solidFill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/>
          <p:cNvCxnSpPr/>
          <p:nvPr/>
        </p:nvCxnSpPr>
        <p:spPr bwMode="auto">
          <a:xfrm>
            <a:off x="4293317" y="3954835"/>
            <a:ext cx="1152130" cy="0"/>
          </a:xfrm>
          <a:prstGeom prst="line">
            <a:avLst/>
          </a:prstGeom>
          <a:solidFill>
            <a:srgbClr val="FFFF99"/>
          </a:solidFill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直接连接符 92"/>
          <p:cNvCxnSpPr/>
          <p:nvPr/>
        </p:nvCxnSpPr>
        <p:spPr bwMode="auto">
          <a:xfrm>
            <a:off x="4293318" y="3483179"/>
            <a:ext cx="1440161" cy="0"/>
          </a:xfrm>
          <a:prstGeom prst="line">
            <a:avLst/>
          </a:prstGeom>
          <a:solidFill>
            <a:srgbClr val="FFFF99"/>
          </a:solidFill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直接连接符 93"/>
          <p:cNvCxnSpPr/>
          <p:nvPr/>
        </p:nvCxnSpPr>
        <p:spPr bwMode="auto">
          <a:xfrm>
            <a:off x="4293317" y="3002934"/>
            <a:ext cx="1728194" cy="0"/>
          </a:xfrm>
          <a:prstGeom prst="line">
            <a:avLst/>
          </a:prstGeom>
          <a:solidFill>
            <a:srgbClr val="FFFF99"/>
          </a:solidFill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直接箭头连接符 100"/>
          <p:cNvCxnSpPr/>
          <p:nvPr/>
        </p:nvCxnSpPr>
        <p:spPr bwMode="auto">
          <a:xfrm>
            <a:off x="5589463" y="5698786"/>
            <a:ext cx="0" cy="432048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03" name="直接箭头连接符 102"/>
          <p:cNvCxnSpPr>
            <a:endCxn id="81" idx="2"/>
          </p:cNvCxnSpPr>
          <p:nvPr/>
        </p:nvCxnSpPr>
        <p:spPr bwMode="auto">
          <a:xfrm flipH="1">
            <a:off x="5589463" y="5050714"/>
            <a:ext cx="144016" cy="648072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06" name="矩形 105"/>
          <p:cNvSpPr/>
          <p:nvPr/>
        </p:nvSpPr>
        <p:spPr>
          <a:xfrm>
            <a:off x="5186341" y="6084004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Data2</a:t>
            </a:r>
          </a:p>
        </p:txBody>
      </p:sp>
      <p:sp>
        <p:nvSpPr>
          <p:cNvPr id="108" name="双括号 107"/>
          <p:cNvSpPr/>
          <p:nvPr/>
        </p:nvSpPr>
        <p:spPr bwMode="auto">
          <a:xfrm>
            <a:off x="2613577" y="1810901"/>
            <a:ext cx="1607734" cy="824446"/>
          </a:xfrm>
          <a:prstGeom prst="bracketPair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按地址写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/>
              <a:t>按内容读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251520" y="608400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Key2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AEFF05-6F8F-43A8-AA30-62CFF2C6A07B}"/>
              </a:ext>
            </a:extLst>
          </p:cNvPr>
          <p:cNvSpPr/>
          <p:nvPr/>
        </p:nvSpPr>
        <p:spPr>
          <a:xfrm>
            <a:off x="3654160" y="500479"/>
            <a:ext cx="54543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zh-CN" altLang="en-US" sz="2400" dirty="0">
                <a:solidFill>
                  <a:srgbClr val="0000FF"/>
                </a:solidFill>
              </a:rPr>
              <a:t>SRAM有</a:t>
            </a:r>
            <a:r>
              <a:rPr lang="en-US" altLang="zh-CN" sz="2400" i="1" dirty="0">
                <a:solidFill>
                  <a:srgbClr val="0000FF"/>
                </a:solidFill>
              </a:rPr>
              <a:t>m</a:t>
            </a:r>
            <a:r>
              <a:rPr lang="zh-CN" altLang="en-US" sz="2400" dirty="0">
                <a:solidFill>
                  <a:srgbClr val="0000FF"/>
                </a:solidFill>
              </a:rPr>
              <a:t>个存储单元，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algn="l">
              <a:spcBef>
                <a:spcPts val="0"/>
              </a:spcBef>
            </a:pPr>
            <a:r>
              <a:rPr lang="zh-CN" altLang="en-US" sz="2400" dirty="0">
                <a:solidFill>
                  <a:srgbClr val="0000FF"/>
                </a:solidFill>
              </a:rPr>
              <a:t>就需要</a:t>
            </a:r>
            <a:r>
              <a:rPr lang="en-US" altLang="zh-CN" sz="2400" i="1" dirty="0">
                <a:solidFill>
                  <a:srgbClr val="0000FF"/>
                </a:solidFill>
              </a:rPr>
              <a:t>m</a:t>
            </a:r>
            <a:r>
              <a:rPr lang="zh-CN" altLang="en-US" sz="2400" dirty="0">
                <a:solidFill>
                  <a:srgbClr val="0000FF"/>
                </a:solidFill>
              </a:rPr>
              <a:t>个数字比较器并行比较，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algn="l">
              <a:spcBef>
                <a:spcPts val="0"/>
              </a:spcBef>
            </a:pPr>
            <a:r>
              <a:rPr lang="zh-CN" altLang="en-US" sz="2400" dirty="0">
                <a:solidFill>
                  <a:srgbClr val="0000FF"/>
                </a:solidFill>
              </a:rPr>
              <a:t>同时需要一个</a:t>
            </a:r>
            <a:r>
              <a:rPr lang="en-US" altLang="zh-CN" sz="2400" i="1" dirty="0">
                <a:solidFill>
                  <a:srgbClr val="0000FF"/>
                </a:solidFill>
              </a:rPr>
              <a:t>m</a:t>
            </a:r>
            <a:r>
              <a:rPr lang="zh-CN" altLang="en-US" sz="2400" dirty="0">
                <a:solidFill>
                  <a:srgbClr val="0000FF"/>
                </a:solidFill>
              </a:rPr>
              <a:t>选1的多路数据选择器。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FDD0EFA-B55A-401E-88FB-7C91B1325E76}"/>
              </a:ext>
            </a:extLst>
          </p:cNvPr>
          <p:cNvSpPr/>
          <p:nvPr/>
        </p:nvSpPr>
        <p:spPr>
          <a:xfrm>
            <a:off x="4680613" y="2598362"/>
            <a:ext cx="665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009900"/>
                </a:solidFill>
              </a:rPr>
              <a:t>n</a:t>
            </a:r>
            <a:r>
              <a:rPr lang="zh-CN" altLang="en-US" sz="2400" dirty="0">
                <a:solidFill>
                  <a:srgbClr val="009900"/>
                </a:solidFill>
              </a:rPr>
              <a:t>位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4BD6026-17B9-477D-9FCC-E7F22394AC0C}"/>
              </a:ext>
            </a:extLst>
          </p:cNvPr>
          <p:cNvSpPr/>
          <p:nvPr/>
        </p:nvSpPr>
        <p:spPr>
          <a:xfrm>
            <a:off x="4680613" y="3082110"/>
            <a:ext cx="665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009900"/>
                </a:solidFill>
              </a:rPr>
              <a:t>n</a:t>
            </a:r>
            <a:r>
              <a:rPr lang="zh-CN" altLang="en-US" sz="2400" dirty="0">
                <a:solidFill>
                  <a:srgbClr val="009900"/>
                </a:solidFill>
              </a:rPr>
              <a:t>位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3FBF91C-EFBB-42DD-B900-EDE071E1D379}"/>
              </a:ext>
            </a:extLst>
          </p:cNvPr>
          <p:cNvSpPr/>
          <p:nvPr/>
        </p:nvSpPr>
        <p:spPr>
          <a:xfrm>
            <a:off x="4680613" y="3547365"/>
            <a:ext cx="665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009900"/>
                </a:solidFill>
              </a:rPr>
              <a:t>n</a:t>
            </a:r>
            <a:r>
              <a:rPr lang="zh-CN" altLang="en-US" sz="2400" dirty="0">
                <a:solidFill>
                  <a:srgbClr val="009900"/>
                </a:solidFill>
              </a:rPr>
              <a:t>位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3B200C4-B3A4-4929-8A89-9F2E52B92388}"/>
              </a:ext>
            </a:extLst>
          </p:cNvPr>
          <p:cNvSpPr/>
          <p:nvPr/>
        </p:nvSpPr>
        <p:spPr>
          <a:xfrm>
            <a:off x="4680613" y="4056451"/>
            <a:ext cx="665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009900"/>
                </a:solidFill>
              </a:rPr>
              <a:t>n</a:t>
            </a:r>
            <a:r>
              <a:rPr lang="zh-CN" altLang="en-US" sz="2400" dirty="0">
                <a:solidFill>
                  <a:srgbClr val="009900"/>
                </a:solidFill>
              </a:rPr>
              <a:t>位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6D4A4C-3D09-47C2-996D-296F10D83170}"/>
              </a:ext>
            </a:extLst>
          </p:cNvPr>
          <p:cNvSpPr/>
          <p:nvPr/>
        </p:nvSpPr>
        <p:spPr>
          <a:xfrm>
            <a:off x="537497" y="1565400"/>
            <a:ext cx="1725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i="1" dirty="0">
                <a:solidFill>
                  <a:srgbClr val="0000FF"/>
                </a:solidFill>
              </a:rPr>
              <a:t>m</a:t>
            </a:r>
            <a:r>
              <a:rPr lang="zh-CN" altLang="en-US" dirty="0">
                <a:solidFill>
                  <a:srgbClr val="0000FF"/>
                </a:solidFill>
              </a:rPr>
              <a:t>＝</a:t>
            </a:r>
            <a:r>
              <a:rPr lang="en-US" altLang="zh-CN" dirty="0">
                <a:solidFill>
                  <a:srgbClr val="0000FF"/>
                </a:solidFill>
              </a:rPr>
              <a:t>4</a:t>
            </a:r>
            <a:r>
              <a:rPr lang="zh-CN" altLang="en-US" dirty="0">
                <a:solidFill>
                  <a:srgbClr val="0000FF"/>
                </a:solidFill>
              </a:rPr>
              <a:t>）</a:t>
            </a:r>
            <a:endParaRPr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3DB6BA4-903B-4143-9D49-6BEB521ED45D}"/>
              </a:ext>
            </a:extLst>
          </p:cNvPr>
          <p:cNvSpPr/>
          <p:nvPr/>
        </p:nvSpPr>
        <p:spPr>
          <a:xfrm>
            <a:off x="590550" y="5426415"/>
            <a:ext cx="647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009900"/>
                </a:solidFill>
              </a:rPr>
              <a:t>k</a:t>
            </a:r>
            <a:r>
              <a:rPr lang="zh-CN" altLang="en-US" sz="2400" dirty="0">
                <a:solidFill>
                  <a:srgbClr val="009900"/>
                </a:solidFill>
              </a:rPr>
              <a:t>位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7EFD1A5-B1A2-445F-BE9D-71A346B40478}"/>
              </a:ext>
            </a:extLst>
          </p:cNvPr>
          <p:cNvSpPr/>
          <p:nvPr/>
        </p:nvSpPr>
        <p:spPr>
          <a:xfrm>
            <a:off x="1556708" y="2589013"/>
            <a:ext cx="647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009900"/>
                </a:solidFill>
              </a:rPr>
              <a:t>k</a:t>
            </a:r>
            <a:r>
              <a:rPr lang="zh-CN" altLang="en-US" sz="2400" dirty="0">
                <a:solidFill>
                  <a:srgbClr val="009900"/>
                </a:solidFill>
              </a:rPr>
              <a:t>位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10B8F1F-E0AD-4D4C-9A42-DD10288E1EBD}"/>
              </a:ext>
            </a:extLst>
          </p:cNvPr>
          <p:cNvSpPr/>
          <p:nvPr/>
        </p:nvSpPr>
        <p:spPr>
          <a:xfrm>
            <a:off x="1555967" y="3067561"/>
            <a:ext cx="647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009900"/>
                </a:solidFill>
              </a:rPr>
              <a:t>k</a:t>
            </a:r>
            <a:r>
              <a:rPr lang="zh-CN" altLang="en-US" sz="2400" dirty="0">
                <a:solidFill>
                  <a:srgbClr val="009900"/>
                </a:solidFill>
              </a:rPr>
              <a:t>位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C579185-FCBB-49CF-9C4F-67C37EFB826B}"/>
              </a:ext>
            </a:extLst>
          </p:cNvPr>
          <p:cNvSpPr/>
          <p:nvPr/>
        </p:nvSpPr>
        <p:spPr>
          <a:xfrm>
            <a:off x="5589462" y="5684485"/>
            <a:ext cx="665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009900"/>
                </a:solidFill>
              </a:rPr>
              <a:t>n</a:t>
            </a:r>
            <a:r>
              <a:rPr lang="zh-CN" altLang="en-US" sz="2400" dirty="0">
                <a:solidFill>
                  <a:srgbClr val="009900"/>
                </a:solidFill>
              </a:rPr>
              <a:t>位</a:t>
            </a:r>
          </a:p>
        </p:txBody>
      </p:sp>
    </p:spTree>
    <p:extLst>
      <p:ext uri="{BB962C8B-B14F-4D97-AF65-F5344CB8AC3E}">
        <p14:creationId xmlns:p14="http://schemas.microsoft.com/office/powerpoint/2010/main" val="175807272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0D71A4-C42C-409A-B172-6ADFAAC3C9E8}" type="slidenum">
              <a:rPr lang="zh-CN" altLang="en-US"/>
              <a:pPr/>
              <a:t>62</a:t>
            </a:fld>
            <a:endParaRPr lang="en-US" altLang="zh-CN"/>
          </a:p>
        </p:txBody>
      </p:sp>
      <p:sp>
        <p:nvSpPr>
          <p:cNvPr id="1600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4.2.4  </a:t>
            </a:r>
            <a:r>
              <a:rPr lang="zh-CN" altLang="en-US" dirty="0"/>
              <a:t>相联存储器</a:t>
            </a:r>
            <a:endParaRPr lang="zh-CN" altLang="en-US" dirty="0">
              <a:solidFill>
                <a:srgbClr val="006600"/>
              </a:solidFill>
            </a:endParaRPr>
          </a:p>
        </p:txBody>
      </p:sp>
      <p:sp>
        <p:nvSpPr>
          <p:cNvPr id="1600520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11188" y="1052513"/>
            <a:ext cx="8208962" cy="51847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ea typeface="黑体" pitchFamily="2" charset="-122"/>
              </a:rPr>
              <a:t>相联存储器的</a:t>
            </a:r>
            <a:r>
              <a:rPr lang="zh-CN" altLang="en-US" dirty="0">
                <a:solidFill>
                  <a:srgbClr val="FF0066"/>
                </a:solidFill>
                <a:ea typeface="黑体" pitchFamily="2" charset="-122"/>
              </a:rPr>
              <a:t>用途</a:t>
            </a:r>
            <a:r>
              <a:rPr lang="zh-CN" altLang="en-US" dirty="0">
                <a:solidFill>
                  <a:srgbClr val="0000FF"/>
                </a:solidFill>
                <a:ea typeface="黑体" pitchFamily="2" charset="-122"/>
              </a:rPr>
              <a:t>：</a:t>
            </a:r>
          </a:p>
          <a:p>
            <a:pPr>
              <a:buFont typeface="Wingdings" pitchFamily="2" charset="2"/>
              <a:buNone/>
            </a:pPr>
            <a:r>
              <a:rPr lang="zh-CN" altLang="en-US" dirty="0"/>
              <a:t>快速查找、地址变换</a:t>
            </a:r>
          </a:p>
          <a:p>
            <a:r>
              <a:rPr lang="en-US" altLang="zh-CN" dirty="0"/>
              <a:t>Cache</a:t>
            </a:r>
            <a:r>
              <a:rPr lang="zh-CN" altLang="en-US" dirty="0"/>
              <a:t>：</a:t>
            </a:r>
            <a:r>
              <a:rPr lang="en-US" altLang="zh-CN" dirty="0"/>
              <a:t>Cache</a:t>
            </a:r>
            <a:r>
              <a:rPr lang="zh-CN" altLang="en-US" dirty="0"/>
              <a:t>的地址映射表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/>
              <a:t>目录表</a:t>
            </a:r>
            <a:r>
              <a:rPr lang="en-US" altLang="zh-CN" dirty="0">
                <a:latin typeface="+mn-ea"/>
              </a:rPr>
              <a:t>)</a:t>
            </a:r>
          </a:p>
          <a:p>
            <a:r>
              <a:rPr lang="zh-CN" altLang="en-US" dirty="0"/>
              <a:t>虚拟存储器：</a:t>
            </a:r>
            <a:br>
              <a:rPr lang="en-US" altLang="zh-CN" dirty="0"/>
            </a:br>
            <a:r>
              <a:rPr lang="zh-CN" altLang="en-US" dirty="0"/>
              <a:t>页表 </a:t>
            </a:r>
            <a:r>
              <a:rPr lang="zh-CN" altLang="en-US" dirty="0">
                <a:latin typeface="+mn-ea"/>
              </a:rPr>
              <a:t>→</a:t>
            </a:r>
            <a:r>
              <a:rPr lang="zh-CN" altLang="en-US" dirty="0"/>
              <a:t> 快表</a:t>
            </a:r>
            <a:r>
              <a:rPr lang="en-US" altLang="zh-CN" dirty="0">
                <a:latin typeface="+mn-ea"/>
              </a:rPr>
              <a:t>(</a:t>
            </a:r>
            <a:r>
              <a:rPr lang="en-US" altLang="zh-CN" dirty="0"/>
              <a:t>TB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/>
              <a:t>，变换旁视缓冲器</a:t>
            </a:r>
            <a:r>
              <a:rPr lang="en-US" altLang="zh-CN" dirty="0">
                <a:latin typeface="+mn-ea"/>
              </a:rPr>
              <a:t>(</a:t>
            </a:r>
            <a:r>
              <a:rPr lang="en-US" altLang="zh-CN" dirty="0"/>
              <a:t>TLB</a:t>
            </a:r>
            <a:r>
              <a:rPr lang="en-US" altLang="zh-CN" dirty="0">
                <a:latin typeface="+mn-ea"/>
              </a:rPr>
              <a:t>)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09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 dirty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系统结构</a:t>
            </a:r>
            <a:endParaRPr lang="zh-CN" altLang="en-US" sz="4000" b="0" dirty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4</a:t>
            </a:r>
            <a:r>
              <a:rPr lang="zh-CN" altLang="en-US" sz="4000" b="0" dirty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存储系统</a:t>
            </a:r>
            <a:endParaRPr lang="zh-CN" altLang="en-US" sz="4000" b="0" dirty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540099" name="Rectangle 3"/>
          <p:cNvSpPr>
            <a:spLocks noChangeArrowheads="1"/>
          </p:cNvSpPr>
          <p:nvPr/>
        </p:nvSpPr>
        <p:spPr bwMode="auto">
          <a:xfrm>
            <a:off x="1979613" y="4365104"/>
            <a:ext cx="69850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楷体" panose="02010609060101010101" pitchFamily="49" charset="-122"/>
                <a:cs typeface="+mn-cs"/>
              </a:rPr>
              <a:t>4.2  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楷体" panose="02010609060101010101" pitchFamily="49" charset="-122"/>
                <a:cs typeface="+mn-cs"/>
              </a:rPr>
              <a:t>主存储器</a:t>
            </a:r>
          </a:p>
        </p:txBody>
      </p:sp>
      <p:sp>
        <p:nvSpPr>
          <p:cNvPr id="1540100" name="Rectangle 4"/>
          <p:cNvSpPr>
            <a:spLocks noChangeArrowheads="1"/>
          </p:cNvSpPr>
          <p:nvPr/>
        </p:nvSpPr>
        <p:spPr bwMode="auto">
          <a:xfrm>
            <a:off x="1979712" y="5281552"/>
            <a:ext cx="6985000" cy="883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7D"/>
              </a:buClr>
              <a:buSzPct val="75000"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Times New Roman" pitchFamily="18" charset="0"/>
                <a:ea typeface="隶书" pitchFamily="49" charset="-122"/>
                <a:cs typeface="+mn-cs"/>
              </a:rPr>
              <a:t>4.2.5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 </a:t>
            </a:r>
            <a:r>
              <a:rPr kumimoji="0" lang="zh-CN" altLang="en-US" sz="4600" b="0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主存储器设计方法</a:t>
            </a:r>
          </a:p>
        </p:txBody>
      </p:sp>
    </p:spTree>
    <p:extLst>
      <p:ext uri="{BB962C8B-B14F-4D97-AF65-F5344CB8AC3E}">
        <p14:creationId xmlns:p14="http://schemas.microsoft.com/office/powerpoint/2010/main" val="1824606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40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40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40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4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4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40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40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5CDF4-ED66-4B09-A871-42E2ED3EA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4.2.5 </a:t>
            </a:r>
            <a:r>
              <a:rPr lang="zh-CN" altLang="en-US" dirty="0"/>
              <a:t>主存储器设计方法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CC7D0C-E8B3-4548-9E7B-BD9FA9E73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5175"/>
            <a:ext cx="8362950" cy="5688161"/>
          </a:xfrm>
        </p:spPr>
        <p:txBody>
          <a:bodyPr/>
          <a:lstStyle/>
          <a:p>
            <a:r>
              <a:rPr lang="zh-CN" altLang="en-US" dirty="0"/>
              <a:t>低成本、低性能 单片机</a:t>
            </a:r>
            <a:endParaRPr lang="en-US" altLang="zh-CN" dirty="0"/>
          </a:p>
          <a:p>
            <a:pPr lvl="1"/>
            <a:r>
              <a:rPr lang="zh-CN" altLang="zh-CN" dirty="0"/>
              <a:t>所需主存容量很小（几</a:t>
            </a:r>
            <a:r>
              <a:rPr lang="en-US" altLang="zh-CN" dirty="0"/>
              <a:t>K</a:t>
            </a:r>
            <a:r>
              <a:rPr lang="zh-CN" altLang="zh-CN" dirty="0"/>
              <a:t>字节到几百</a:t>
            </a:r>
            <a:r>
              <a:rPr lang="en-US" altLang="zh-CN" dirty="0"/>
              <a:t>K</a:t>
            </a:r>
            <a:r>
              <a:rPr lang="zh-CN" altLang="zh-CN" dirty="0"/>
              <a:t>字节）</a:t>
            </a:r>
            <a:endParaRPr lang="en-US" altLang="zh-CN" dirty="0"/>
          </a:p>
          <a:p>
            <a:pPr lvl="1"/>
            <a:r>
              <a:rPr lang="zh-CN" altLang="zh-CN" dirty="0"/>
              <a:t>主存可用</a:t>
            </a:r>
            <a:r>
              <a:rPr lang="en-US" altLang="zh-CN" dirty="0"/>
              <a:t>SRAM</a:t>
            </a:r>
            <a:r>
              <a:rPr lang="zh-CN" altLang="zh-CN" dirty="0"/>
              <a:t>实现</a:t>
            </a:r>
            <a:r>
              <a:rPr lang="zh-CN" altLang="en-US" dirty="0"/>
              <a:t>：随机访问、控制简单</a:t>
            </a:r>
            <a:endParaRPr lang="en-US" altLang="zh-CN" dirty="0"/>
          </a:p>
          <a:p>
            <a:r>
              <a:rPr lang="zh-CN" altLang="en-US" dirty="0"/>
              <a:t>高性能计算机系统</a:t>
            </a:r>
            <a:endParaRPr lang="en-US" altLang="zh-CN" dirty="0"/>
          </a:p>
          <a:p>
            <a:pPr lvl="1"/>
            <a:r>
              <a:rPr lang="zh-CN" altLang="zh-CN" dirty="0"/>
              <a:t>主存容量很大（几</a:t>
            </a:r>
            <a:r>
              <a:rPr lang="en-US" altLang="zh-CN" dirty="0"/>
              <a:t>G</a:t>
            </a:r>
            <a:r>
              <a:rPr lang="zh-CN" altLang="zh-CN" dirty="0"/>
              <a:t>字节到几百</a:t>
            </a:r>
            <a:r>
              <a:rPr lang="en-US" altLang="zh-CN" dirty="0"/>
              <a:t>G</a:t>
            </a:r>
            <a:r>
              <a:rPr lang="zh-CN" altLang="zh-CN" dirty="0"/>
              <a:t>字节）</a:t>
            </a:r>
            <a:endParaRPr lang="en-US" altLang="zh-CN" dirty="0"/>
          </a:p>
          <a:p>
            <a:pPr lvl="1"/>
            <a:r>
              <a:rPr lang="zh-CN" altLang="en-US" dirty="0"/>
              <a:t>主存</a:t>
            </a:r>
            <a:r>
              <a:rPr lang="zh-CN" altLang="zh-CN" dirty="0"/>
              <a:t>用</a:t>
            </a:r>
            <a:r>
              <a:rPr lang="en-US" altLang="zh-CN" dirty="0"/>
              <a:t>SDRAM</a:t>
            </a:r>
            <a:r>
              <a:rPr lang="zh-CN" altLang="zh-CN" dirty="0"/>
              <a:t>实现</a:t>
            </a:r>
            <a:endParaRPr lang="en-US" altLang="zh-CN" dirty="0"/>
          </a:p>
          <a:p>
            <a:pPr lvl="2"/>
            <a:r>
              <a:rPr lang="zh-CN" altLang="zh-CN" dirty="0"/>
              <a:t>控制方式复杂</a:t>
            </a:r>
            <a:endParaRPr lang="en-US" altLang="zh-CN" dirty="0"/>
          </a:p>
          <a:p>
            <a:pPr lvl="2"/>
            <a:r>
              <a:rPr lang="zh-CN" altLang="zh-CN" dirty="0"/>
              <a:t>必须使用专用的</a:t>
            </a:r>
            <a:r>
              <a:rPr lang="en-US" altLang="zh-CN" dirty="0"/>
              <a:t>SDRAM</a:t>
            </a:r>
            <a:r>
              <a:rPr lang="zh-CN" altLang="zh-CN" dirty="0"/>
              <a:t>控制器</a:t>
            </a:r>
            <a:endParaRPr lang="en-US" altLang="zh-CN" dirty="0"/>
          </a:p>
          <a:p>
            <a:r>
              <a:rPr lang="zh-CN" altLang="zh-CN" dirty="0">
                <a:solidFill>
                  <a:srgbClr val="0000FF"/>
                </a:solidFill>
              </a:rPr>
              <a:t>存储器芯片</a:t>
            </a:r>
            <a:r>
              <a:rPr lang="zh-CN" altLang="en-US" dirty="0"/>
              <a:t>的</a:t>
            </a:r>
            <a:r>
              <a:rPr lang="zh-CN" altLang="zh-CN" dirty="0"/>
              <a:t>基本连接方式、设计思路</a:t>
            </a:r>
            <a:r>
              <a:rPr lang="zh-CN" altLang="en-US" dirty="0"/>
              <a:t>类似</a:t>
            </a:r>
            <a:endParaRPr lang="en-US" altLang="zh-CN" dirty="0"/>
          </a:p>
          <a:p>
            <a:pPr lvl="1"/>
            <a:r>
              <a:rPr lang="zh-CN" altLang="zh-CN" dirty="0"/>
              <a:t>存储单元的个数（“</a:t>
            </a:r>
            <a:r>
              <a:rPr lang="zh-CN" altLang="zh-CN" dirty="0">
                <a:solidFill>
                  <a:srgbClr val="FF0000"/>
                </a:solidFill>
              </a:rPr>
              <a:t>字</a:t>
            </a:r>
            <a:r>
              <a:rPr lang="zh-CN" altLang="zh-CN" dirty="0"/>
              <a:t>数”）</a:t>
            </a:r>
            <a:endParaRPr lang="en-US" altLang="zh-CN" dirty="0"/>
          </a:p>
          <a:p>
            <a:pPr lvl="1"/>
            <a:r>
              <a:rPr lang="zh-CN" altLang="zh-CN" dirty="0"/>
              <a:t>每个存储单元的字长（“</a:t>
            </a:r>
            <a:r>
              <a:rPr lang="zh-CN" altLang="zh-CN" dirty="0">
                <a:solidFill>
                  <a:srgbClr val="FF0000"/>
                </a:solidFill>
              </a:rPr>
              <a:t>位</a:t>
            </a:r>
            <a:r>
              <a:rPr lang="zh-CN" altLang="zh-CN" dirty="0"/>
              <a:t>数”）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7ABA51-3BB9-4C83-97B2-30BBD8DEA6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988024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BA2C5-D6AA-44A3-A346-C7984D99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zh-CN" altLang="en-US" dirty="0">
                <a:solidFill>
                  <a:srgbClr val="0000FF"/>
                </a:solidFill>
              </a:rPr>
              <a:t>存储器芯片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009900"/>
                </a:solidFill>
              </a:rPr>
              <a:t>连接方式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2CDFBB-1C99-477A-B3B0-7EF025A28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65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0450BB8-FE74-4F93-82EF-C534A36A1234}"/>
              </a:ext>
            </a:extLst>
          </p:cNvPr>
          <p:cNvSpPr txBox="1">
            <a:spLocks/>
          </p:cNvSpPr>
          <p:nvPr/>
        </p:nvSpPr>
        <p:spPr bwMode="auto">
          <a:xfrm>
            <a:off x="827584" y="568325"/>
            <a:ext cx="7992566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dirty="0"/>
              <a:t>1. </a:t>
            </a:r>
            <a:r>
              <a:rPr lang="zh-CN" altLang="zh-CN" dirty="0">
                <a:solidFill>
                  <a:srgbClr val="D60093"/>
                </a:solidFill>
              </a:rPr>
              <a:t>字数</a:t>
            </a:r>
            <a:r>
              <a:rPr lang="zh-CN" altLang="zh-CN" dirty="0"/>
              <a:t>的扩展（</a:t>
            </a:r>
            <a:r>
              <a:rPr lang="zh-CN" altLang="zh-CN" dirty="0">
                <a:solidFill>
                  <a:srgbClr val="FF0000"/>
                </a:solidFill>
              </a:rPr>
              <a:t>字扩展</a:t>
            </a:r>
            <a:r>
              <a:rPr lang="zh-CN" altLang="zh-CN" dirty="0"/>
              <a:t>）</a:t>
            </a:r>
            <a:endParaRPr lang="zh-CN" altLang="en-US" kern="0" dirty="0"/>
          </a:p>
        </p:txBody>
      </p:sp>
      <p:pic>
        <p:nvPicPr>
          <p:cNvPr id="95" name="图片 94">
            <a:extLst>
              <a:ext uri="{FF2B5EF4-FFF2-40B4-BE49-F238E27FC236}">
                <a16:creationId xmlns:a16="http://schemas.microsoft.com/office/drawing/2014/main" id="{C1909E39-37D8-41E8-9FAB-7AACC37B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44624"/>
            <a:ext cx="1804715" cy="2388155"/>
          </a:xfrm>
          <a:prstGeom prst="rect">
            <a:avLst/>
          </a:prstGeom>
        </p:spPr>
      </p:pic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ABBCF5AB-60A0-4B19-BD4A-87753FF47AE8}"/>
              </a:ext>
            </a:extLst>
          </p:cNvPr>
          <p:cNvCxnSpPr/>
          <p:nvPr/>
        </p:nvCxnSpPr>
        <p:spPr bwMode="auto">
          <a:xfrm>
            <a:off x="179512" y="2458392"/>
            <a:ext cx="8568952" cy="0"/>
          </a:xfrm>
          <a:prstGeom prst="line">
            <a:avLst/>
          </a:prstGeom>
          <a:solidFill>
            <a:srgbClr val="FFFF99"/>
          </a:solidFill>
          <a:ln w="76200" cap="flat" cmpd="sng" algn="ctr">
            <a:solidFill>
              <a:srgbClr val="00FF00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8467F1C0-62E6-4FD0-BEFD-22623EAE4933}"/>
              </a:ext>
            </a:extLst>
          </p:cNvPr>
          <p:cNvCxnSpPr>
            <a:cxnSpLocks/>
          </p:cNvCxnSpPr>
          <p:nvPr/>
        </p:nvCxnSpPr>
        <p:spPr bwMode="auto">
          <a:xfrm flipV="1">
            <a:off x="4393480" y="2458392"/>
            <a:ext cx="0" cy="4247208"/>
          </a:xfrm>
          <a:prstGeom prst="line">
            <a:avLst/>
          </a:prstGeom>
          <a:solidFill>
            <a:srgbClr val="FFFF99"/>
          </a:solidFill>
          <a:ln w="76200" cap="flat" cmpd="sng" algn="ctr">
            <a:solidFill>
              <a:srgbClr val="00FF00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31A5D987-F58A-422E-B76A-7201AA9C3F2E}"/>
              </a:ext>
            </a:extLst>
          </p:cNvPr>
          <p:cNvCxnSpPr>
            <a:cxnSpLocks/>
          </p:cNvCxnSpPr>
          <p:nvPr/>
        </p:nvCxnSpPr>
        <p:spPr bwMode="auto">
          <a:xfrm flipV="1">
            <a:off x="5289080" y="116632"/>
            <a:ext cx="0" cy="2341760"/>
          </a:xfrm>
          <a:prstGeom prst="line">
            <a:avLst/>
          </a:prstGeom>
          <a:solidFill>
            <a:srgbClr val="FFFF99"/>
          </a:solidFill>
          <a:ln w="76200" cap="flat" cmpd="sng" algn="ctr">
            <a:solidFill>
              <a:srgbClr val="00FF00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4F43FFBE-C6ED-47F6-B5DD-4D97AD339BD2}"/>
              </a:ext>
            </a:extLst>
          </p:cNvPr>
          <p:cNvSpPr/>
          <p:nvPr/>
        </p:nvSpPr>
        <p:spPr>
          <a:xfrm>
            <a:off x="269496" y="6015335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kern="100" dirty="0">
                <a:solidFill>
                  <a:srgbClr val="D60093"/>
                </a:solidFill>
                <a:cs typeface="Times New Roman" panose="02020603050405020304" pitchFamily="18" charset="0"/>
              </a:rPr>
              <a:t>高位交叉</a:t>
            </a:r>
            <a:endParaRPr lang="zh-CN" altLang="en-US" sz="2400" dirty="0">
              <a:solidFill>
                <a:srgbClr val="D60093"/>
              </a:solidFill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6BEF2B51-5234-4A21-A12D-2253D7CFDE11}"/>
              </a:ext>
            </a:extLst>
          </p:cNvPr>
          <p:cNvSpPr/>
          <p:nvPr/>
        </p:nvSpPr>
        <p:spPr>
          <a:xfrm>
            <a:off x="4373952" y="6015335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100" dirty="0">
                <a:solidFill>
                  <a:srgbClr val="D60093"/>
                </a:solidFill>
                <a:cs typeface="Times New Roman" panose="02020603050405020304" pitchFamily="18" charset="0"/>
              </a:rPr>
              <a:t>低</a:t>
            </a:r>
            <a:r>
              <a:rPr lang="zh-CN" altLang="zh-CN" sz="2400" kern="100" dirty="0">
                <a:solidFill>
                  <a:srgbClr val="D60093"/>
                </a:solidFill>
                <a:cs typeface="Times New Roman" panose="02020603050405020304" pitchFamily="18" charset="0"/>
              </a:rPr>
              <a:t>位交叉</a:t>
            </a:r>
            <a:endParaRPr lang="zh-CN" altLang="en-US" sz="2400" dirty="0">
              <a:solidFill>
                <a:srgbClr val="D60093"/>
              </a:solidFill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705B1336-9035-4A5F-83C3-64DA86014B14}"/>
              </a:ext>
            </a:extLst>
          </p:cNvPr>
          <p:cNvSpPr/>
          <p:nvPr/>
        </p:nvSpPr>
        <p:spPr>
          <a:xfrm>
            <a:off x="5331404" y="1589891"/>
            <a:ext cx="11128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zh-CN" altLang="en-US" sz="2400" kern="100" dirty="0">
                <a:solidFill>
                  <a:srgbClr val="D60093"/>
                </a:solidFill>
                <a:cs typeface="Times New Roman" panose="02020603050405020304" pitchFamily="18" charset="0"/>
              </a:rPr>
              <a:t>等效</a:t>
            </a:r>
            <a:endParaRPr lang="en-US" altLang="zh-CN" sz="2400" kern="100" dirty="0">
              <a:solidFill>
                <a:srgbClr val="D60093"/>
              </a:solidFill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zh-CN" altLang="en-US" sz="2400" kern="100" dirty="0">
                <a:solidFill>
                  <a:srgbClr val="D60093"/>
                </a:solidFill>
                <a:cs typeface="Times New Roman" panose="02020603050405020304" pitchFamily="18" charset="0"/>
              </a:rPr>
              <a:t>存储器</a:t>
            </a:r>
            <a:endParaRPr lang="zh-CN" altLang="en-US" sz="2400" dirty="0">
              <a:solidFill>
                <a:srgbClr val="D60093"/>
              </a:solidFill>
            </a:endParaRPr>
          </a:p>
        </p:txBody>
      </p:sp>
      <p:pic>
        <p:nvPicPr>
          <p:cNvPr id="113" name="图片 112">
            <a:extLst>
              <a:ext uri="{FF2B5EF4-FFF2-40B4-BE49-F238E27FC236}">
                <a16:creationId xmlns:a16="http://schemas.microsoft.com/office/drawing/2014/main" id="{26EAE38C-BD33-49D1-9ADB-6539D46CF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94" y="2492894"/>
            <a:ext cx="3940607" cy="4247208"/>
          </a:xfrm>
          <a:prstGeom prst="rect">
            <a:avLst/>
          </a:prstGeom>
        </p:spPr>
      </p:pic>
      <p:pic>
        <p:nvPicPr>
          <p:cNvPr id="183" name="图片 182">
            <a:extLst>
              <a:ext uri="{FF2B5EF4-FFF2-40B4-BE49-F238E27FC236}">
                <a16:creationId xmlns:a16="http://schemas.microsoft.com/office/drawing/2014/main" id="{A8C04365-71CA-4839-8BE6-485CA2330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273" y="2492896"/>
            <a:ext cx="3889143" cy="4247208"/>
          </a:xfrm>
          <a:prstGeom prst="rect">
            <a:avLst/>
          </a:prstGeom>
        </p:spPr>
      </p:pic>
      <p:sp>
        <p:nvSpPr>
          <p:cNvPr id="184" name="矩形 183">
            <a:extLst>
              <a:ext uri="{FF2B5EF4-FFF2-40B4-BE49-F238E27FC236}">
                <a16:creationId xmlns:a16="http://schemas.microsoft.com/office/drawing/2014/main" id="{B07A8281-0B74-4B32-BB59-A1820BDB7BE1}"/>
              </a:ext>
            </a:extLst>
          </p:cNvPr>
          <p:cNvSpPr/>
          <p:nvPr/>
        </p:nvSpPr>
        <p:spPr>
          <a:xfrm>
            <a:off x="144236" y="1373867"/>
            <a:ext cx="52198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sz="24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用两片</a:t>
            </a:r>
            <a:r>
              <a:rPr lang="en-US" altLang="zh-CN" sz="24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solidFill>
                  <a:srgbClr val="FF0000"/>
                </a:solidFill>
              </a:rPr>
              <a:t>8K</a:t>
            </a:r>
            <a:r>
              <a:rPr lang="zh-CN" altLang="zh-CN" sz="24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×</a:t>
            </a:r>
            <a:r>
              <a:rPr lang="en-US" altLang="zh-CN" sz="2400" kern="100" dirty="0">
                <a:solidFill>
                  <a:srgbClr val="FF0000"/>
                </a:solidFill>
              </a:rPr>
              <a:t>8bit</a:t>
            </a:r>
            <a:r>
              <a:rPr lang="en-US" altLang="zh-CN" sz="2400" kern="100" dirty="0">
                <a:solidFill>
                  <a:srgbClr val="0000FF"/>
                </a:solidFill>
              </a:rPr>
              <a:t> </a:t>
            </a:r>
            <a:r>
              <a:rPr lang="zh-CN" altLang="zh-CN" sz="24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的</a:t>
            </a:r>
            <a:r>
              <a:rPr lang="en-US" altLang="zh-CN" sz="24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solidFill>
                  <a:srgbClr val="0000FF"/>
                </a:solidFill>
              </a:rPr>
              <a:t>SRAM </a:t>
            </a:r>
            <a:r>
              <a:rPr lang="zh-CN" altLang="zh-CN" sz="24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芯片</a:t>
            </a:r>
            <a:r>
              <a:rPr lang="en-US" altLang="zh-CN" sz="2400" kern="100" dirty="0">
                <a:solidFill>
                  <a:srgbClr val="0000FF"/>
                </a:solidFill>
              </a:rPr>
              <a:t>6264</a:t>
            </a:r>
            <a:r>
              <a:rPr lang="zh-CN" altLang="zh-CN" sz="24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，构成一个</a:t>
            </a:r>
            <a:r>
              <a:rPr lang="en-US" altLang="zh-CN" sz="2400" kern="100" dirty="0">
                <a:solidFill>
                  <a:srgbClr val="FF0000"/>
                </a:solidFill>
              </a:rPr>
              <a:t>16K</a:t>
            </a:r>
            <a:r>
              <a:rPr lang="zh-CN" altLang="zh-CN" sz="24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×</a:t>
            </a:r>
            <a:r>
              <a:rPr lang="en-US" altLang="zh-CN" sz="2400" kern="100" dirty="0">
                <a:solidFill>
                  <a:srgbClr val="FF0000"/>
                </a:solidFill>
              </a:rPr>
              <a:t>8bit </a:t>
            </a:r>
            <a:r>
              <a:rPr lang="zh-CN" altLang="zh-CN" sz="24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的存储器</a:t>
            </a:r>
            <a:r>
              <a:rPr lang="zh-CN" altLang="en-US" sz="24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。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535F1219-1A54-4734-917D-D67A11AAB11C}"/>
              </a:ext>
            </a:extLst>
          </p:cNvPr>
          <p:cNvSpPr/>
          <p:nvPr/>
        </p:nvSpPr>
        <p:spPr>
          <a:xfrm rot="5400000">
            <a:off x="3193921" y="4548798"/>
            <a:ext cx="19912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不会同时被选中</a:t>
            </a: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C2FBD2E3-979C-4AA4-B676-053B6A3BAAA5}"/>
              </a:ext>
            </a:extLst>
          </p:cNvPr>
          <p:cNvSpPr/>
          <p:nvPr/>
        </p:nvSpPr>
        <p:spPr>
          <a:xfrm rot="5400000">
            <a:off x="7374264" y="4548798"/>
            <a:ext cx="19912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不会同时被选中</a:t>
            </a: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ECDF55E7-50C2-4522-B5DF-A38C5A04F010}"/>
              </a:ext>
            </a:extLst>
          </p:cNvPr>
          <p:cNvSpPr/>
          <p:nvPr/>
        </p:nvSpPr>
        <p:spPr>
          <a:xfrm rot="5400000">
            <a:off x="3288365" y="3852420"/>
            <a:ext cx="958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前一半</a:t>
            </a: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5F816A5A-10F3-43F2-B27E-840FCD0C43B3}"/>
              </a:ext>
            </a:extLst>
          </p:cNvPr>
          <p:cNvSpPr/>
          <p:nvPr/>
        </p:nvSpPr>
        <p:spPr>
          <a:xfrm rot="5400000">
            <a:off x="3284485" y="5919798"/>
            <a:ext cx="958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后一半</a:t>
            </a: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ADE6E723-453B-47AD-B7D5-8CF9987B42E2}"/>
              </a:ext>
            </a:extLst>
          </p:cNvPr>
          <p:cNvSpPr/>
          <p:nvPr/>
        </p:nvSpPr>
        <p:spPr>
          <a:xfrm rot="5400000">
            <a:off x="7436848" y="3852420"/>
            <a:ext cx="958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偶地址</a:t>
            </a:r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F3C9DDD5-A233-4A82-A086-A7F0F5822344}"/>
              </a:ext>
            </a:extLst>
          </p:cNvPr>
          <p:cNvSpPr/>
          <p:nvPr/>
        </p:nvSpPr>
        <p:spPr>
          <a:xfrm rot="5400000">
            <a:off x="7436848" y="5917838"/>
            <a:ext cx="958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奇地址</a:t>
            </a: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0A57EB5D-0C69-43A4-BFBF-C1EEBEF42B47}"/>
              </a:ext>
            </a:extLst>
          </p:cNvPr>
          <p:cNvSpPr/>
          <p:nvPr/>
        </p:nvSpPr>
        <p:spPr>
          <a:xfrm>
            <a:off x="5306094" y="787340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i="1" dirty="0">
                <a:solidFill>
                  <a:srgbClr val="0000FF"/>
                </a:solidFill>
              </a:rPr>
              <a:t>字节地址</a:t>
            </a: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231C823F-1E73-4AC1-92C9-475C6DDB3C72}"/>
              </a:ext>
            </a:extLst>
          </p:cNvPr>
          <p:cNvSpPr/>
          <p:nvPr/>
        </p:nvSpPr>
        <p:spPr>
          <a:xfrm>
            <a:off x="5306093" y="430542"/>
            <a:ext cx="1217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i="1" dirty="0">
                <a:solidFill>
                  <a:srgbClr val="0000FF"/>
                </a:solidFill>
              </a:rPr>
              <a:t>字节数据</a:t>
            </a:r>
          </a:p>
        </p:txBody>
      </p:sp>
      <p:sp>
        <p:nvSpPr>
          <p:cNvPr id="3" name="动作按钮: 上一张 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FC09DE5E-7F37-44B3-ABD1-BACB762300BB}"/>
              </a:ext>
            </a:extLst>
          </p:cNvPr>
          <p:cNvSpPr>
            <a:spLocks noChangeAspect="1"/>
          </p:cNvSpPr>
          <p:nvPr/>
        </p:nvSpPr>
        <p:spPr bwMode="auto">
          <a:xfrm>
            <a:off x="8503199" y="189532"/>
            <a:ext cx="468000" cy="46800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4083810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BA2C5-D6AA-44A3-A346-C7984D99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zh-CN" altLang="en-US" dirty="0">
                <a:solidFill>
                  <a:srgbClr val="0000FF"/>
                </a:solidFill>
              </a:rPr>
              <a:t>存储器芯片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009900"/>
                </a:solidFill>
              </a:rPr>
              <a:t>连接方式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2CDFBB-1C99-477A-B3B0-7EF025A28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66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0450BB8-FE74-4F93-82EF-C534A36A1234}"/>
              </a:ext>
            </a:extLst>
          </p:cNvPr>
          <p:cNvSpPr txBox="1">
            <a:spLocks/>
          </p:cNvSpPr>
          <p:nvPr/>
        </p:nvSpPr>
        <p:spPr bwMode="auto">
          <a:xfrm>
            <a:off x="827584" y="568325"/>
            <a:ext cx="7992566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dirty="0"/>
              <a:t>2. </a:t>
            </a:r>
            <a:r>
              <a:rPr lang="zh-CN" altLang="en-US" dirty="0">
                <a:solidFill>
                  <a:srgbClr val="D60093"/>
                </a:solidFill>
              </a:rPr>
              <a:t>位</a:t>
            </a:r>
            <a:r>
              <a:rPr lang="zh-CN" altLang="zh-CN" dirty="0">
                <a:solidFill>
                  <a:srgbClr val="D60093"/>
                </a:solidFill>
              </a:rPr>
              <a:t>数</a:t>
            </a:r>
            <a:r>
              <a:rPr lang="zh-CN" altLang="zh-CN" dirty="0"/>
              <a:t>的扩展（</a:t>
            </a:r>
            <a:r>
              <a:rPr lang="zh-CN" altLang="en-US" dirty="0">
                <a:solidFill>
                  <a:srgbClr val="FF0000"/>
                </a:solidFill>
              </a:rPr>
              <a:t>位</a:t>
            </a:r>
            <a:r>
              <a:rPr lang="zh-CN" altLang="zh-CN" dirty="0">
                <a:solidFill>
                  <a:srgbClr val="FF0000"/>
                </a:solidFill>
              </a:rPr>
              <a:t>扩展</a:t>
            </a:r>
            <a:r>
              <a:rPr lang="zh-CN" altLang="zh-CN" dirty="0"/>
              <a:t>）</a:t>
            </a:r>
            <a:endParaRPr lang="zh-CN" altLang="en-US" kern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32C650-ED25-48AD-935E-7CB971D5F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772816"/>
            <a:ext cx="4263867" cy="49327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041313-E0FE-4C8B-B05E-78F3E82C3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26" y="3212976"/>
            <a:ext cx="1896806" cy="298811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92087A8-2255-4824-B26C-F57D9C960F53}"/>
              </a:ext>
            </a:extLst>
          </p:cNvPr>
          <p:cNvSpPr/>
          <p:nvPr/>
        </p:nvSpPr>
        <p:spPr>
          <a:xfrm>
            <a:off x="3384806" y="1052736"/>
            <a:ext cx="52918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sz="24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用两片</a:t>
            </a:r>
            <a:r>
              <a:rPr lang="en-US" altLang="zh-CN" sz="24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solidFill>
                  <a:srgbClr val="FF0000"/>
                </a:solidFill>
              </a:rPr>
              <a:t>8K</a:t>
            </a:r>
            <a:r>
              <a:rPr lang="zh-CN" altLang="zh-CN" sz="24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×</a:t>
            </a:r>
            <a:r>
              <a:rPr lang="en-US" altLang="zh-CN" sz="2400" kern="100" dirty="0">
                <a:solidFill>
                  <a:srgbClr val="FF0000"/>
                </a:solidFill>
              </a:rPr>
              <a:t>8bit</a:t>
            </a:r>
            <a:r>
              <a:rPr lang="en-US" altLang="zh-CN" sz="2400" kern="100" dirty="0">
                <a:solidFill>
                  <a:srgbClr val="0000FF"/>
                </a:solidFill>
              </a:rPr>
              <a:t> </a:t>
            </a:r>
            <a:r>
              <a:rPr lang="zh-CN" altLang="zh-CN" sz="24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的</a:t>
            </a:r>
            <a:r>
              <a:rPr lang="en-US" altLang="zh-CN" sz="24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solidFill>
                  <a:srgbClr val="0000FF"/>
                </a:solidFill>
              </a:rPr>
              <a:t>SRAM </a:t>
            </a:r>
            <a:r>
              <a:rPr lang="zh-CN" altLang="zh-CN" sz="24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芯片</a:t>
            </a:r>
            <a:r>
              <a:rPr lang="en-US" altLang="zh-CN" sz="2400" kern="100" dirty="0">
                <a:solidFill>
                  <a:srgbClr val="0000FF"/>
                </a:solidFill>
              </a:rPr>
              <a:t>6264</a:t>
            </a:r>
            <a:r>
              <a:rPr lang="zh-CN" altLang="zh-CN" sz="24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，构成一个</a:t>
            </a:r>
            <a:r>
              <a:rPr lang="en-US" altLang="zh-CN" sz="24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solidFill>
                  <a:srgbClr val="FF0000"/>
                </a:solidFill>
              </a:rPr>
              <a:t>8K</a:t>
            </a:r>
            <a:r>
              <a:rPr lang="zh-CN" altLang="zh-CN" sz="24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×</a:t>
            </a:r>
            <a:r>
              <a:rPr lang="en-US" altLang="zh-CN" sz="24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16</a:t>
            </a:r>
            <a:r>
              <a:rPr lang="en-US" altLang="zh-CN" sz="2400" kern="100" dirty="0">
                <a:solidFill>
                  <a:srgbClr val="FF0000"/>
                </a:solidFill>
              </a:rPr>
              <a:t>bit </a:t>
            </a:r>
            <a:r>
              <a:rPr lang="zh-CN" altLang="zh-CN" sz="24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的存储器</a:t>
            </a:r>
            <a:r>
              <a:rPr lang="zh-CN" altLang="en-US" sz="24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。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ADA1D28-E898-47B7-A5D9-2B87EEBD8982}"/>
              </a:ext>
            </a:extLst>
          </p:cNvPr>
          <p:cNvSpPr/>
          <p:nvPr/>
        </p:nvSpPr>
        <p:spPr>
          <a:xfrm rot="5400000">
            <a:off x="6885283" y="4157305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可以同时被选中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F6360CF-6B84-4608-8987-B2BBA82890F3}"/>
              </a:ext>
            </a:extLst>
          </p:cNvPr>
          <p:cNvSpPr/>
          <p:nvPr/>
        </p:nvSpPr>
        <p:spPr>
          <a:xfrm rot="5400000">
            <a:off x="7025125" y="3411782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低字节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FE115B-C729-4217-980F-4292674E7EBD}"/>
              </a:ext>
            </a:extLst>
          </p:cNvPr>
          <p:cNvSpPr/>
          <p:nvPr/>
        </p:nvSpPr>
        <p:spPr>
          <a:xfrm rot="5400000">
            <a:off x="7035253" y="5842802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高字节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ADAF465-2D1B-489F-A7C2-49828B26E98F}"/>
              </a:ext>
            </a:extLst>
          </p:cNvPr>
          <p:cNvSpPr/>
          <p:nvPr/>
        </p:nvSpPr>
        <p:spPr>
          <a:xfrm>
            <a:off x="2712777" y="2317865"/>
            <a:ext cx="1112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i="1" dirty="0">
                <a:solidFill>
                  <a:srgbClr val="D60093"/>
                </a:solidFill>
              </a:rPr>
              <a:t>字地址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F8C1FBD-0EBA-455B-9FFF-B096C75EA00E}"/>
              </a:ext>
            </a:extLst>
          </p:cNvPr>
          <p:cNvSpPr/>
          <p:nvPr/>
        </p:nvSpPr>
        <p:spPr>
          <a:xfrm>
            <a:off x="1462434" y="2017694"/>
            <a:ext cx="2363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009900"/>
                </a:solidFill>
              </a:rPr>
              <a:t>16bit</a:t>
            </a:r>
            <a:r>
              <a:rPr lang="zh-CN" altLang="en-US" sz="2400" i="1" dirty="0">
                <a:solidFill>
                  <a:srgbClr val="009900"/>
                </a:solidFill>
              </a:rPr>
              <a:t>字的低字节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2871F8D-BF6B-4C98-A343-12BEB1CFF0F3}"/>
              </a:ext>
            </a:extLst>
          </p:cNvPr>
          <p:cNvSpPr/>
          <p:nvPr/>
        </p:nvSpPr>
        <p:spPr>
          <a:xfrm>
            <a:off x="3337562" y="4869160"/>
            <a:ext cx="14350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400" i="1" dirty="0">
                <a:solidFill>
                  <a:srgbClr val="009900"/>
                </a:solidFill>
              </a:rPr>
              <a:t>16bit</a:t>
            </a:r>
            <a:r>
              <a:rPr lang="zh-CN" altLang="en-US" sz="2400" i="1" dirty="0">
                <a:solidFill>
                  <a:srgbClr val="009900"/>
                </a:solidFill>
              </a:rPr>
              <a:t>字的</a:t>
            </a:r>
            <a:endParaRPr lang="en-US" altLang="zh-CN" sz="2400" i="1" dirty="0">
              <a:solidFill>
                <a:srgbClr val="009900"/>
              </a:solidFill>
            </a:endParaRPr>
          </a:p>
          <a:p>
            <a:pPr>
              <a:spcBef>
                <a:spcPts val="0"/>
              </a:spcBef>
            </a:pPr>
            <a:r>
              <a:rPr lang="zh-CN" altLang="en-US" sz="2400" i="1" dirty="0">
                <a:solidFill>
                  <a:srgbClr val="009900"/>
                </a:solidFill>
              </a:rPr>
              <a:t>高字节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691D725-98E4-4500-B7FE-C2F988CF12E8}"/>
              </a:ext>
            </a:extLst>
          </p:cNvPr>
          <p:cNvSpPr/>
          <p:nvPr/>
        </p:nvSpPr>
        <p:spPr>
          <a:xfrm>
            <a:off x="44122" y="3933924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i="1" dirty="0">
                <a:solidFill>
                  <a:srgbClr val="D60093"/>
                </a:solidFill>
              </a:rPr>
              <a:t>字地址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260B26B-5865-4878-823A-01EB35DFB79D}"/>
              </a:ext>
            </a:extLst>
          </p:cNvPr>
          <p:cNvSpPr/>
          <p:nvPr/>
        </p:nvSpPr>
        <p:spPr>
          <a:xfrm>
            <a:off x="52748" y="3593268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i="1" dirty="0">
                <a:solidFill>
                  <a:srgbClr val="009900"/>
                </a:solidFill>
              </a:rPr>
              <a:t>字数据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2A26B3C-344E-44BF-8720-381B65780343}"/>
              </a:ext>
            </a:extLst>
          </p:cNvPr>
          <p:cNvCxnSpPr/>
          <p:nvPr/>
        </p:nvCxnSpPr>
        <p:spPr bwMode="auto">
          <a:xfrm>
            <a:off x="179512" y="1844824"/>
            <a:ext cx="8568952" cy="0"/>
          </a:xfrm>
          <a:prstGeom prst="line">
            <a:avLst/>
          </a:prstGeom>
          <a:solidFill>
            <a:srgbClr val="FFFF99"/>
          </a:solidFill>
          <a:ln w="76200" cap="flat" cmpd="sng" algn="ctr">
            <a:solidFill>
              <a:srgbClr val="00FF00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751869C-C23D-4973-9716-BB3EEB4C1BFC}"/>
              </a:ext>
            </a:extLst>
          </p:cNvPr>
          <p:cNvCxnSpPr>
            <a:cxnSpLocks/>
          </p:cNvCxnSpPr>
          <p:nvPr/>
        </p:nvCxnSpPr>
        <p:spPr bwMode="auto">
          <a:xfrm flipV="1">
            <a:off x="3262557" y="3068960"/>
            <a:ext cx="13299" cy="3561078"/>
          </a:xfrm>
          <a:prstGeom prst="line">
            <a:avLst/>
          </a:prstGeom>
          <a:solidFill>
            <a:srgbClr val="FFFF99"/>
          </a:solidFill>
          <a:ln w="76200" cap="flat" cmpd="sng" algn="ctr">
            <a:solidFill>
              <a:srgbClr val="00FF00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B57A7B5-7939-4B7C-9C93-01EB70AA4AE4}"/>
              </a:ext>
            </a:extLst>
          </p:cNvPr>
          <p:cNvCxnSpPr>
            <a:cxnSpLocks/>
          </p:cNvCxnSpPr>
          <p:nvPr/>
        </p:nvCxnSpPr>
        <p:spPr bwMode="auto">
          <a:xfrm>
            <a:off x="179512" y="3068960"/>
            <a:ext cx="3096344" cy="0"/>
          </a:xfrm>
          <a:prstGeom prst="line">
            <a:avLst/>
          </a:prstGeom>
          <a:solidFill>
            <a:srgbClr val="FFFF99"/>
          </a:solidFill>
          <a:ln w="76200" cap="flat" cmpd="sng" algn="ctr">
            <a:solidFill>
              <a:srgbClr val="00FF00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50B1659E-2D87-4380-9CE3-85C7DE4CD6BA}"/>
              </a:ext>
            </a:extLst>
          </p:cNvPr>
          <p:cNvSpPr/>
          <p:nvPr/>
        </p:nvSpPr>
        <p:spPr>
          <a:xfrm>
            <a:off x="1307041" y="6135687"/>
            <a:ext cx="18968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zh-CN" altLang="en-US" sz="2400" kern="100" dirty="0">
                <a:solidFill>
                  <a:srgbClr val="0000FF"/>
                </a:solidFill>
                <a:cs typeface="Times New Roman" panose="02020603050405020304" pitchFamily="18" charset="0"/>
              </a:rPr>
              <a:t>等效存储器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20" name="动作按钮: 上一张 19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0E725F2F-6E56-4B6E-9EBF-641AAB1056B5}"/>
              </a:ext>
            </a:extLst>
          </p:cNvPr>
          <p:cNvSpPr>
            <a:spLocks noChangeAspect="1"/>
          </p:cNvSpPr>
          <p:nvPr/>
        </p:nvSpPr>
        <p:spPr bwMode="auto">
          <a:xfrm>
            <a:off x="8503199" y="189532"/>
            <a:ext cx="468000" cy="46800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6291999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BA2C5-D6AA-44A3-A346-C7984D99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zh-CN" altLang="en-US" dirty="0">
                <a:solidFill>
                  <a:srgbClr val="0000FF"/>
                </a:solidFill>
              </a:rPr>
              <a:t>存储器芯片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009900"/>
                </a:solidFill>
              </a:rPr>
              <a:t>连接方式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2CDFBB-1C99-477A-B3B0-7EF025A28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67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0450BB8-FE74-4F93-82EF-C534A36A1234}"/>
              </a:ext>
            </a:extLst>
          </p:cNvPr>
          <p:cNvSpPr txBox="1">
            <a:spLocks/>
          </p:cNvSpPr>
          <p:nvPr/>
        </p:nvSpPr>
        <p:spPr bwMode="auto">
          <a:xfrm>
            <a:off x="827584" y="568325"/>
            <a:ext cx="7992566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dirty="0"/>
              <a:t>3. </a:t>
            </a:r>
            <a:r>
              <a:rPr lang="zh-CN" altLang="en-US" dirty="0">
                <a:solidFill>
                  <a:srgbClr val="D60093"/>
                </a:solidFill>
              </a:rPr>
              <a:t>位数</a:t>
            </a:r>
            <a:r>
              <a:rPr lang="zh-CN" altLang="en-US" dirty="0"/>
              <a:t>和</a:t>
            </a:r>
            <a:r>
              <a:rPr lang="zh-CN" altLang="zh-CN" dirty="0">
                <a:solidFill>
                  <a:srgbClr val="D60093"/>
                </a:solidFill>
              </a:rPr>
              <a:t>字数</a:t>
            </a:r>
            <a:r>
              <a:rPr lang="zh-CN" altLang="en-US" dirty="0"/>
              <a:t>同时</a:t>
            </a:r>
            <a:r>
              <a:rPr lang="zh-CN" altLang="zh-CN" dirty="0"/>
              <a:t>扩展（</a:t>
            </a:r>
            <a:r>
              <a:rPr lang="zh-CN" altLang="en-US" dirty="0">
                <a:solidFill>
                  <a:srgbClr val="FF0000"/>
                </a:solidFill>
              </a:rPr>
              <a:t>位扩展</a:t>
            </a:r>
            <a:r>
              <a:rPr lang="zh-CN" altLang="en-US" dirty="0"/>
              <a:t>＋</a:t>
            </a:r>
            <a:r>
              <a:rPr lang="zh-CN" altLang="zh-CN" dirty="0">
                <a:solidFill>
                  <a:srgbClr val="FF0000"/>
                </a:solidFill>
              </a:rPr>
              <a:t>字扩展</a:t>
            </a:r>
            <a:r>
              <a:rPr lang="zh-CN" altLang="zh-CN" dirty="0"/>
              <a:t>）</a:t>
            </a:r>
            <a:endParaRPr lang="zh-CN" altLang="en-US" kern="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55DF23-F01B-4163-9B46-18B156EB8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066363"/>
            <a:ext cx="8964488" cy="545898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54039C5-CE15-40DE-A8FD-8C30E1BD7A3A}"/>
              </a:ext>
            </a:extLst>
          </p:cNvPr>
          <p:cNvSpPr/>
          <p:nvPr/>
        </p:nvSpPr>
        <p:spPr bwMode="auto">
          <a:xfrm>
            <a:off x="1835696" y="1988840"/>
            <a:ext cx="3115866" cy="1512168"/>
          </a:xfrm>
          <a:prstGeom prst="rect">
            <a:avLst/>
          </a:prstGeom>
          <a:noFill/>
          <a:ln w="76200">
            <a:solidFill>
              <a:srgbClr val="0000FF">
                <a:alpha val="20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FA4A6C-1420-457F-A69F-88238285F80C}"/>
              </a:ext>
            </a:extLst>
          </p:cNvPr>
          <p:cNvSpPr/>
          <p:nvPr/>
        </p:nvSpPr>
        <p:spPr bwMode="auto">
          <a:xfrm>
            <a:off x="5470600" y="1988840"/>
            <a:ext cx="3115866" cy="1512168"/>
          </a:xfrm>
          <a:prstGeom prst="rect">
            <a:avLst/>
          </a:prstGeom>
          <a:noFill/>
          <a:ln w="76200">
            <a:solidFill>
              <a:srgbClr val="0000FF">
                <a:alpha val="20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17389CC-8F98-4A2D-847D-F9B656155286}"/>
              </a:ext>
            </a:extLst>
          </p:cNvPr>
          <p:cNvSpPr/>
          <p:nvPr/>
        </p:nvSpPr>
        <p:spPr>
          <a:xfrm>
            <a:off x="1979712" y="2544869"/>
            <a:ext cx="1140056" cy="400110"/>
          </a:xfrm>
          <a:prstGeom prst="rect">
            <a:avLst/>
          </a:prstGeom>
          <a:solidFill>
            <a:srgbClr val="FFFF99"/>
          </a:solidFill>
          <a:effectLst>
            <a:softEdge rad="63500"/>
          </a:effectLst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8k×8bit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B7E66F-27CC-434A-9138-D9F2B9BA5594}"/>
              </a:ext>
            </a:extLst>
          </p:cNvPr>
          <p:cNvSpPr/>
          <p:nvPr/>
        </p:nvSpPr>
        <p:spPr>
          <a:xfrm>
            <a:off x="3779912" y="2544869"/>
            <a:ext cx="1140056" cy="400110"/>
          </a:xfrm>
          <a:prstGeom prst="rect">
            <a:avLst/>
          </a:prstGeom>
          <a:solidFill>
            <a:srgbClr val="FFFF99"/>
          </a:solidFill>
          <a:effectLst>
            <a:softEdge rad="63500"/>
          </a:effectLst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8k×8bit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DCB0C8-6D1A-4C59-9C18-63803990CC4A}"/>
              </a:ext>
            </a:extLst>
          </p:cNvPr>
          <p:cNvSpPr/>
          <p:nvPr/>
        </p:nvSpPr>
        <p:spPr>
          <a:xfrm>
            <a:off x="5611706" y="2553572"/>
            <a:ext cx="1140056" cy="400110"/>
          </a:xfrm>
          <a:prstGeom prst="rect">
            <a:avLst/>
          </a:prstGeom>
          <a:solidFill>
            <a:srgbClr val="FFFF99"/>
          </a:solidFill>
          <a:effectLst>
            <a:softEdge rad="63500"/>
          </a:effectLst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8k×8bit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69E3D4E-5CAF-46C0-A8BD-DFF11F9A450C}"/>
              </a:ext>
            </a:extLst>
          </p:cNvPr>
          <p:cNvSpPr/>
          <p:nvPr/>
        </p:nvSpPr>
        <p:spPr>
          <a:xfrm>
            <a:off x="7391776" y="2544869"/>
            <a:ext cx="1140056" cy="400110"/>
          </a:xfrm>
          <a:prstGeom prst="rect">
            <a:avLst/>
          </a:prstGeom>
          <a:solidFill>
            <a:srgbClr val="FFFF99"/>
          </a:solidFill>
          <a:effectLst>
            <a:softEdge rad="63500"/>
          </a:effectLst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8k×8bit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544C24-6684-445B-AADE-901EA318D1B8}"/>
              </a:ext>
            </a:extLst>
          </p:cNvPr>
          <p:cNvSpPr/>
          <p:nvPr/>
        </p:nvSpPr>
        <p:spPr>
          <a:xfrm>
            <a:off x="2759481" y="3378912"/>
            <a:ext cx="1268296" cy="400110"/>
          </a:xfrm>
          <a:prstGeom prst="rect">
            <a:avLst/>
          </a:prstGeom>
          <a:solidFill>
            <a:srgbClr val="FFFF99"/>
          </a:solidFill>
          <a:effectLst>
            <a:softEdge rad="63500"/>
          </a:effectLst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8k×</a:t>
            </a:r>
            <a:r>
              <a:rPr lang="en-US" altLang="zh-CN" sz="2000" dirty="0">
                <a:solidFill>
                  <a:srgbClr val="FF0000"/>
                </a:solidFill>
              </a:rPr>
              <a:t>16</a:t>
            </a:r>
            <a:r>
              <a:rPr lang="zh-CN" altLang="en-US" sz="2000" dirty="0">
                <a:solidFill>
                  <a:srgbClr val="FF0000"/>
                </a:solidFill>
              </a:rPr>
              <a:t>bit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1164A1E-75CE-4A95-A1A1-943F14AF3B4B}"/>
              </a:ext>
            </a:extLst>
          </p:cNvPr>
          <p:cNvSpPr/>
          <p:nvPr/>
        </p:nvSpPr>
        <p:spPr>
          <a:xfrm>
            <a:off x="6407251" y="3374561"/>
            <a:ext cx="1268296" cy="400110"/>
          </a:xfrm>
          <a:prstGeom prst="rect">
            <a:avLst/>
          </a:prstGeom>
          <a:solidFill>
            <a:srgbClr val="FFFF99"/>
          </a:solidFill>
          <a:effectLst>
            <a:softEdge rad="63500"/>
          </a:effectLst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8k×</a:t>
            </a:r>
            <a:r>
              <a:rPr lang="en-US" altLang="zh-CN" sz="2000" dirty="0">
                <a:solidFill>
                  <a:srgbClr val="FF0000"/>
                </a:solidFill>
              </a:rPr>
              <a:t>16</a:t>
            </a:r>
            <a:r>
              <a:rPr lang="zh-CN" altLang="en-US" sz="2000" dirty="0">
                <a:solidFill>
                  <a:srgbClr val="FF0000"/>
                </a:solidFill>
              </a:rPr>
              <a:t>bit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FC8C6DB-F963-4EC2-BBA0-92D5D6DC7A6A}"/>
              </a:ext>
            </a:extLst>
          </p:cNvPr>
          <p:cNvSpPr/>
          <p:nvPr/>
        </p:nvSpPr>
        <p:spPr>
          <a:xfrm>
            <a:off x="3923928" y="3547921"/>
            <a:ext cx="2661221" cy="889191"/>
          </a:xfrm>
          <a:prstGeom prst="rect">
            <a:avLst/>
          </a:prstGeom>
          <a:solidFill>
            <a:srgbClr val="FFFF99"/>
          </a:solidFill>
          <a:effectLst>
            <a:softEdge rad="317500"/>
          </a:effectLst>
        </p:spPr>
        <p:txBody>
          <a:bodyPr wrap="square" anchor="ctr" anchorCtr="0">
            <a:no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16</a:t>
            </a:r>
            <a:r>
              <a:rPr lang="zh-CN" altLang="en-US" sz="3200" dirty="0">
                <a:solidFill>
                  <a:srgbClr val="FF0000"/>
                </a:solidFill>
              </a:rPr>
              <a:t>k×</a:t>
            </a:r>
            <a:r>
              <a:rPr lang="en-US" altLang="zh-CN" sz="3200" dirty="0">
                <a:solidFill>
                  <a:srgbClr val="FF0000"/>
                </a:solidFill>
              </a:rPr>
              <a:t>16</a:t>
            </a:r>
            <a:r>
              <a:rPr lang="zh-CN" altLang="en-US" sz="3200" dirty="0">
                <a:solidFill>
                  <a:srgbClr val="FF0000"/>
                </a:solidFill>
              </a:rPr>
              <a:t>bit</a:t>
            </a:r>
          </a:p>
        </p:txBody>
      </p:sp>
      <p:sp>
        <p:nvSpPr>
          <p:cNvPr id="19" name="动作按钮: 前进或下一项 1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569AD64-1CA0-4EDF-BEA1-9933310F885C}"/>
              </a:ext>
            </a:extLst>
          </p:cNvPr>
          <p:cNvSpPr/>
          <p:nvPr/>
        </p:nvSpPr>
        <p:spPr bwMode="auto">
          <a:xfrm>
            <a:off x="8172400" y="908720"/>
            <a:ext cx="720080" cy="523875"/>
          </a:xfrm>
          <a:prstGeom prst="actionButtonForwardNex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41372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BA2C5-D6AA-44A3-A346-C7984D99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zh-CN" altLang="en-US" dirty="0">
                <a:solidFill>
                  <a:srgbClr val="0000FF"/>
                </a:solidFill>
              </a:rPr>
              <a:t>存储器芯片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009900"/>
                </a:solidFill>
              </a:rPr>
              <a:t>连接方式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D34E17-0F04-4C31-B99D-E20B23EA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4258816" cy="72568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2CDFBB-1C99-477A-B3B0-7EF025A28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68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0450BB8-FE74-4F93-82EF-C534A36A1234}"/>
              </a:ext>
            </a:extLst>
          </p:cNvPr>
          <p:cNvSpPr txBox="1">
            <a:spLocks/>
          </p:cNvSpPr>
          <p:nvPr/>
        </p:nvSpPr>
        <p:spPr bwMode="auto">
          <a:xfrm>
            <a:off x="827584" y="568325"/>
            <a:ext cx="7992566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dirty="0"/>
              <a:t>3. </a:t>
            </a:r>
            <a:r>
              <a:rPr lang="zh-CN" altLang="en-US" dirty="0">
                <a:solidFill>
                  <a:srgbClr val="D60093"/>
                </a:solidFill>
              </a:rPr>
              <a:t>位数</a:t>
            </a:r>
            <a:r>
              <a:rPr lang="zh-CN" altLang="en-US" dirty="0"/>
              <a:t>和</a:t>
            </a:r>
            <a:r>
              <a:rPr lang="zh-CN" altLang="zh-CN" dirty="0">
                <a:solidFill>
                  <a:srgbClr val="D60093"/>
                </a:solidFill>
              </a:rPr>
              <a:t>字数</a:t>
            </a:r>
            <a:r>
              <a:rPr lang="zh-CN" altLang="en-US" dirty="0"/>
              <a:t>同时</a:t>
            </a:r>
            <a:r>
              <a:rPr lang="zh-CN" altLang="zh-CN" dirty="0"/>
              <a:t>扩展（</a:t>
            </a:r>
            <a:r>
              <a:rPr lang="zh-CN" altLang="en-US" dirty="0">
                <a:solidFill>
                  <a:srgbClr val="FF0000"/>
                </a:solidFill>
              </a:rPr>
              <a:t>位扩展</a:t>
            </a:r>
            <a:r>
              <a:rPr lang="zh-CN" altLang="en-US" dirty="0"/>
              <a:t>＋</a:t>
            </a:r>
            <a:r>
              <a:rPr lang="zh-CN" altLang="zh-CN" dirty="0">
                <a:solidFill>
                  <a:srgbClr val="FF0000"/>
                </a:solidFill>
              </a:rPr>
              <a:t>字扩展</a:t>
            </a:r>
            <a:r>
              <a:rPr lang="zh-CN" altLang="zh-CN" dirty="0"/>
              <a:t>）</a:t>
            </a:r>
            <a:endParaRPr lang="zh-CN" altLang="en-US" kern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1188F3-CF5F-456C-A0B5-996A5CF51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110" y="1742192"/>
            <a:ext cx="2314600" cy="361750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02BF28B-B7CD-4229-9F16-5F36F07D75C4}"/>
              </a:ext>
            </a:extLst>
          </p:cNvPr>
          <p:cNvSpPr/>
          <p:nvPr/>
        </p:nvSpPr>
        <p:spPr>
          <a:xfrm>
            <a:off x="4285875" y="2652032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D60093"/>
                </a:solidFill>
              </a:rPr>
              <a:t>字地址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629E393-DC2D-4113-9656-81A8C38A9E25}"/>
              </a:ext>
            </a:extLst>
          </p:cNvPr>
          <p:cNvSpPr/>
          <p:nvPr/>
        </p:nvSpPr>
        <p:spPr>
          <a:xfrm>
            <a:off x="4294501" y="2216490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9900"/>
                </a:solidFill>
              </a:rPr>
              <a:t>字数据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C8774A-24F4-4F16-8B4F-9716119612E1}"/>
              </a:ext>
            </a:extLst>
          </p:cNvPr>
          <p:cNvSpPr/>
          <p:nvPr/>
        </p:nvSpPr>
        <p:spPr>
          <a:xfrm>
            <a:off x="4904634" y="3080213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400" dirty="0">
                <a:solidFill>
                  <a:srgbClr val="0000FF"/>
                </a:solidFill>
              </a:rPr>
              <a:t>读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D28680-049B-4968-9B68-F348A7845423}"/>
              </a:ext>
            </a:extLst>
          </p:cNvPr>
          <p:cNvSpPr/>
          <p:nvPr/>
        </p:nvSpPr>
        <p:spPr>
          <a:xfrm>
            <a:off x="4904634" y="3486187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400" dirty="0">
                <a:solidFill>
                  <a:srgbClr val="0000FF"/>
                </a:solidFill>
              </a:rPr>
              <a:t>写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20E602F-1848-4281-9F36-6BB2E9276861}"/>
              </a:ext>
            </a:extLst>
          </p:cNvPr>
          <p:cNvSpPr/>
          <p:nvPr/>
        </p:nvSpPr>
        <p:spPr>
          <a:xfrm>
            <a:off x="3203848" y="3943936"/>
            <a:ext cx="2194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400" dirty="0">
                <a:solidFill>
                  <a:srgbClr val="0000FF"/>
                </a:solidFill>
              </a:rPr>
              <a:t>低</a:t>
            </a:r>
            <a:r>
              <a:rPr lang="en-US" altLang="zh-CN" sz="2400" dirty="0">
                <a:solidFill>
                  <a:srgbClr val="0000FF"/>
                </a:solidFill>
              </a:rPr>
              <a:t>8</a:t>
            </a:r>
            <a:r>
              <a:rPr lang="zh-CN" altLang="en-US" sz="2400" dirty="0">
                <a:solidFill>
                  <a:srgbClr val="0000FF"/>
                </a:solidFill>
              </a:rPr>
              <a:t>位数据允许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3050C7-6485-4926-9A7B-CD5B4C16AAC5}"/>
              </a:ext>
            </a:extLst>
          </p:cNvPr>
          <p:cNvSpPr/>
          <p:nvPr/>
        </p:nvSpPr>
        <p:spPr>
          <a:xfrm>
            <a:off x="3203848" y="4328194"/>
            <a:ext cx="2194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400" dirty="0">
                <a:solidFill>
                  <a:srgbClr val="0000FF"/>
                </a:solidFill>
              </a:rPr>
              <a:t>高</a:t>
            </a:r>
            <a:r>
              <a:rPr lang="en-US" altLang="zh-CN" sz="2400" dirty="0">
                <a:solidFill>
                  <a:srgbClr val="0000FF"/>
                </a:solidFill>
              </a:rPr>
              <a:t>8</a:t>
            </a:r>
            <a:r>
              <a:rPr lang="zh-CN" altLang="en-US" sz="2400" dirty="0">
                <a:solidFill>
                  <a:srgbClr val="0000FF"/>
                </a:solidFill>
              </a:rPr>
              <a:t>位数据允许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8AF3ED-56BD-481C-8832-B714611E56B8}"/>
              </a:ext>
            </a:extLst>
          </p:cNvPr>
          <p:cNvSpPr/>
          <p:nvPr/>
        </p:nvSpPr>
        <p:spPr>
          <a:xfrm>
            <a:off x="4595255" y="4793413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400" dirty="0">
                <a:solidFill>
                  <a:srgbClr val="0000FF"/>
                </a:solidFill>
              </a:rPr>
              <a:t>片选</a:t>
            </a:r>
          </a:p>
        </p:txBody>
      </p:sp>
      <p:sp>
        <p:nvSpPr>
          <p:cNvPr id="14" name="动作按钮: 后退或前一项 1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A5310466-B6A8-4804-82B5-F18C526CEAF8}"/>
              </a:ext>
            </a:extLst>
          </p:cNvPr>
          <p:cNvSpPr/>
          <p:nvPr/>
        </p:nvSpPr>
        <p:spPr bwMode="auto">
          <a:xfrm>
            <a:off x="8172400" y="908720"/>
            <a:ext cx="720080" cy="523875"/>
          </a:xfrm>
          <a:prstGeom prst="actionButtonBackPreviou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8923384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BA2C5-D6AA-44A3-A346-C7984D99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二、用</a:t>
            </a:r>
            <a:r>
              <a:rPr lang="zh-CN" altLang="en-US" dirty="0">
                <a:solidFill>
                  <a:srgbClr val="0000FF"/>
                </a:solidFill>
              </a:rPr>
              <a:t>存储器芯片</a:t>
            </a:r>
            <a:r>
              <a:rPr lang="zh-CN" altLang="en-US" dirty="0"/>
              <a:t>构成</a:t>
            </a:r>
            <a:r>
              <a:rPr lang="zh-CN" altLang="en-US" dirty="0">
                <a:solidFill>
                  <a:srgbClr val="009900"/>
                </a:solidFill>
              </a:rPr>
              <a:t>主存模块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2CDFBB-1C99-477A-B3B0-7EF025A28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69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0450BB8-FE74-4F93-82EF-C534A36A1234}"/>
              </a:ext>
            </a:extLst>
          </p:cNvPr>
          <p:cNvSpPr txBox="1">
            <a:spLocks/>
          </p:cNvSpPr>
          <p:nvPr/>
        </p:nvSpPr>
        <p:spPr bwMode="auto">
          <a:xfrm>
            <a:off x="827584" y="568325"/>
            <a:ext cx="7992566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dirty="0"/>
              <a:t>1. </a:t>
            </a:r>
            <a:r>
              <a:rPr lang="zh-CN" altLang="en-US" dirty="0"/>
              <a:t>用</a:t>
            </a:r>
            <a:r>
              <a:rPr lang="en-US" altLang="zh-CN" dirty="0">
                <a:solidFill>
                  <a:srgbClr val="FF6600"/>
                </a:solidFill>
              </a:rPr>
              <a:t>SRAM</a:t>
            </a:r>
            <a:r>
              <a:rPr lang="zh-CN" altLang="en-US" dirty="0"/>
              <a:t>芯片构成</a:t>
            </a:r>
            <a:r>
              <a:rPr lang="zh-CN" altLang="en-US" dirty="0">
                <a:solidFill>
                  <a:srgbClr val="009900"/>
                </a:solidFill>
              </a:rPr>
              <a:t>主存模块</a:t>
            </a:r>
            <a:endParaRPr lang="zh-CN" altLang="en-US" kern="0" dirty="0">
              <a:solidFill>
                <a:srgbClr val="0099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34BB39-BA08-42C4-9FC2-89D0327ED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7" y="1484784"/>
            <a:ext cx="4452183" cy="38078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B77F47-A446-4B78-A6FE-74DC8A93F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283" y="1446190"/>
            <a:ext cx="4488091" cy="4359074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48A1BF8-52AD-4642-B0CC-E6417559F46F}"/>
              </a:ext>
            </a:extLst>
          </p:cNvPr>
          <p:cNvCxnSpPr>
            <a:cxnSpLocks/>
          </p:cNvCxnSpPr>
          <p:nvPr/>
        </p:nvCxnSpPr>
        <p:spPr bwMode="auto">
          <a:xfrm flipV="1">
            <a:off x="4591888" y="1556792"/>
            <a:ext cx="0" cy="4215058"/>
          </a:xfrm>
          <a:prstGeom prst="line">
            <a:avLst/>
          </a:prstGeom>
          <a:solidFill>
            <a:srgbClr val="FFFF99"/>
          </a:solidFill>
          <a:ln w="76200" cap="flat" cmpd="sng" algn="ctr">
            <a:solidFill>
              <a:srgbClr val="00FF00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52013CE-41EB-4212-9593-E4E32CD54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376505"/>
              </p:ext>
            </p:extLst>
          </p:nvPr>
        </p:nvGraphicFramePr>
        <p:xfrm>
          <a:off x="539552" y="5786884"/>
          <a:ext cx="6624735" cy="7878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1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1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1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1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1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1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1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1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1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164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16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164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170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baseline="-25000" dirty="0">
                          <a:latin typeface="+mn-lt"/>
                        </a:rPr>
                        <a:t>19</a:t>
                      </a:r>
                      <a:endParaRPr lang="zh-CN" altLang="en-US" sz="2000" b="1" baseline="-25000" dirty="0"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lang="zh-CN" altLang="en-US" sz="20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zh-CN" altLang="en-US" sz="20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zh-CN" altLang="en-US" sz="20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zh-CN" altLang="en-US" sz="20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20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zh-CN" altLang="en-US" sz="20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20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20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lt"/>
                        </a:rPr>
                        <a:t>～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20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20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20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+mn-lt"/>
                        </a:rPr>
                        <a:t>1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+mn-lt"/>
                        </a:rPr>
                        <a:t>0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+mn-lt"/>
                        </a:rPr>
                        <a:t>1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+mn-lt"/>
                        </a:rPr>
                        <a:t>0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+mn-lt"/>
                        </a:rPr>
                        <a:t>0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+mn-lt"/>
                        </a:rPr>
                        <a:t>0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～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70882CFC-D885-4D1D-87CE-402D92D19374}"/>
              </a:ext>
            </a:extLst>
          </p:cNvPr>
          <p:cNvSpPr/>
          <p:nvPr/>
        </p:nvSpPr>
        <p:spPr>
          <a:xfrm>
            <a:off x="1007113" y="5310185"/>
            <a:ext cx="4662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地址范围：A0000H～A3FFFH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D2AE31-EB66-4ECA-A995-F547EEDB52B8}"/>
              </a:ext>
            </a:extLst>
          </p:cNvPr>
          <p:cNvSpPr/>
          <p:nvPr/>
        </p:nvSpPr>
        <p:spPr>
          <a:xfrm>
            <a:off x="244230" y="1095127"/>
            <a:ext cx="8648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/>
              <a:t>基于8088和8086处理器，利用6264 SRAM设计16KB主存模块。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19931F2-84CC-455E-8519-82D960317063}"/>
              </a:ext>
            </a:extLst>
          </p:cNvPr>
          <p:cNvSpPr/>
          <p:nvPr/>
        </p:nvSpPr>
        <p:spPr>
          <a:xfrm>
            <a:off x="6686431" y="439792"/>
            <a:ext cx="14462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例1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15" name="动作按钮: 获取信息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0C15AD9-2B75-41AD-96E1-DA19F8248B40}"/>
              </a:ext>
            </a:extLst>
          </p:cNvPr>
          <p:cNvSpPr>
            <a:spLocks noChangeAspect="1"/>
          </p:cNvSpPr>
          <p:nvPr/>
        </p:nvSpPr>
        <p:spPr bwMode="auto">
          <a:xfrm>
            <a:off x="3871267" y="3661047"/>
            <a:ext cx="432048" cy="432000"/>
          </a:xfrm>
          <a:prstGeom prst="actionButtonInform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6" name="动作按钮: 获取信息 1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43C2BD91-F958-4AD4-B450-F270D8D7D112}"/>
              </a:ext>
            </a:extLst>
          </p:cNvPr>
          <p:cNvSpPr>
            <a:spLocks noChangeAspect="1"/>
          </p:cNvSpPr>
          <p:nvPr/>
        </p:nvSpPr>
        <p:spPr bwMode="auto">
          <a:xfrm>
            <a:off x="8355092" y="4058543"/>
            <a:ext cx="432048" cy="432000"/>
          </a:xfrm>
          <a:prstGeom prst="actionButtonInform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" name="动作按钮: 空白 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A73D2064-7263-4230-9371-2D5BE7A11046}"/>
              </a:ext>
            </a:extLst>
          </p:cNvPr>
          <p:cNvSpPr/>
          <p:nvPr/>
        </p:nvSpPr>
        <p:spPr bwMode="auto">
          <a:xfrm>
            <a:off x="7589296" y="5119770"/>
            <a:ext cx="1387871" cy="112863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pitchFamily="2" charset="-122"/>
              </a:rPr>
              <a:t>主存与</a:t>
            </a:r>
            <a:b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pitchFamily="2" charset="-122"/>
              </a:rPr>
              <a:t>CPU</a:t>
            </a:r>
            <a:b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pitchFamily="2" charset="-122"/>
              </a:rPr>
            </a:b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pitchFamily="2" charset="-122"/>
              </a:rPr>
              <a:t>速度协调</a:t>
            </a:r>
          </a:p>
        </p:txBody>
      </p:sp>
    </p:spTree>
    <p:extLst>
      <p:ext uri="{BB962C8B-B14F-4D97-AF65-F5344CB8AC3E}">
        <p14:creationId xmlns:p14="http://schemas.microsoft.com/office/powerpoint/2010/main" val="2755413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76694D-4EF7-4B9B-949A-2856954519F4}" type="slidenum">
              <a:rPr lang="zh-CN" altLang="en-US"/>
              <a:pPr/>
              <a:t>7</a:t>
            </a:fld>
            <a:endParaRPr lang="en-US" altLang="zh-CN"/>
          </a:p>
        </p:txBody>
      </p:sp>
      <p:sp>
        <p:nvSpPr>
          <p:cNvPr id="152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  </a:t>
            </a:r>
            <a:r>
              <a:rPr lang="zh-CN" altLang="en-US"/>
              <a:t>存储系统概述</a:t>
            </a:r>
          </a:p>
        </p:txBody>
      </p:sp>
      <p:sp>
        <p:nvSpPr>
          <p:cNvPr id="1527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5900"/>
            <a:ext cx="8362950" cy="3887788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kumimoji="1" lang="zh-CN" altLang="en-US">
                <a:solidFill>
                  <a:srgbClr val="FF0000"/>
                </a:solidFill>
                <a:ea typeface="黑体" pitchFamily="2" charset="-122"/>
              </a:rPr>
              <a:t>存储体系</a:t>
            </a:r>
            <a:r>
              <a:rPr kumimoji="1" lang="zh-CN" altLang="en-US"/>
              <a:t>的</a:t>
            </a:r>
            <a:r>
              <a:rPr kumimoji="1" lang="zh-CN" altLang="en-US">
                <a:solidFill>
                  <a:srgbClr val="0000FF"/>
                </a:solidFill>
                <a:ea typeface="黑体" pitchFamily="2" charset="-122"/>
              </a:rPr>
              <a:t>定义</a:t>
            </a:r>
            <a:r>
              <a:rPr kumimoji="1" lang="zh-CN" altLang="en-US"/>
              <a:t>：</a:t>
            </a:r>
          </a:p>
          <a:p>
            <a:pPr marL="0" indent="0">
              <a:buFont typeface="Wingdings" pitchFamily="2" charset="2"/>
              <a:buNone/>
            </a:pPr>
            <a:r>
              <a:rPr kumimoji="1" lang="zh-CN" altLang="en-US">
                <a:solidFill>
                  <a:srgbClr val="000000"/>
                </a:solidFill>
              </a:rPr>
              <a:t>        两个或两个以上</a:t>
            </a:r>
            <a:r>
              <a:rPr kumimoji="1" lang="zh-CN" altLang="en-US">
                <a:solidFill>
                  <a:srgbClr val="FF0000"/>
                </a:solidFill>
              </a:rPr>
              <a:t>速度</a:t>
            </a:r>
            <a:r>
              <a:rPr kumimoji="1" lang="zh-CN" altLang="en-US">
                <a:solidFill>
                  <a:srgbClr val="000000"/>
                </a:solidFill>
              </a:rPr>
              <a:t>、</a:t>
            </a:r>
            <a:r>
              <a:rPr kumimoji="1" lang="zh-CN" altLang="en-US">
                <a:solidFill>
                  <a:srgbClr val="FF0000"/>
                </a:solidFill>
              </a:rPr>
              <a:t>容量</a:t>
            </a:r>
            <a:r>
              <a:rPr kumimoji="1" lang="zh-CN" altLang="en-US">
                <a:solidFill>
                  <a:srgbClr val="000000"/>
                </a:solidFill>
              </a:rPr>
              <a:t>和</a:t>
            </a:r>
            <a:r>
              <a:rPr kumimoji="1" lang="zh-CN" altLang="en-US">
                <a:solidFill>
                  <a:srgbClr val="FF0000"/>
                </a:solidFill>
              </a:rPr>
              <a:t>价格</a:t>
            </a:r>
            <a:r>
              <a:rPr kumimoji="1" lang="zh-CN" altLang="en-US">
                <a:solidFill>
                  <a:srgbClr val="000000"/>
                </a:solidFill>
              </a:rPr>
              <a:t>各不相同的存储器用</a:t>
            </a:r>
            <a:r>
              <a:rPr kumimoji="1" lang="zh-CN" altLang="en-US">
                <a:solidFill>
                  <a:srgbClr val="FF0000"/>
                </a:solidFill>
              </a:rPr>
              <a:t>硬件</a:t>
            </a:r>
            <a:r>
              <a:rPr kumimoji="1" lang="zh-CN" altLang="en-US">
                <a:solidFill>
                  <a:srgbClr val="000000"/>
                </a:solidFill>
              </a:rPr>
              <a:t>、</a:t>
            </a:r>
            <a:r>
              <a:rPr kumimoji="1" lang="zh-CN" altLang="en-US">
                <a:solidFill>
                  <a:srgbClr val="FF0000"/>
                </a:solidFill>
              </a:rPr>
              <a:t>软件</a:t>
            </a:r>
            <a:r>
              <a:rPr kumimoji="1" lang="zh-CN" altLang="en-US">
                <a:solidFill>
                  <a:srgbClr val="000000"/>
                </a:solidFill>
              </a:rPr>
              <a:t>、或</a:t>
            </a:r>
            <a:r>
              <a:rPr kumimoji="1" lang="zh-CN" altLang="en-US">
                <a:solidFill>
                  <a:srgbClr val="FF0000"/>
                </a:solidFill>
              </a:rPr>
              <a:t>软件与硬件相结合</a:t>
            </a:r>
            <a:r>
              <a:rPr kumimoji="1" lang="zh-CN" altLang="en-US">
                <a:solidFill>
                  <a:srgbClr val="000000"/>
                </a:solidFill>
              </a:rPr>
              <a:t>的方法连接起来成为一个</a:t>
            </a:r>
            <a:r>
              <a:rPr kumimoji="1" lang="zh-CN" altLang="en-US">
                <a:solidFill>
                  <a:srgbClr val="0000FF"/>
                </a:solidFill>
              </a:rPr>
              <a:t>存储系统</a:t>
            </a:r>
            <a:r>
              <a:rPr kumimoji="1" lang="zh-CN" altLang="en-US">
                <a:solidFill>
                  <a:srgbClr val="000000"/>
                </a:solidFill>
              </a:rPr>
              <a:t>。这个存储系统对</a:t>
            </a:r>
            <a:r>
              <a:rPr kumimoji="1" lang="zh-CN" altLang="en-US">
                <a:solidFill>
                  <a:srgbClr val="FF0000"/>
                </a:solidFill>
              </a:rPr>
              <a:t>应用程序员</a:t>
            </a:r>
            <a:r>
              <a:rPr kumimoji="1" lang="zh-CN" altLang="en-US">
                <a:solidFill>
                  <a:srgbClr val="000000"/>
                </a:solidFill>
              </a:rPr>
              <a:t>是</a:t>
            </a:r>
            <a:r>
              <a:rPr kumimoji="1" lang="zh-CN" altLang="en-US">
                <a:solidFill>
                  <a:srgbClr val="FF0000"/>
                </a:solidFill>
              </a:rPr>
              <a:t>透明</a:t>
            </a:r>
            <a:r>
              <a:rPr kumimoji="1" lang="zh-CN" altLang="en-US">
                <a:solidFill>
                  <a:srgbClr val="000000"/>
                </a:solidFill>
              </a:rPr>
              <a:t>的，并且，从应用程序员看，它是</a:t>
            </a:r>
            <a:r>
              <a:rPr kumimoji="1" lang="zh-CN" altLang="en-US">
                <a:solidFill>
                  <a:srgbClr val="FF0000"/>
                </a:solidFill>
              </a:rPr>
              <a:t>一个存储器</a:t>
            </a:r>
            <a:r>
              <a:rPr kumimoji="1" lang="zh-CN" altLang="en-US">
                <a:solidFill>
                  <a:srgbClr val="000000"/>
                </a:solidFill>
              </a:rPr>
              <a:t>，这个存储器的</a:t>
            </a:r>
            <a:r>
              <a:rPr kumimoji="1" lang="zh-CN" altLang="en-US">
                <a:solidFill>
                  <a:srgbClr val="FF0000"/>
                </a:solidFill>
              </a:rPr>
              <a:t>速度</a:t>
            </a:r>
            <a:r>
              <a:rPr kumimoji="1" lang="zh-CN" altLang="en-US">
                <a:solidFill>
                  <a:srgbClr val="000000"/>
                </a:solidFill>
              </a:rPr>
              <a:t>接近速度最快的那个存储器，存储</a:t>
            </a:r>
            <a:r>
              <a:rPr kumimoji="1" lang="zh-CN" altLang="en-US">
                <a:solidFill>
                  <a:srgbClr val="FF0000"/>
                </a:solidFill>
              </a:rPr>
              <a:t>容量</a:t>
            </a:r>
            <a:r>
              <a:rPr kumimoji="1" lang="zh-CN" altLang="en-US">
                <a:solidFill>
                  <a:srgbClr val="000000"/>
                </a:solidFill>
              </a:rPr>
              <a:t>与容量最大的那个存储器相等，单位容量的</a:t>
            </a:r>
            <a:r>
              <a:rPr kumimoji="1" lang="zh-CN" altLang="en-US">
                <a:solidFill>
                  <a:srgbClr val="FF0000"/>
                </a:solidFill>
              </a:rPr>
              <a:t>价格</a:t>
            </a:r>
            <a:r>
              <a:rPr kumimoji="1" lang="zh-CN" altLang="en-US">
                <a:solidFill>
                  <a:srgbClr val="000000"/>
                </a:solidFill>
              </a:rPr>
              <a:t>接近最便宜的那个存储器。</a:t>
            </a:r>
            <a:endParaRPr lang="zh-CN" altLang="en-US"/>
          </a:p>
        </p:txBody>
      </p:sp>
      <p:sp>
        <p:nvSpPr>
          <p:cNvPr id="1527812" name="Rectangle 4"/>
          <p:cNvSpPr>
            <a:spLocks noChangeArrowheads="1"/>
          </p:cNvSpPr>
          <p:nvPr/>
        </p:nvSpPr>
        <p:spPr bwMode="auto">
          <a:xfrm>
            <a:off x="827088" y="549275"/>
            <a:ext cx="8013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008000"/>
                </a:solidFill>
                <a:latin typeface="Arial" charset="0"/>
                <a:ea typeface="黑体" pitchFamily="2" charset="-122"/>
              </a:rPr>
              <a:t>4.1.1  </a:t>
            </a:r>
            <a:r>
              <a:rPr lang="zh-CN" altLang="en-US">
                <a:solidFill>
                  <a:srgbClr val="008000"/>
                </a:solidFill>
                <a:latin typeface="Arial" charset="0"/>
                <a:ea typeface="黑体" pitchFamily="2" charset="-122"/>
              </a:rPr>
              <a:t>存储系统的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层次结构</a:t>
            </a:r>
          </a:p>
        </p:txBody>
      </p:sp>
      <p:sp>
        <p:nvSpPr>
          <p:cNvPr id="2" name="动作按钮: 获取信息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44573F35-4AE0-4512-9CDC-4B6E0EE6CFA7}"/>
              </a:ext>
            </a:extLst>
          </p:cNvPr>
          <p:cNvSpPr/>
          <p:nvPr/>
        </p:nvSpPr>
        <p:spPr bwMode="auto">
          <a:xfrm>
            <a:off x="323528" y="5949280"/>
            <a:ext cx="576064" cy="576064"/>
          </a:xfrm>
          <a:prstGeom prst="actionButtonInform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092DA0-3906-4228-BFA3-E27AB662933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itchFamily="34" charset="0"/>
              <a:ea typeface="宋体" pitchFamily="2" charset="-122"/>
              <a:cs typeface="+mn-cs"/>
            </a:endParaRPr>
          </a:p>
        </p:txBody>
      </p:sp>
      <p:sp>
        <p:nvSpPr>
          <p:cNvPr id="154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4450"/>
            <a:ext cx="8064574" cy="523875"/>
          </a:xfrm>
        </p:spPr>
        <p:txBody>
          <a:bodyPr/>
          <a:lstStyle/>
          <a:p>
            <a:r>
              <a:rPr lang="zh-CN" altLang="en-US" kern="1200" dirty="0">
                <a:solidFill>
                  <a:srgbClr val="FF0066"/>
                </a:solidFill>
                <a:latin typeface="Arial" charset="0"/>
                <a:ea typeface="黑体" pitchFamily="2" charset="-122"/>
              </a:rPr>
              <a:t>存储器与</a:t>
            </a:r>
            <a:r>
              <a:rPr lang="en-US" altLang="zh-CN" kern="1200" dirty="0">
                <a:solidFill>
                  <a:srgbClr val="FF0066"/>
                </a:solidFill>
                <a:latin typeface="Arial" charset="0"/>
                <a:ea typeface="黑体" pitchFamily="2" charset="-122"/>
              </a:rPr>
              <a:t>CPU</a:t>
            </a:r>
            <a:r>
              <a:rPr lang="zh-CN" altLang="en-US" kern="12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速度</a:t>
            </a:r>
            <a:r>
              <a:rPr lang="zh-CN" altLang="en-US" kern="1200" dirty="0">
                <a:solidFill>
                  <a:srgbClr val="FF0066"/>
                </a:solidFill>
                <a:latin typeface="Arial" charset="0"/>
                <a:ea typeface="黑体" pitchFamily="2" charset="-122"/>
              </a:rPr>
              <a:t>上的</a:t>
            </a:r>
            <a:r>
              <a:rPr lang="zh-CN" altLang="en-US" kern="12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rPr>
              <a:t>协调</a:t>
            </a:r>
            <a:endParaRPr lang="zh-CN" altLang="en-US" dirty="0">
              <a:solidFill>
                <a:srgbClr val="CC0066"/>
              </a:solidFill>
            </a:endParaRPr>
          </a:p>
        </p:txBody>
      </p:sp>
      <p:sp>
        <p:nvSpPr>
          <p:cNvPr id="154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97078"/>
            <a:ext cx="6491064" cy="1727200"/>
          </a:xfrm>
        </p:spPr>
        <p:txBody>
          <a:bodyPr/>
          <a:lstStyle/>
          <a:p>
            <a:r>
              <a:rPr lang="zh-CN" altLang="en-US" dirty="0"/>
              <a:t>在选芯片时应留有</a:t>
            </a:r>
            <a:r>
              <a:rPr lang="en-US" altLang="zh-CN" dirty="0"/>
              <a:t>30</a:t>
            </a:r>
            <a:r>
              <a:rPr lang="zh-CN" altLang="en-US" dirty="0"/>
              <a:t>％的余量。</a:t>
            </a:r>
          </a:p>
          <a:p>
            <a:r>
              <a:rPr lang="zh-CN" altLang="en-US" dirty="0"/>
              <a:t>快速的</a:t>
            </a:r>
            <a:r>
              <a:rPr lang="en-US" altLang="zh-CN" dirty="0"/>
              <a:t>CPU</a:t>
            </a:r>
            <a:r>
              <a:rPr lang="zh-CN" altLang="en-US" dirty="0"/>
              <a:t>使用慢速的存储器时，</a:t>
            </a:r>
            <a:br>
              <a:rPr lang="en-US" altLang="zh-CN" dirty="0"/>
            </a:br>
            <a:r>
              <a:rPr lang="zh-CN" altLang="en-US" dirty="0"/>
              <a:t>需要采取措施。</a:t>
            </a:r>
          </a:p>
        </p:txBody>
      </p:sp>
      <p:graphicFrame>
        <p:nvGraphicFramePr>
          <p:cNvPr id="154829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204253"/>
              </p:ext>
            </p:extLst>
          </p:nvPr>
        </p:nvGraphicFramePr>
        <p:xfrm>
          <a:off x="395288" y="1025178"/>
          <a:ext cx="3817937" cy="276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912" name="Visio" r:id="rId3" imgW="1450735" imgH="1051667" progId="Visio.Drawing.11">
                  <p:embed/>
                </p:oleObj>
              </mc:Choice>
              <mc:Fallback>
                <p:oleObj name="Visio" r:id="rId3" imgW="1450735" imgH="1051667" progId="Visio.Drawing.11">
                  <p:embed/>
                  <p:pic>
                    <p:nvPicPr>
                      <p:cNvPr id="154829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025178"/>
                        <a:ext cx="3817937" cy="2763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829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861153"/>
              </p:ext>
            </p:extLst>
          </p:nvPr>
        </p:nvGraphicFramePr>
        <p:xfrm>
          <a:off x="4859338" y="980728"/>
          <a:ext cx="3673475" cy="289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913" name="Visio" r:id="rId5" imgW="1477631" imgH="1123690" progId="Visio.Drawing.11">
                  <p:embed/>
                </p:oleObj>
              </mc:Choice>
              <mc:Fallback>
                <p:oleObj name="Visio" r:id="rId5" imgW="1477631" imgH="1123690" progId="Visio.Drawing.11">
                  <p:embed/>
                  <p:pic>
                    <p:nvPicPr>
                      <p:cNvPr id="154829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980728"/>
                        <a:ext cx="3673475" cy="289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8297" name="Text Box 9"/>
          <p:cNvSpPr txBox="1">
            <a:spLocks noChangeArrowheads="1"/>
          </p:cNvSpPr>
          <p:nvPr/>
        </p:nvSpPr>
        <p:spPr bwMode="auto">
          <a:xfrm>
            <a:off x="900113" y="3931890"/>
            <a:ext cx="2879725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7D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CPU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7D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写内存时序</a:t>
            </a:r>
          </a:p>
        </p:txBody>
      </p:sp>
      <p:sp>
        <p:nvSpPr>
          <p:cNvPr id="1548298" name="Text Box 10"/>
          <p:cNvSpPr txBox="1">
            <a:spLocks noChangeArrowheads="1"/>
          </p:cNvSpPr>
          <p:nvPr/>
        </p:nvSpPr>
        <p:spPr bwMode="auto">
          <a:xfrm>
            <a:off x="5219700" y="3931890"/>
            <a:ext cx="2879725" cy="52322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7D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存储器写时序</a:t>
            </a:r>
          </a:p>
        </p:txBody>
      </p:sp>
      <p:sp>
        <p:nvSpPr>
          <p:cNvPr id="11" name="动作按钮: 上一张 1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6EBDD51-4098-4917-9597-8469F3681237}"/>
              </a:ext>
            </a:extLst>
          </p:cNvPr>
          <p:cNvSpPr/>
          <p:nvPr/>
        </p:nvSpPr>
        <p:spPr bwMode="auto">
          <a:xfrm>
            <a:off x="7589277" y="5119770"/>
            <a:ext cx="1387871" cy="112863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731270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BA2C5-D6AA-44A3-A346-C7984D99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二、用</a:t>
            </a:r>
            <a:r>
              <a:rPr lang="zh-CN" altLang="en-US" dirty="0">
                <a:solidFill>
                  <a:srgbClr val="0000FF"/>
                </a:solidFill>
              </a:rPr>
              <a:t>存储器芯片</a:t>
            </a:r>
            <a:r>
              <a:rPr lang="zh-CN" altLang="en-US" dirty="0"/>
              <a:t>构成</a:t>
            </a:r>
            <a:r>
              <a:rPr lang="zh-CN" altLang="en-US" dirty="0">
                <a:solidFill>
                  <a:srgbClr val="009900"/>
                </a:solidFill>
              </a:rPr>
              <a:t>主存模块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D34E17-0F04-4C31-B99D-E20B23EA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19" y="1694611"/>
            <a:ext cx="4300015" cy="252647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2】</a:t>
            </a:r>
          </a:p>
          <a:p>
            <a:pPr marL="0" indent="0">
              <a:buNone/>
            </a:pPr>
            <a:r>
              <a:rPr lang="zh-CN" altLang="en-US" sz="2400" dirty="0"/>
              <a:t>在</a:t>
            </a:r>
            <a:r>
              <a:rPr lang="en-US" altLang="zh-CN" sz="2400" dirty="0"/>
              <a:t>Intel 8088</a:t>
            </a:r>
            <a:r>
              <a:rPr lang="zh-CN" altLang="en-US" sz="2400" dirty="0"/>
              <a:t>处理器构成的系统中，使用 </a:t>
            </a:r>
            <a:r>
              <a:rPr lang="en-US" altLang="zh-CN" sz="2400" dirty="0"/>
              <a:t>EPROM </a:t>
            </a:r>
            <a:r>
              <a:rPr lang="en-US" altLang="zh-CN" sz="2400" dirty="0">
                <a:solidFill>
                  <a:srgbClr val="0000FF"/>
                </a:solidFill>
              </a:rPr>
              <a:t>2764</a:t>
            </a:r>
            <a:r>
              <a:rPr lang="zh-CN" altLang="en-US" sz="2400" dirty="0"/>
              <a:t>与</a:t>
            </a:r>
            <a:r>
              <a:rPr lang="en-US" altLang="zh-CN" sz="2400" dirty="0"/>
              <a:t>8</a:t>
            </a:r>
            <a:r>
              <a:rPr lang="zh-CN" altLang="en-US" sz="2400" dirty="0"/>
              <a:t>位</a:t>
            </a:r>
            <a:r>
              <a:rPr lang="en-US" altLang="zh-CN" sz="2400" dirty="0"/>
              <a:t>ISA</a:t>
            </a:r>
            <a:r>
              <a:rPr lang="zh-CN" altLang="en-US" sz="2400" dirty="0"/>
              <a:t>总线连接，构成</a:t>
            </a:r>
            <a:r>
              <a:rPr lang="en-US" altLang="zh-CN" sz="2400" dirty="0"/>
              <a:t>8088</a:t>
            </a:r>
            <a:r>
              <a:rPr lang="zh-CN" altLang="en-US" sz="2400" dirty="0"/>
              <a:t>系统的</a:t>
            </a:r>
            <a:r>
              <a:rPr lang="zh-CN" altLang="en-US" sz="2400" dirty="0">
                <a:solidFill>
                  <a:srgbClr val="0000FF"/>
                </a:solidFill>
              </a:rPr>
              <a:t>引导程序存储区</a:t>
            </a:r>
            <a:r>
              <a:rPr lang="zh-CN" altLang="en-US" sz="2400" dirty="0"/>
              <a:t>，使其地址范围为 </a:t>
            </a:r>
            <a:r>
              <a:rPr lang="en-US" altLang="zh-CN" sz="2400" dirty="0">
                <a:solidFill>
                  <a:srgbClr val="D60093"/>
                </a:solidFill>
              </a:rPr>
              <a:t>FE000H</a:t>
            </a:r>
            <a:r>
              <a:rPr lang="zh-CN" altLang="en-US" sz="2400" dirty="0">
                <a:solidFill>
                  <a:srgbClr val="D60093"/>
                </a:solidFill>
              </a:rPr>
              <a:t>～</a:t>
            </a:r>
            <a:r>
              <a:rPr lang="en-US" altLang="zh-CN" sz="2400" dirty="0">
                <a:solidFill>
                  <a:srgbClr val="D60093"/>
                </a:solidFill>
              </a:rPr>
              <a:t>FFFFFH</a:t>
            </a:r>
            <a:r>
              <a:rPr lang="zh-CN" altLang="en-US" sz="2400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2CDFBB-1C99-477A-B3B0-7EF025A28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71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0450BB8-FE74-4F93-82EF-C534A36A1234}"/>
              </a:ext>
            </a:extLst>
          </p:cNvPr>
          <p:cNvSpPr txBox="1">
            <a:spLocks/>
          </p:cNvSpPr>
          <p:nvPr/>
        </p:nvSpPr>
        <p:spPr bwMode="auto">
          <a:xfrm>
            <a:off x="827584" y="568325"/>
            <a:ext cx="7992566" cy="916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 marL="361950" indent="-361950"/>
            <a:r>
              <a:rPr lang="en-US" altLang="zh-CN" dirty="0"/>
              <a:t>2. </a:t>
            </a:r>
            <a:r>
              <a:rPr lang="zh-CN" altLang="en-US" dirty="0"/>
              <a:t>用</a:t>
            </a:r>
            <a:r>
              <a:rPr lang="en-US" altLang="zh-CN" dirty="0">
                <a:solidFill>
                  <a:srgbClr val="FF6600"/>
                </a:solidFill>
              </a:rPr>
              <a:t>EPROM</a:t>
            </a:r>
            <a:r>
              <a:rPr lang="zh-CN" altLang="en-US" dirty="0"/>
              <a:t>芯片</a:t>
            </a:r>
            <a:br>
              <a:rPr lang="en-US" altLang="zh-CN" dirty="0"/>
            </a:br>
            <a:r>
              <a:rPr lang="zh-CN" altLang="en-US" dirty="0"/>
              <a:t>构成</a:t>
            </a:r>
            <a:r>
              <a:rPr lang="zh-CN" altLang="en-US" dirty="0">
                <a:solidFill>
                  <a:srgbClr val="009900"/>
                </a:solidFill>
              </a:rPr>
              <a:t>主存模块</a:t>
            </a:r>
            <a:endParaRPr lang="zh-CN" altLang="en-US" kern="0" dirty="0">
              <a:solidFill>
                <a:srgbClr val="009900"/>
              </a:solidFill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B5E3AB9D-FA8F-4199-B7DA-EE08784464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207239"/>
              </p:ext>
            </p:extLst>
          </p:nvPr>
        </p:nvGraphicFramePr>
        <p:xfrm>
          <a:off x="4808489" y="286490"/>
          <a:ext cx="4300015" cy="6454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65" name="Visio" r:id="rId3" imgW="1962056" imgH="2933533" progId="Visio.Drawing.15">
                  <p:embed/>
                </p:oleObj>
              </mc:Choice>
              <mc:Fallback>
                <p:oleObj name="Visio" r:id="rId3" imgW="1962056" imgH="293353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8489" y="286490"/>
                        <a:ext cx="4300015" cy="6454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6FDC90E-0368-4F8C-9432-81E27AEA6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140214"/>
              </p:ext>
            </p:extLst>
          </p:nvPr>
        </p:nvGraphicFramePr>
        <p:xfrm>
          <a:off x="228725" y="5301208"/>
          <a:ext cx="4919343" cy="1026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7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7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72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72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2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72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72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170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baseline="-25000" dirty="0">
                          <a:latin typeface="+mn-lt"/>
                        </a:rPr>
                        <a:t>19</a:t>
                      </a:r>
                      <a:endParaRPr lang="zh-CN" altLang="en-US" sz="2000" b="1" baseline="-25000" dirty="0"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lang="zh-CN" altLang="en-US" sz="20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zh-CN" altLang="en-US" sz="20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zh-CN" altLang="en-US" sz="20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zh-CN" altLang="en-US" sz="20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20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zh-CN" altLang="en-US" sz="20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20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20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lt"/>
                        </a:rPr>
                        <a:t>～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n-lt"/>
                        </a:rPr>
                        <a:t>A</a:t>
                      </a:r>
                      <a:r>
                        <a:rPr lang="en-US" altLang="zh-CN" sz="20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20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+mn-lt"/>
                        </a:rPr>
                        <a:t>1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+mn-lt"/>
                        </a:rPr>
                        <a:t>1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+mn-lt"/>
                        </a:rPr>
                        <a:t>1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+mn-lt"/>
                        </a:rPr>
                        <a:t>1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+mn-lt"/>
                        </a:rPr>
                        <a:t>1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+mn-lt"/>
                        </a:rPr>
                        <a:t>1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+mn-lt"/>
                        </a:rPr>
                        <a:t>1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～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+mn-lt"/>
                        </a:rPr>
                        <a:t>1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+mn-lt"/>
                        </a:rPr>
                        <a:t>1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+mn-lt"/>
                        </a:rPr>
                        <a:t>1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+mn-lt"/>
                        </a:rPr>
                        <a:t>1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+mn-lt"/>
                        </a:rPr>
                        <a:t>1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+mn-lt"/>
                        </a:rPr>
                        <a:t>1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  <a:latin typeface="+mn-lt"/>
                        </a:rPr>
                        <a:t>1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～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2334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9070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BA2C5-D6AA-44A3-A346-C7984D99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二、用</a:t>
            </a:r>
            <a:r>
              <a:rPr lang="zh-CN" altLang="en-US" dirty="0">
                <a:solidFill>
                  <a:srgbClr val="0000FF"/>
                </a:solidFill>
              </a:rPr>
              <a:t>存储器芯片</a:t>
            </a:r>
            <a:r>
              <a:rPr lang="zh-CN" altLang="en-US" dirty="0"/>
              <a:t>构成</a:t>
            </a:r>
            <a:r>
              <a:rPr lang="zh-CN" altLang="en-US" dirty="0">
                <a:solidFill>
                  <a:srgbClr val="009900"/>
                </a:solidFill>
              </a:rPr>
              <a:t>主存模块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D34E17-0F04-4C31-B99D-E20B23EA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7211144" cy="10801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3】</a:t>
            </a:r>
            <a:r>
              <a:rPr lang="zh-CN" altLang="en-US" sz="2400" dirty="0"/>
              <a:t>用 </a:t>
            </a:r>
            <a:r>
              <a:rPr lang="en-US" altLang="zh-CN" sz="2400" dirty="0"/>
              <a:t>E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PROM 98C64 </a:t>
            </a:r>
            <a:r>
              <a:rPr lang="zh-CN" altLang="en-US" sz="2400" dirty="0"/>
              <a:t>构成 </a:t>
            </a:r>
            <a:r>
              <a:rPr lang="en-US" altLang="zh-CN" sz="2400" dirty="0"/>
              <a:t>RISC-V </a:t>
            </a:r>
            <a:r>
              <a:rPr lang="zh-CN" altLang="en-US" sz="2400" dirty="0"/>
              <a:t>系统中从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0000 0000 0040 0000H </a:t>
            </a:r>
            <a:r>
              <a:rPr lang="zh-CN" altLang="en-US" sz="2400" dirty="0"/>
              <a:t>开始的 </a:t>
            </a:r>
            <a:r>
              <a:rPr lang="en-US" altLang="zh-CN" sz="2400" dirty="0"/>
              <a:t>32KB </a:t>
            </a:r>
            <a:r>
              <a:rPr lang="zh-CN" altLang="en-US" sz="2400" dirty="0"/>
              <a:t>指令存储器。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2CDFBB-1C99-477A-B3B0-7EF025A28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72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0450BB8-FE74-4F93-82EF-C534A36A1234}"/>
              </a:ext>
            </a:extLst>
          </p:cNvPr>
          <p:cNvSpPr txBox="1">
            <a:spLocks/>
          </p:cNvSpPr>
          <p:nvPr/>
        </p:nvSpPr>
        <p:spPr bwMode="auto">
          <a:xfrm>
            <a:off x="827584" y="568325"/>
            <a:ext cx="7992566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dirty="0"/>
              <a:t>3. </a:t>
            </a:r>
            <a:r>
              <a:rPr lang="zh-CN" altLang="en-US" dirty="0"/>
              <a:t>用</a:t>
            </a:r>
            <a:r>
              <a:rPr lang="en-US" altLang="zh-CN" dirty="0">
                <a:solidFill>
                  <a:srgbClr val="FF6600"/>
                </a:solidFill>
              </a:rPr>
              <a:t>E</a:t>
            </a:r>
            <a:r>
              <a:rPr lang="en-US" altLang="zh-CN" baseline="30000" dirty="0">
                <a:solidFill>
                  <a:srgbClr val="FF6600"/>
                </a:solidFill>
              </a:rPr>
              <a:t>2</a:t>
            </a:r>
            <a:r>
              <a:rPr lang="en-US" altLang="zh-CN" dirty="0">
                <a:solidFill>
                  <a:srgbClr val="FF6600"/>
                </a:solidFill>
              </a:rPr>
              <a:t>PROM</a:t>
            </a:r>
            <a:r>
              <a:rPr lang="zh-CN" altLang="en-US" dirty="0"/>
              <a:t>芯片构成</a:t>
            </a:r>
            <a:r>
              <a:rPr lang="zh-CN" altLang="en-US" dirty="0">
                <a:solidFill>
                  <a:srgbClr val="009900"/>
                </a:solidFill>
              </a:rPr>
              <a:t>主存模块</a:t>
            </a:r>
            <a:endParaRPr lang="zh-CN" altLang="en-US" kern="0" dirty="0">
              <a:solidFill>
                <a:srgbClr val="009900"/>
              </a:solidFill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32844797-03CC-4E87-8E0E-3CF899161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426175"/>
              </p:ext>
            </p:extLst>
          </p:nvPr>
        </p:nvGraphicFramePr>
        <p:xfrm>
          <a:off x="2051720" y="2132856"/>
          <a:ext cx="6048672" cy="3961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val="3980992046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1079597031"/>
                    </a:ext>
                  </a:extLst>
                </a:gridCol>
              </a:tblGrid>
              <a:tr h="689531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>
                          <a:solidFill>
                            <a:srgbClr val="FF6600"/>
                          </a:solidFill>
                          <a:latin typeface="+mn-lt"/>
                          <a:ea typeface="+mn-ea"/>
                        </a:rPr>
                        <a:t>SP</a:t>
                      </a:r>
                      <a:r>
                        <a:rPr lang="en-US" altLang="zh-CN" sz="2400" b="1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rgbClr val="FF6600"/>
                          </a:solidFill>
                          <a:latin typeface="+mn-ea"/>
                          <a:ea typeface="+mn-ea"/>
                        </a:rPr>
                        <a:t>→</a:t>
                      </a:r>
                      <a:r>
                        <a:rPr lang="en-US" altLang="zh-CN" sz="2400" b="1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rgbClr val="FF6600"/>
                          </a:solidFill>
                          <a:latin typeface="+mn-ea"/>
                          <a:ea typeface="+mn-ea"/>
                        </a:rPr>
                        <a:t>0000</a:t>
                      </a:r>
                      <a:r>
                        <a:rPr lang="en-US" altLang="zh-CN" sz="2400" b="1" dirty="0">
                          <a:solidFill>
                            <a:srgbClr val="FF6600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rgbClr val="FF6600"/>
                          </a:solidFill>
                          <a:latin typeface="+mn-ea"/>
                          <a:ea typeface="+mn-ea"/>
                        </a:rPr>
                        <a:t>003F</a:t>
                      </a:r>
                      <a:r>
                        <a:rPr lang="en-US" altLang="zh-CN" sz="2400" b="1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rgbClr val="FF6600"/>
                          </a:solidFill>
                          <a:latin typeface="+mn-ea"/>
                          <a:ea typeface="+mn-ea"/>
                        </a:rPr>
                        <a:t>FFFF</a:t>
                      </a:r>
                      <a:r>
                        <a:rPr lang="en-US" altLang="zh-CN" sz="2400" b="1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rgbClr val="FF6600"/>
                          </a:solidFill>
                          <a:latin typeface="+mn-ea"/>
                          <a:ea typeface="+mn-ea"/>
                        </a:rPr>
                        <a:t>FFF0H</a:t>
                      </a:r>
                      <a:endParaRPr lang="zh-CN" altLang="en-US" sz="2400" b="1" dirty="0">
                        <a:solidFill>
                          <a:srgbClr val="FF6600"/>
                        </a:solidFill>
                        <a:latin typeface="+mn-ea"/>
                        <a:ea typeface="+mn-ea"/>
                      </a:endParaRPr>
                    </a:p>
                  </a:txBody>
                  <a:tcPr marT="0" marB="0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+mn-ea"/>
                          <a:ea typeface="+mn-ea"/>
                        </a:rPr>
                        <a:t>堆栈</a:t>
                      </a:r>
                    </a:p>
                  </a:txBody>
                  <a:tcPr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39005"/>
                  </a:ext>
                </a:extLst>
              </a:tr>
              <a:tr h="955151"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rgbClr val="FF6600"/>
                        </a:solidFill>
                        <a:latin typeface="+mn-ea"/>
                        <a:ea typeface="+mn-ea"/>
                      </a:endParaRPr>
                    </a:p>
                  </a:txBody>
                  <a:tcPr marT="0" marB="0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+mn-ea"/>
                          <a:ea typeface="+mn-ea"/>
                        </a:rPr>
                        <a:t>动态数据</a:t>
                      </a:r>
                      <a:r>
                        <a:rPr lang="en-US" altLang="zh-CN" sz="24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2400" b="1" dirty="0">
                          <a:latin typeface="+mn-ea"/>
                          <a:ea typeface="+mn-ea"/>
                        </a:rPr>
                        <a:t>堆</a:t>
                      </a:r>
                      <a:r>
                        <a:rPr lang="en-US" altLang="zh-CN" sz="2400" b="1" dirty="0">
                          <a:latin typeface="+mn-ea"/>
                          <a:ea typeface="+mn-ea"/>
                        </a:rPr>
                        <a:t>)</a:t>
                      </a:r>
                      <a:endParaRPr lang="zh-CN" altLang="en-US" sz="2400" b="1" dirty="0">
                        <a:latin typeface="+mn-ea"/>
                        <a:ea typeface="+mn-ea"/>
                      </a:endParaRPr>
                    </a:p>
                  </a:txBody>
                  <a:tcPr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322355"/>
                  </a:ext>
                </a:extLst>
              </a:tr>
              <a:tr h="85621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>
                          <a:solidFill>
                            <a:srgbClr val="FF6600"/>
                          </a:solidFill>
                          <a:latin typeface="+mn-ea"/>
                          <a:ea typeface="+mn-ea"/>
                        </a:rPr>
                        <a:t>0000</a:t>
                      </a:r>
                      <a:r>
                        <a:rPr lang="en-US" altLang="zh-CN" sz="2400" b="1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rgbClr val="FF6600"/>
                          </a:solidFill>
                          <a:latin typeface="+mn-ea"/>
                          <a:ea typeface="+mn-ea"/>
                        </a:rPr>
                        <a:t>0000</a:t>
                      </a:r>
                      <a:r>
                        <a:rPr lang="en-US" altLang="zh-CN" sz="2400" b="1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rgbClr val="FF6600"/>
                          </a:solidFill>
                          <a:latin typeface="+mn-ea"/>
                          <a:ea typeface="+mn-ea"/>
                        </a:rPr>
                        <a:t>1000</a:t>
                      </a:r>
                      <a:r>
                        <a:rPr lang="en-US" altLang="zh-CN" sz="2400" b="1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rgbClr val="FF6600"/>
                          </a:solidFill>
                          <a:latin typeface="+mn-ea"/>
                          <a:ea typeface="+mn-ea"/>
                        </a:rPr>
                        <a:t>0000H</a:t>
                      </a:r>
                      <a:endParaRPr lang="zh-CN" altLang="en-US" sz="2400" b="1" dirty="0">
                        <a:solidFill>
                          <a:srgbClr val="FF6600"/>
                        </a:solidFill>
                        <a:latin typeface="+mn-ea"/>
                        <a:ea typeface="+mn-ea"/>
                      </a:endParaRPr>
                    </a:p>
                  </a:txBody>
                  <a:tcPr marT="0" marB="0" anchor="b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+mn-ea"/>
                          <a:ea typeface="+mn-ea"/>
                        </a:rPr>
                        <a:t>静态数据</a:t>
                      </a:r>
                    </a:p>
                  </a:txBody>
                  <a:tcPr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47222"/>
                  </a:ext>
                </a:extLst>
              </a:tr>
              <a:tr h="73460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en-US" altLang="zh-CN" sz="2400" b="1" dirty="0">
                          <a:solidFill>
                            <a:srgbClr val="FF6600"/>
                          </a:solidFill>
                          <a:latin typeface="+mn-ea"/>
                          <a:ea typeface="+mn-ea"/>
                        </a:rPr>
                        <a:t>→</a:t>
                      </a:r>
                      <a:r>
                        <a:rPr lang="en-US" altLang="zh-CN" sz="2400" b="1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rgbClr val="FF6600"/>
                          </a:solidFill>
                          <a:latin typeface="+mn-ea"/>
                          <a:ea typeface="+mn-ea"/>
                        </a:rPr>
                        <a:t>0000</a:t>
                      </a:r>
                      <a:r>
                        <a:rPr lang="en-US" altLang="zh-CN" sz="2400" b="1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rgbClr val="FF6600"/>
                          </a:solidFill>
                          <a:latin typeface="+mn-ea"/>
                          <a:ea typeface="+mn-ea"/>
                        </a:rPr>
                        <a:t>0000</a:t>
                      </a:r>
                      <a:r>
                        <a:rPr lang="en-US" altLang="zh-CN" sz="2400" b="1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rgbClr val="FF6600"/>
                          </a:solidFill>
                          <a:latin typeface="+mn-ea"/>
                          <a:ea typeface="+mn-ea"/>
                        </a:rPr>
                        <a:t>0040</a:t>
                      </a:r>
                      <a:r>
                        <a:rPr lang="en-US" altLang="zh-CN" sz="2400" b="1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rgbClr val="FF6600"/>
                          </a:solidFill>
                          <a:latin typeface="+mn-ea"/>
                          <a:ea typeface="+mn-ea"/>
                        </a:rPr>
                        <a:t>0000H</a:t>
                      </a:r>
                      <a:endParaRPr lang="zh-CN" altLang="en-US" sz="2400" b="1" dirty="0">
                        <a:solidFill>
                          <a:srgbClr val="FF6600"/>
                        </a:solidFill>
                        <a:latin typeface="+mn-ea"/>
                        <a:ea typeface="+mn-ea"/>
                      </a:endParaRPr>
                    </a:p>
                  </a:txBody>
                  <a:tcPr marT="0" marB="0" anchor="b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+mn-ea"/>
                          <a:ea typeface="+mn-ea"/>
                        </a:rPr>
                        <a:t>代码</a:t>
                      </a:r>
                    </a:p>
                  </a:txBody>
                  <a:tcPr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123337"/>
                  </a:ext>
                </a:extLst>
              </a:tr>
              <a:tr h="72646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>
                          <a:solidFill>
                            <a:srgbClr val="FF6600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2400" b="1" dirty="0">
                        <a:solidFill>
                          <a:srgbClr val="FF6600"/>
                        </a:solidFill>
                        <a:latin typeface="+mn-ea"/>
                        <a:ea typeface="+mn-ea"/>
                      </a:endParaRPr>
                    </a:p>
                  </a:txBody>
                  <a:tcPr marT="0" marB="0" anchor="b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+mn-ea"/>
                          <a:ea typeface="+mn-ea"/>
                        </a:rPr>
                        <a:t>保留</a:t>
                      </a:r>
                    </a:p>
                  </a:txBody>
                  <a:tcPr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823745"/>
                  </a:ext>
                </a:extLst>
              </a:tr>
            </a:tbl>
          </a:graphicData>
        </a:graphic>
      </p:graphicFrame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1732CB4-D088-4D04-A9D2-00BE9EC1D126}"/>
              </a:ext>
            </a:extLst>
          </p:cNvPr>
          <p:cNvCxnSpPr>
            <a:cxnSpLocks/>
          </p:cNvCxnSpPr>
          <p:nvPr/>
        </p:nvCxnSpPr>
        <p:spPr bwMode="auto">
          <a:xfrm>
            <a:off x="7075028" y="2636912"/>
            <a:ext cx="0" cy="267780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0DD7A1B-2C3D-4345-BB35-29B71B775478}"/>
              </a:ext>
            </a:extLst>
          </p:cNvPr>
          <p:cNvCxnSpPr>
            <a:cxnSpLocks/>
          </p:cNvCxnSpPr>
          <p:nvPr/>
        </p:nvCxnSpPr>
        <p:spPr bwMode="auto">
          <a:xfrm flipV="1">
            <a:off x="7075028" y="3209976"/>
            <a:ext cx="0" cy="288032"/>
          </a:xfrm>
          <a:prstGeom prst="straightConnector1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17386FD7-816F-4953-90E5-807C80EC6E6A}"/>
              </a:ext>
            </a:extLst>
          </p:cNvPr>
          <p:cNvSpPr/>
          <p:nvPr/>
        </p:nvSpPr>
        <p:spPr>
          <a:xfrm>
            <a:off x="3419872" y="6200276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RISC-V系统主存分配示例</a:t>
            </a:r>
          </a:p>
        </p:txBody>
      </p:sp>
    </p:spTree>
    <p:extLst>
      <p:ext uri="{BB962C8B-B14F-4D97-AF65-F5344CB8AC3E}">
        <p14:creationId xmlns:p14="http://schemas.microsoft.com/office/powerpoint/2010/main" val="542286717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BA2C5-D6AA-44A3-A346-C7984D99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二、用</a:t>
            </a:r>
            <a:r>
              <a:rPr lang="zh-CN" altLang="en-US" dirty="0">
                <a:solidFill>
                  <a:srgbClr val="0000FF"/>
                </a:solidFill>
              </a:rPr>
              <a:t>存储器芯片</a:t>
            </a:r>
            <a:r>
              <a:rPr lang="zh-CN" altLang="en-US" dirty="0"/>
              <a:t>构成</a:t>
            </a:r>
            <a:r>
              <a:rPr lang="zh-CN" altLang="en-US" dirty="0">
                <a:solidFill>
                  <a:srgbClr val="009900"/>
                </a:solidFill>
              </a:rPr>
              <a:t>主存模块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2CDFBB-1C99-477A-B3B0-7EF025A28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73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0450BB8-FE74-4F93-82EF-C534A36A1234}"/>
              </a:ext>
            </a:extLst>
          </p:cNvPr>
          <p:cNvSpPr txBox="1">
            <a:spLocks/>
          </p:cNvSpPr>
          <p:nvPr/>
        </p:nvSpPr>
        <p:spPr bwMode="auto">
          <a:xfrm>
            <a:off x="827584" y="568325"/>
            <a:ext cx="7992566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dirty="0"/>
              <a:t>3. </a:t>
            </a:r>
            <a:r>
              <a:rPr lang="zh-CN" altLang="en-US" dirty="0"/>
              <a:t>用</a:t>
            </a:r>
            <a:r>
              <a:rPr lang="en-US" altLang="zh-CN" dirty="0">
                <a:solidFill>
                  <a:srgbClr val="FF6600"/>
                </a:solidFill>
              </a:rPr>
              <a:t>E</a:t>
            </a:r>
            <a:r>
              <a:rPr lang="en-US" altLang="zh-CN" baseline="30000" dirty="0">
                <a:solidFill>
                  <a:srgbClr val="FF6600"/>
                </a:solidFill>
              </a:rPr>
              <a:t>2</a:t>
            </a:r>
            <a:r>
              <a:rPr lang="en-US" altLang="zh-CN" dirty="0">
                <a:solidFill>
                  <a:srgbClr val="FF6600"/>
                </a:solidFill>
              </a:rPr>
              <a:t>PROM</a:t>
            </a:r>
            <a:r>
              <a:rPr lang="zh-CN" altLang="en-US" dirty="0"/>
              <a:t>芯片构成</a:t>
            </a:r>
            <a:r>
              <a:rPr lang="zh-CN" altLang="en-US" dirty="0">
                <a:solidFill>
                  <a:srgbClr val="009900"/>
                </a:solidFill>
              </a:rPr>
              <a:t>主存模块</a:t>
            </a:r>
            <a:endParaRPr lang="zh-CN" altLang="en-US" kern="0" dirty="0">
              <a:solidFill>
                <a:srgbClr val="0099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7217E04-586D-431F-962F-31AF9ED5C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7" y="1772816"/>
            <a:ext cx="8945549" cy="388843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1255084-2C27-4BE1-9F71-BBDC2B390F0D}"/>
              </a:ext>
            </a:extLst>
          </p:cNvPr>
          <p:cNvSpPr/>
          <p:nvPr/>
        </p:nvSpPr>
        <p:spPr>
          <a:xfrm>
            <a:off x="2771800" y="486916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err="1">
                <a:solidFill>
                  <a:srgbClr val="0000FF"/>
                </a:solidFill>
              </a:rPr>
              <a:t>I_read</a:t>
            </a:r>
            <a:r>
              <a:rPr lang="zh-CN" altLang="zh-CN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：指令存储器读控制信号</a:t>
            </a:r>
            <a:endParaRPr lang="zh-CN" altLang="zh-CN" sz="20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FF"/>
                </a:solidFill>
              </a:rPr>
              <a:t> I</a:t>
            </a:r>
            <a:r>
              <a:rPr lang="en-US" altLang="zh-CN" sz="2000" baseline="-25000" dirty="0">
                <a:solidFill>
                  <a:srgbClr val="0000FF"/>
                </a:solidFill>
              </a:rPr>
              <a:t>0</a:t>
            </a:r>
            <a:r>
              <a:rPr lang="en-US" altLang="zh-CN" sz="2000" dirty="0">
                <a:solidFill>
                  <a:srgbClr val="0000FF"/>
                </a:solidFill>
              </a:rPr>
              <a:t>~I</a:t>
            </a:r>
            <a:r>
              <a:rPr lang="en-US" altLang="zh-CN" sz="2000" baseline="-25000" dirty="0">
                <a:solidFill>
                  <a:srgbClr val="0000FF"/>
                </a:solidFill>
              </a:rPr>
              <a:t>31</a:t>
            </a:r>
            <a:r>
              <a:rPr lang="en-US" altLang="zh-CN" sz="2000" dirty="0">
                <a:solidFill>
                  <a:srgbClr val="0000FF"/>
                </a:solidFill>
              </a:rPr>
              <a:t> </a:t>
            </a:r>
            <a:r>
              <a:rPr lang="zh-CN" altLang="zh-CN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：从指令存储器读出的</a:t>
            </a:r>
            <a:r>
              <a:rPr lang="en-US" altLang="zh-CN" sz="2000" dirty="0">
                <a:solidFill>
                  <a:srgbClr val="0000FF"/>
                </a:solidFill>
              </a:rPr>
              <a:t>32</a:t>
            </a:r>
            <a:r>
              <a:rPr lang="zh-CN" altLang="zh-CN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位指令</a:t>
            </a:r>
            <a:endParaRPr lang="zh-CN" altLang="zh-CN" sz="20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FF"/>
                </a:solidFill>
              </a:rPr>
              <a:t>   PC   </a:t>
            </a:r>
            <a:r>
              <a:rPr lang="zh-CN" altLang="zh-CN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：程序计数器，提供</a:t>
            </a:r>
            <a:r>
              <a:rPr lang="en-US" altLang="zh-CN" sz="2000" dirty="0">
                <a:solidFill>
                  <a:srgbClr val="0000FF"/>
                </a:solidFill>
              </a:rPr>
              <a:t>64</a:t>
            </a:r>
            <a:r>
              <a:rPr lang="zh-CN" altLang="zh-CN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位地址</a:t>
            </a:r>
            <a:endParaRPr lang="zh-CN" altLang="zh-CN" sz="20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043E4C0-2012-4783-AA8E-1BC2F5290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709073"/>
              </p:ext>
            </p:extLst>
          </p:nvPr>
        </p:nvGraphicFramePr>
        <p:xfrm>
          <a:off x="90946" y="5877272"/>
          <a:ext cx="827690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223">
                  <a:extLst>
                    <a:ext uri="{9D8B030D-6E8A-4147-A177-3AD203B41FA5}">
                      <a16:colId xmlns:a16="http://schemas.microsoft.com/office/drawing/2014/main" val="1556269440"/>
                    </a:ext>
                  </a:extLst>
                </a:gridCol>
                <a:gridCol w="376223">
                  <a:extLst>
                    <a:ext uri="{9D8B030D-6E8A-4147-A177-3AD203B41FA5}">
                      <a16:colId xmlns:a16="http://schemas.microsoft.com/office/drawing/2014/main" val="2812183462"/>
                    </a:ext>
                  </a:extLst>
                </a:gridCol>
                <a:gridCol w="376223">
                  <a:extLst>
                    <a:ext uri="{9D8B030D-6E8A-4147-A177-3AD203B41FA5}">
                      <a16:colId xmlns:a16="http://schemas.microsoft.com/office/drawing/2014/main" val="3495808807"/>
                    </a:ext>
                  </a:extLst>
                </a:gridCol>
                <a:gridCol w="376223">
                  <a:extLst>
                    <a:ext uri="{9D8B030D-6E8A-4147-A177-3AD203B41FA5}">
                      <a16:colId xmlns:a16="http://schemas.microsoft.com/office/drawing/2014/main" val="2403050495"/>
                    </a:ext>
                  </a:extLst>
                </a:gridCol>
                <a:gridCol w="376223">
                  <a:extLst>
                    <a:ext uri="{9D8B030D-6E8A-4147-A177-3AD203B41FA5}">
                      <a16:colId xmlns:a16="http://schemas.microsoft.com/office/drawing/2014/main" val="3278700037"/>
                    </a:ext>
                  </a:extLst>
                </a:gridCol>
                <a:gridCol w="376223">
                  <a:extLst>
                    <a:ext uri="{9D8B030D-6E8A-4147-A177-3AD203B41FA5}">
                      <a16:colId xmlns:a16="http://schemas.microsoft.com/office/drawing/2014/main" val="2207280532"/>
                    </a:ext>
                  </a:extLst>
                </a:gridCol>
                <a:gridCol w="376223">
                  <a:extLst>
                    <a:ext uri="{9D8B030D-6E8A-4147-A177-3AD203B41FA5}">
                      <a16:colId xmlns:a16="http://schemas.microsoft.com/office/drawing/2014/main" val="2231615699"/>
                    </a:ext>
                  </a:extLst>
                </a:gridCol>
                <a:gridCol w="376223">
                  <a:extLst>
                    <a:ext uri="{9D8B030D-6E8A-4147-A177-3AD203B41FA5}">
                      <a16:colId xmlns:a16="http://schemas.microsoft.com/office/drawing/2014/main" val="3716878472"/>
                    </a:ext>
                  </a:extLst>
                </a:gridCol>
                <a:gridCol w="376223">
                  <a:extLst>
                    <a:ext uri="{9D8B030D-6E8A-4147-A177-3AD203B41FA5}">
                      <a16:colId xmlns:a16="http://schemas.microsoft.com/office/drawing/2014/main" val="850252074"/>
                    </a:ext>
                  </a:extLst>
                </a:gridCol>
                <a:gridCol w="376223">
                  <a:extLst>
                    <a:ext uri="{9D8B030D-6E8A-4147-A177-3AD203B41FA5}">
                      <a16:colId xmlns:a16="http://schemas.microsoft.com/office/drawing/2014/main" val="368604976"/>
                    </a:ext>
                  </a:extLst>
                </a:gridCol>
                <a:gridCol w="376223">
                  <a:extLst>
                    <a:ext uri="{9D8B030D-6E8A-4147-A177-3AD203B41FA5}">
                      <a16:colId xmlns:a16="http://schemas.microsoft.com/office/drawing/2014/main" val="2767110855"/>
                    </a:ext>
                  </a:extLst>
                </a:gridCol>
                <a:gridCol w="376223">
                  <a:extLst>
                    <a:ext uri="{9D8B030D-6E8A-4147-A177-3AD203B41FA5}">
                      <a16:colId xmlns:a16="http://schemas.microsoft.com/office/drawing/2014/main" val="2974187908"/>
                    </a:ext>
                  </a:extLst>
                </a:gridCol>
                <a:gridCol w="376223">
                  <a:extLst>
                    <a:ext uri="{9D8B030D-6E8A-4147-A177-3AD203B41FA5}">
                      <a16:colId xmlns:a16="http://schemas.microsoft.com/office/drawing/2014/main" val="171416193"/>
                    </a:ext>
                  </a:extLst>
                </a:gridCol>
                <a:gridCol w="376223">
                  <a:extLst>
                    <a:ext uri="{9D8B030D-6E8A-4147-A177-3AD203B41FA5}">
                      <a16:colId xmlns:a16="http://schemas.microsoft.com/office/drawing/2014/main" val="2233383926"/>
                    </a:ext>
                  </a:extLst>
                </a:gridCol>
                <a:gridCol w="376223">
                  <a:extLst>
                    <a:ext uri="{9D8B030D-6E8A-4147-A177-3AD203B41FA5}">
                      <a16:colId xmlns:a16="http://schemas.microsoft.com/office/drawing/2014/main" val="3428536054"/>
                    </a:ext>
                  </a:extLst>
                </a:gridCol>
                <a:gridCol w="376223">
                  <a:extLst>
                    <a:ext uri="{9D8B030D-6E8A-4147-A177-3AD203B41FA5}">
                      <a16:colId xmlns:a16="http://schemas.microsoft.com/office/drawing/2014/main" val="2044958263"/>
                    </a:ext>
                  </a:extLst>
                </a:gridCol>
                <a:gridCol w="376223">
                  <a:extLst>
                    <a:ext uri="{9D8B030D-6E8A-4147-A177-3AD203B41FA5}">
                      <a16:colId xmlns:a16="http://schemas.microsoft.com/office/drawing/2014/main" val="567014015"/>
                    </a:ext>
                  </a:extLst>
                </a:gridCol>
                <a:gridCol w="376223">
                  <a:extLst>
                    <a:ext uri="{9D8B030D-6E8A-4147-A177-3AD203B41FA5}">
                      <a16:colId xmlns:a16="http://schemas.microsoft.com/office/drawing/2014/main" val="2016778645"/>
                    </a:ext>
                  </a:extLst>
                </a:gridCol>
                <a:gridCol w="376223">
                  <a:extLst>
                    <a:ext uri="{9D8B030D-6E8A-4147-A177-3AD203B41FA5}">
                      <a16:colId xmlns:a16="http://schemas.microsoft.com/office/drawing/2014/main" val="1059293647"/>
                    </a:ext>
                  </a:extLst>
                </a:gridCol>
                <a:gridCol w="376223">
                  <a:extLst>
                    <a:ext uri="{9D8B030D-6E8A-4147-A177-3AD203B41FA5}">
                      <a16:colId xmlns:a16="http://schemas.microsoft.com/office/drawing/2014/main" val="2202265247"/>
                    </a:ext>
                  </a:extLst>
                </a:gridCol>
                <a:gridCol w="376223">
                  <a:extLst>
                    <a:ext uri="{9D8B030D-6E8A-4147-A177-3AD203B41FA5}">
                      <a16:colId xmlns:a16="http://schemas.microsoft.com/office/drawing/2014/main" val="3015466714"/>
                    </a:ext>
                  </a:extLst>
                </a:gridCol>
                <a:gridCol w="376223">
                  <a:extLst>
                    <a:ext uri="{9D8B030D-6E8A-4147-A177-3AD203B41FA5}">
                      <a16:colId xmlns:a16="http://schemas.microsoft.com/office/drawing/2014/main" val="994375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lt"/>
                        </a:rPr>
                        <a:t>A</a:t>
                      </a:r>
                      <a:r>
                        <a:rPr lang="en-US" altLang="zh-CN" b="1" baseline="-25000" dirty="0">
                          <a:latin typeface="+mn-lt"/>
                        </a:rPr>
                        <a:t>63</a:t>
                      </a:r>
                      <a:endParaRPr lang="zh-CN" altLang="en-US" b="1" dirty="0"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+mn-lt"/>
                        </a:rPr>
                        <a:t>～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lt"/>
                        </a:rPr>
                        <a:t>A</a:t>
                      </a:r>
                      <a:r>
                        <a:rPr lang="en-US" altLang="zh-CN" b="1" baseline="-25000" dirty="0">
                          <a:latin typeface="+mn-lt"/>
                        </a:rPr>
                        <a:t>24</a:t>
                      </a:r>
                      <a:endParaRPr lang="zh-CN" altLang="en-US" b="1" dirty="0"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latin typeface="+mn-lt"/>
                        </a:rPr>
                        <a:t>A</a:t>
                      </a:r>
                      <a:r>
                        <a:rPr lang="en-US" altLang="zh-CN" b="1" baseline="-25000" dirty="0">
                          <a:latin typeface="+mn-lt"/>
                        </a:rPr>
                        <a:t>23</a:t>
                      </a:r>
                      <a:endParaRPr lang="zh-CN" altLang="en-US" b="1" baseline="-25000" dirty="0">
                        <a:latin typeface="+mn-l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lt"/>
                        </a:rPr>
                        <a:t>A</a:t>
                      </a:r>
                      <a:r>
                        <a:rPr lang="en-US" altLang="zh-CN" b="1" baseline="-25000" dirty="0">
                          <a:latin typeface="+mn-lt"/>
                        </a:rPr>
                        <a:t>22</a:t>
                      </a:r>
                      <a:endParaRPr lang="zh-CN" altLang="en-US" b="1" dirty="0"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lt"/>
                        </a:rPr>
                        <a:t>A</a:t>
                      </a:r>
                      <a:r>
                        <a:rPr lang="en-US" altLang="zh-CN" b="1" baseline="-25000" dirty="0">
                          <a:latin typeface="+mn-lt"/>
                        </a:rPr>
                        <a:t>21</a:t>
                      </a:r>
                      <a:endParaRPr lang="zh-CN" altLang="en-US" b="1" dirty="0"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lt"/>
                        </a:rPr>
                        <a:t>A</a:t>
                      </a:r>
                      <a:r>
                        <a:rPr lang="en-US" altLang="zh-CN" b="1" baseline="-25000" dirty="0">
                          <a:latin typeface="+mn-lt"/>
                        </a:rPr>
                        <a:t>20</a:t>
                      </a:r>
                      <a:endParaRPr lang="zh-CN" altLang="en-US" b="1" dirty="0"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lt"/>
                        </a:rPr>
                        <a:t>A</a:t>
                      </a:r>
                      <a:r>
                        <a:rPr lang="en-US" altLang="zh-CN" b="1" baseline="-25000" dirty="0">
                          <a:latin typeface="+mn-lt"/>
                        </a:rPr>
                        <a:t>19</a:t>
                      </a:r>
                      <a:endParaRPr lang="zh-CN" altLang="en-US" b="1" dirty="0">
                        <a:latin typeface="+mn-l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lt"/>
                        </a:rPr>
                        <a:t>A</a:t>
                      </a:r>
                      <a:r>
                        <a:rPr lang="en-US" altLang="zh-CN" b="1" baseline="-25000" dirty="0">
                          <a:latin typeface="+mn-lt"/>
                        </a:rPr>
                        <a:t>18</a:t>
                      </a:r>
                      <a:endParaRPr lang="zh-CN" altLang="en-US" b="1" dirty="0"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lt"/>
                        </a:rPr>
                        <a:t>A</a:t>
                      </a:r>
                      <a:r>
                        <a:rPr lang="en-US" altLang="zh-CN" b="1" baseline="-25000" dirty="0">
                          <a:latin typeface="+mn-lt"/>
                        </a:rPr>
                        <a:t>17</a:t>
                      </a:r>
                      <a:endParaRPr lang="zh-CN" altLang="en-US" b="1" dirty="0"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lt"/>
                        </a:rPr>
                        <a:t>A</a:t>
                      </a:r>
                      <a:r>
                        <a:rPr lang="en-US" altLang="zh-CN" b="1" baseline="-25000" dirty="0">
                          <a:latin typeface="+mn-lt"/>
                        </a:rPr>
                        <a:t>16</a:t>
                      </a:r>
                      <a:endParaRPr lang="zh-CN" altLang="en-US" b="1" dirty="0"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lt"/>
                        </a:rPr>
                        <a:t>A</a:t>
                      </a:r>
                      <a:r>
                        <a:rPr lang="en-US" altLang="zh-CN" b="1" baseline="-25000" dirty="0">
                          <a:latin typeface="+mn-lt"/>
                        </a:rPr>
                        <a:t>15</a:t>
                      </a:r>
                      <a:endParaRPr lang="zh-CN" altLang="en-US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lt"/>
                        </a:rPr>
                        <a:t>A</a:t>
                      </a:r>
                      <a:r>
                        <a:rPr lang="en-US" altLang="zh-CN" b="1" baseline="-25000" dirty="0">
                          <a:latin typeface="+mn-lt"/>
                        </a:rPr>
                        <a:t>14</a:t>
                      </a:r>
                      <a:endParaRPr lang="zh-CN" altLang="en-US" b="1" baseline="-25000" dirty="0">
                        <a:latin typeface="+mn-lt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lt"/>
                        </a:rPr>
                        <a:t>A</a:t>
                      </a:r>
                      <a:r>
                        <a:rPr lang="en-US" altLang="zh-CN" b="1" baseline="-25000" dirty="0">
                          <a:latin typeface="+mn-lt"/>
                        </a:rPr>
                        <a:t>13</a:t>
                      </a:r>
                      <a:endParaRPr lang="zh-CN" altLang="en-US" b="1" baseline="-25000" dirty="0">
                        <a:latin typeface="+mn-lt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lt"/>
                        </a:rPr>
                        <a:t>A</a:t>
                      </a:r>
                      <a:r>
                        <a:rPr lang="en-US" altLang="zh-CN" b="1" baseline="-25000" dirty="0">
                          <a:latin typeface="+mn-lt"/>
                        </a:rPr>
                        <a:t>12</a:t>
                      </a:r>
                      <a:endParaRPr lang="zh-CN" altLang="en-US" b="1" baseline="-25000" dirty="0">
                        <a:latin typeface="+mn-lt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lt"/>
                        </a:rPr>
                        <a:t>A</a:t>
                      </a:r>
                      <a:r>
                        <a:rPr lang="en-US" altLang="zh-CN" b="1" baseline="-25000" dirty="0">
                          <a:latin typeface="+mn-lt"/>
                        </a:rPr>
                        <a:t>11</a:t>
                      </a:r>
                      <a:endParaRPr lang="zh-CN" altLang="en-US" b="1" baseline="-25000" dirty="0">
                        <a:latin typeface="+mn-l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+mn-lt"/>
                        </a:rPr>
                        <a:t>～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lt"/>
                        </a:rPr>
                        <a:t>A</a:t>
                      </a:r>
                      <a:r>
                        <a:rPr lang="en-US" altLang="zh-CN" b="1" baseline="-25000" dirty="0">
                          <a:latin typeface="+mn-lt"/>
                        </a:rPr>
                        <a:t>4</a:t>
                      </a:r>
                      <a:endParaRPr lang="zh-CN" altLang="en-US" b="1" baseline="-25000" dirty="0"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altLang="zh-CN" sz="18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lt"/>
                        </a:rPr>
                        <a:t>A</a:t>
                      </a:r>
                      <a:r>
                        <a:rPr lang="en-US" altLang="zh-CN" sz="18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lt"/>
                        </a:rPr>
                        <a:t>A</a:t>
                      </a:r>
                      <a:r>
                        <a:rPr lang="en-US" altLang="zh-CN" sz="18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lt"/>
                        </a:rPr>
                        <a:t>A</a:t>
                      </a:r>
                      <a:r>
                        <a:rPr lang="en-US" altLang="zh-CN" sz="18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0431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j-lt"/>
                        </a:rPr>
                        <a:t>0</a:t>
                      </a:r>
                      <a:endParaRPr lang="zh-CN" altLang="en-US" sz="2000" b="1" dirty="0"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lt"/>
                        </a:rPr>
                        <a:t>～</a:t>
                      </a:r>
                      <a:endParaRPr lang="zh-CN" altLang="en-US" sz="2000" b="1" dirty="0"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j-lt"/>
                        </a:rPr>
                        <a:t>0</a:t>
                      </a:r>
                      <a:endParaRPr lang="zh-CN" altLang="en-US" sz="2000" b="1" dirty="0"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j-lt"/>
                        </a:rPr>
                        <a:t>0</a:t>
                      </a:r>
                      <a:endParaRPr lang="zh-CN" altLang="en-US" sz="2000" b="1" dirty="0">
                        <a:latin typeface="+mj-l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j-lt"/>
                        </a:rPr>
                        <a:t>1</a:t>
                      </a:r>
                      <a:endParaRPr lang="zh-CN" altLang="en-US" sz="2000" b="1" dirty="0"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j-lt"/>
                        </a:rPr>
                        <a:t>0</a:t>
                      </a:r>
                      <a:endParaRPr lang="zh-CN" altLang="en-US" sz="2000" b="1" dirty="0"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j-lt"/>
                        </a:rPr>
                        <a:t>0</a:t>
                      </a:r>
                      <a:endParaRPr lang="zh-CN" altLang="en-US" sz="2000" b="1" dirty="0"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j-lt"/>
                        </a:rPr>
                        <a:t>0</a:t>
                      </a:r>
                      <a:endParaRPr lang="zh-CN" altLang="en-US" sz="2000" b="1" dirty="0">
                        <a:latin typeface="+mj-l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j-lt"/>
                        </a:rPr>
                        <a:t>0</a:t>
                      </a:r>
                      <a:endParaRPr lang="zh-CN" altLang="en-US" sz="2000" b="1" dirty="0"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j-lt"/>
                        </a:rPr>
                        <a:t>0</a:t>
                      </a:r>
                      <a:endParaRPr lang="zh-CN" altLang="en-US" sz="2000" b="1" dirty="0"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j-lt"/>
                        </a:rPr>
                        <a:t>0</a:t>
                      </a:r>
                      <a:endParaRPr lang="zh-CN" altLang="en-US" sz="2000" b="1" dirty="0"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j-lt"/>
                        </a:rPr>
                        <a:t>0</a:t>
                      </a:r>
                      <a:endParaRPr lang="zh-CN" altLang="en-US" sz="2000" b="1" dirty="0">
                        <a:latin typeface="+mj-lt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j-lt"/>
                        </a:rPr>
                        <a:t>0</a:t>
                      </a:r>
                      <a:endParaRPr lang="zh-CN" altLang="en-US" sz="2000" b="1" dirty="0">
                        <a:latin typeface="+mj-lt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j-lt"/>
                        </a:rPr>
                        <a:t>0</a:t>
                      </a:r>
                      <a:endParaRPr lang="zh-CN" altLang="en-US" sz="2000" b="1" dirty="0">
                        <a:latin typeface="+mj-lt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j-lt"/>
                        </a:rPr>
                        <a:t>0</a:t>
                      </a:r>
                      <a:endParaRPr lang="zh-CN" altLang="en-US" sz="2000" b="1" dirty="0">
                        <a:latin typeface="+mj-l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lt"/>
                        </a:rPr>
                        <a:t>～</a:t>
                      </a:r>
                      <a:endParaRPr lang="zh-CN" altLang="en-US" sz="2000" b="1" dirty="0"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j-lt"/>
                        </a:rPr>
                        <a:t>0</a:t>
                      </a:r>
                      <a:endParaRPr lang="zh-CN" altLang="en-US" sz="2000" b="1" dirty="0"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j-lt"/>
                        </a:rPr>
                        <a:t>0</a:t>
                      </a:r>
                      <a:endParaRPr lang="zh-CN" altLang="en-US" sz="2000" b="1" dirty="0">
                        <a:latin typeface="+mj-l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+mj-lt"/>
                        </a:rPr>
                        <a:t>0</a:t>
                      </a:r>
                      <a:endParaRPr lang="zh-CN" altLang="en-US" sz="2000" b="1" dirty="0"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</a:rPr>
                        <a:t>0</a:t>
                      </a:r>
                      <a:endParaRPr lang="zh-CN" alt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2914351"/>
                  </a:ext>
                </a:extLst>
              </a:tr>
            </a:tbl>
          </a:graphicData>
        </a:graphic>
      </p:graphicFrame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22ECD2-535B-427D-A4CD-75A837552A28}"/>
              </a:ext>
            </a:extLst>
          </p:cNvPr>
          <p:cNvSpPr/>
          <p:nvPr/>
        </p:nvSpPr>
        <p:spPr bwMode="auto">
          <a:xfrm>
            <a:off x="5364088" y="5950654"/>
            <a:ext cx="3003764" cy="646185"/>
          </a:xfrm>
          <a:prstGeom prst="roundRect">
            <a:avLst/>
          </a:prstGeom>
          <a:noFill/>
          <a:ln w="19050">
            <a:solidFill>
              <a:srgbClr val="FF00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D34E17-0F04-4C31-B99D-E20B23EA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7211144" cy="10801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3】</a:t>
            </a:r>
            <a:r>
              <a:rPr lang="zh-CN" altLang="en-US" sz="2400" dirty="0"/>
              <a:t>用 </a:t>
            </a:r>
            <a:r>
              <a:rPr lang="en-US" altLang="zh-CN" sz="2400" dirty="0"/>
              <a:t>E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PROM 98C64 </a:t>
            </a:r>
            <a:r>
              <a:rPr lang="zh-CN" altLang="en-US" sz="2400" dirty="0"/>
              <a:t>构成 </a:t>
            </a:r>
            <a:r>
              <a:rPr lang="en-US" altLang="zh-CN" sz="2400" dirty="0"/>
              <a:t>RISC-V </a:t>
            </a:r>
            <a:r>
              <a:rPr lang="zh-CN" altLang="en-US" sz="2400" dirty="0"/>
              <a:t>系统中从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0000 0000 0040 0000H </a:t>
            </a:r>
            <a:r>
              <a:rPr lang="zh-CN" altLang="en-US" sz="2400" dirty="0"/>
              <a:t>开始的 </a:t>
            </a:r>
            <a:r>
              <a:rPr lang="en-US" altLang="zh-CN" sz="2400" dirty="0"/>
              <a:t>32KB </a:t>
            </a:r>
            <a:r>
              <a:rPr lang="zh-CN" altLang="en-US" sz="2400" dirty="0"/>
              <a:t>指令存储器。</a:t>
            </a:r>
          </a:p>
        </p:txBody>
      </p:sp>
    </p:spTree>
    <p:extLst>
      <p:ext uri="{BB962C8B-B14F-4D97-AF65-F5344CB8AC3E}">
        <p14:creationId xmlns:p14="http://schemas.microsoft.com/office/powerpoint/2010/main" val="1647541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33333E-6 L -0.08299 -3.33333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BA2C5-D6AA-44A3-A346-C7984D99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二、用</a:t>
            </a:r>
            <a:r>
              <a:rPr lang="zh-CN" altLang="en-US" dirty="0">
                <a:solidFill>
                  <a:srgbClr val="0000FF"/>
                </a:solidFill>
              </a:rPr>
              <a:t>存储器芯片</a:t>
            </a:r>
            <a:r>
              <a:rPr lang="zh-CN" altLang="en-US" dirty="0"/>
              <a:t>构成</a:t>
            </a:r>
            <a:r>
              <a:rPr lang="zh-CN" altLang="en-US" dirty="0">
                <a:solidFill>
                  <a:srgbClr val="009900"/>
                </a:solidFill>
              </a:rPr>
              <a:t>主存模块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D34E17-0F04-4C31-B99D-E20B23EA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484784"/>
            <a:ext cx="8964488" cy="5220816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altLang="zh-CN" sz="2400" dirty="0">
                <a:solidFill>
                  <a:srgbClr val="D60093"/>
                </a:solidFill>
              </a:rPr>
              <a:t>RDIMM</a:t>
            </a:r>
            <a:r>
              <a:rPr lang="zh-CN" altLang="en-US" sz="2400" dirty="0"/>
              <a:t>：</a:t>
            </a:r>
            <a:r>
              <a:rPr lang="en-US" altLang="zh-CN" sz="2400" i="1" dirty="0"/>
              <a:t>Registered Dual-Inline-Memory-Modules</a:t>
            </a:r>
          </a:p>
          <a:p>
            <a:pPr marL="630238" lvl="1" indent="-280988">
              <a:spcBef>
                <a:spcPts val="300"/>
              </a:spcBef>
            </a:pPr>
            <a:r>
              <a:rPr lang="zh-CN" altLang="en-US" sz="2400" dirty="0"/>
              <a:t>带</a:t>
            </a:r>
            <a:r>
              <a:rPr lang="zh-CN" altLang="en-US" sz="2400" dirty="0">
                <a:solidFill>
                  <a:srgbClr val="0000FF"/>
                </a:solidFill>
              </a:rPr>
              <a:t>缓冲</a:t>
            </a:r>
            <a:r>
              <a:rPr lang="zh-CN" altLang="en-US" sz="2400" dirty="0">
                <a:solidFill>
                  <a:srgbClr val="008000"/>
                </a:solidFill>
              </a:rPr>
              <a:t>寄存器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6600FF"/>
                </a:solidFill>
              </a:rPr>
              <a:t>双列直插式存储模块</a:t>
            </a:r>
            <a:r>
              <a:rPr lang="en-US" altLang="zh-CN" sz="2400" dirty="0"/>
              <a:t>; </a:t>
            </a:r>
            <a:r>
              <a:rPr lang="zh-CN" altLang="en-US" sz="2400" dirty="0"/>
              <a:t>支持</a:t>
            </a:r>
            <a:r>
              <a:rPr lang="en-US" altLang="zh-CN" sz="2400" dirty="0">
                <a:solidFill>
                  <a:srgbClr val="00B0F0"/>
                </a:solidFill>
              </a:rPr>
              <a:t>8</a:t>
            </a:r>
            <a:r>
              <a:rPr lang="zh-CN" altLang="en-US" sz="2400" dirty="0">
                <a:solidFill>
                  <a:srgbClr val="00B0F0"/>
                </a:solidFill>
              </a:rPr>
              <a:t>位检错</a:t>
            </a:r>
            <a:r>
              <a:rPr lang="en-US" altLang="zh-CN" sz="2400" dirty="0">
                <a:solidFill>
                  <a:srgbClr val="00B0F0"/>
                </a:solidFill>
              </a:rPr>
              <a:t>/</a:t>
            </a:r>
            <a:r>
              <a:rPr lang="zh-CN" altLang="en-US" sz="2400" dirty="0">
                <a:solidFill>
                  <a:srgbClr val="00B0F0"/>
                </a:solidFill>
              </a:rPr>
              <a:t>纠错码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 marL="630238" lvl="1" indent="-280988">
              <a:spcBef>
                <a:spcPts val="300"/>
              </a:spcBef>
            </a:pPr>
            <a:r>
              <a:rPr lang="zh-CN" altLang="en-US" sz="2400" dirty="0"/>
              <a:t>功耗和延迟略有增加</a:t>
            </a:r>
            <a:endParaRPr lang="en-US" altLang="zh-CN" sz="2400" dirty="0"/>
          </a:p>
          <a:p>
            <a:pPr>
              <a:spcBef>
                <a:spcPts val="300"/>
              </a:spcBef>
            </a:pPr>
            <a:r>
              <a:rPr lang="en-US" altLang="zh-CN" sz="2400" dirty="0">
                <a:solidFill>
                  <a:srgbClr val="D60093"/>
                </a:solidFill>
              </a:rPr>
              <a:t>LRDIMM</a:t>
            </a:r>
            <a:r>
              <a:rPr lang="zh-CN" altLang="en-US" sz="2400" dirty="0"/>
              <a:t>：</a:t>
            </a:r>
            <a:r>
              <a:rPr lang="en-US" altLang="zh-CN" sz="2400" i="1" dirty="0"/>
              <a:t>Load-Reduced Dual-Inline-Memory-Modules</a:t>
            </a:r>
          </a:p>
          <a:p>
            <a:pPr marL="630238" lvl="1" indent="-280988">
              <a:spcBef>
                <a:spcPts val="300"/>
              </a:spcBef>
            </a:pPr>
            <a:r>
              <a:rPr lang="zh-CN" altLang="en-US" sz="2400" dirty="0">
                <a:solidFill>
                  <a:srgbClr val="0000FF"/>
                </a:solidFill>
              </a:rPr>
              <a:t>低负载</a:t>
            </a:r>
            <a:r>
              <a:rPr lang="zh-CN" altLang="en-US" sz="2400" dirty="0"/>
              <a:t>带</a:t>
            </a:r>
            <a:r>
              <a:rPr lang="zh-CN" altLang="en-US" sz="2400" dirty="0">
                <a:solidFill>
                  <a:srgbClr val="008000"/>
                </a:solidFill>
              </a:rPr>
              <a:t>缓冲器</a:t>
            </a:r>
            <a:r>
              <a:rPr lang="zh-CN" altLang="en-US" sz="2400" dirty="0"/>
              <a:t>的双列直插式存储模块</a:t>
            </a:r>
            <a:r>
              <a:rPr lang="en-US" altLang="zh-CN" sz="2400" dirty="0"/>
              <a:t>; </a:t>
            </a:r>
            <a:r>
              <a:rPr lang="zh-CN" altLang="en-US" sz="2400" dirty="0"/>
              <a:t>支持</a:t>
            </a:r>
            <a:r>
              <a:rPr lang="en-US" altLang="zh-CN" sz="2400" dirty="0">
                <a:solidFill>
                  <a:srgbClr val="00B0F0"/>
                </a:solidFill>
              </a:rPr>
              <a:t>8</a:t>
            </a:r>
            <a:r>
              <a:rPr lang="zh-CN" altLang="en-US" sz="2400" dirty="0">
                <a:solidFill>
                  <a:srgbClr val="00B0F0"/>
                </a:solidFill>
              </a:rPr>
              <a:t>位检错</a:t>
            </a:r>
            <a:r>
              <a:rPr lang="en-US" altLang="zh-CN" sz="2400" dirty="0">
                <a:solidFill>
                  <a:srgbClr val="00B0F0"/>
                </a:solidFill>
              </a:rPr>
              <a:t>/</a:t>
            </a:r>
            <a:r>
              <a:rPr lang="zh-CN" altLang="en-US" sz="2400" dirty="0">
                <a:solidFill>
                  <a:srgbClr val="00B0F0"/>
                </a:solidFill>
              </a:rPr>
              <a:t>纠错码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 marL="630238" lvl="1" indent="-280988">
              <a:spcBef>
                <a:spcPts val="300"/>
              </a:spcBef>
            </a:pPr>
            <a:r>
              <a:rPr lang="zh-CN" altLang="en-US" sz="2400" dirty="0"/>
              <a:t>降低了内存总线负载、提高了单个内存条可支持的最大容量</a:t>
            </a:r>
            <a:endParaRPr lang="en-US" altLang="zh-CN" sz="2400" dirty="0"/>
          </a:p>
          <a:p>
            <a:pPr marL="630238" lvl="1" indent="-280988">
              <a:spcBef>
                <a:spcPts val="300"/>
              </a:spcBef>
            </a:pPr>
            <a:r>
              <a:rPr lang="zh-CN" altLang="en-US" sz="2400" dirty="0"/>
              <a:t>更高的</a:t>
            </a:r>
            <a:r>
              <a:rPr lang="zh-CN" altLang="en-US" sz="2400" dirty="0">
                <a:solidFill>
                  <a:srgbClr val="0000FF"/>
                </a:solidFill>
              </a:rPr>
              <a:t>功耗</a:t>
            </a:r>
            <a:r>
              <a:rPr lang="zh-CN" altLang="en-US" sz="2400" dirty="0"/>
              <a:t>、更大的</a:t>
            </a:r>
            <a:r>
              <a:rPr lang="zh-CN" altLang="en-US" sz="2400" dirty="0">
                <a:solidFill>
                  <a:srgbClr val="0000FF"/>
                </a:solidFill>
              </a:rPr>
              <a:t>延迟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>
              <a:spcBef>
                <a:spcPts val="300"/>
              </a:spcBef>
            </a:pPr>
            <a:r>
              <a:rPr lang="en-US" altLang="zh-CN" sz="2400" dirty="0">
                <a:solidFill>
                  <a:srgbClr val="D60093"/>
                </a:solidFill>
              </a:rPr>
              <a:t>UDIMM</a:t>
            </a:r>
            <a:r>
              <a:rPr lang="zh-CN" altLang="en-US" sz="2400" dirty="0"/>
              <a:t>：</a:t>
            </a:r>
            <a:r>
              <a:rPr lang="en-US" altLang="zh-CN" sz="2400" i="1" dirty="0"/>
              <a:t>Unregistered Dual-Inline-Memory-Modules</a:t>
            </a:r>
            <a:br>
              <a:rPr lang="en-US" altLang="zh-CN" sz="2400" dirty="0"/>
            </a:br>
            <a:r>
              <a:rPr lang="zh-CN" altLang="en-US" sz="2400" dirty="0">
                <a:solidFill>
                  <a:srgbClr val="0000FF"/>
                </a:solidFill>
              </a:rPr>
              <a:t>无缓冲</a:t>
            </a:r>
            <a:r>
              <a:rPr lang="zh-CN" altLang="en-US" sz="2400" dirty="0"/>
              <a:t>双列直插式存储模块，用于</a:t>
            </a:r>
            <a:r>
              <a:rPr lang="en-US" altLang="zh-CN" sz="2400" dirty="0"/>
              <a:t>PC</a:t>
            </a:r>
          </a:p>
          <a:p>
            <a:pPr>
              <a:spcBef>
                <a:spcPts val="300"/>
              </a:spcBef>
            </a:pPr>
            <a:r>
              <a:rPr lang="en-US" altLang="zh-CN" sz="2400" dirty="0">
                <a:solidFill>
                  <a:srgbClr val="D60093"/>
                </a:solidFill>
              </a:rPr>
              <a:t>SODIMM</a:t>
            </a:r>
            <a:r>
              <a:rPr lang="zh-CN" altLang="en-US" sz="2400" dirty="0"/>
              <a:t>：</a:t>
            </a:r>
            <a:r>
              <a:rPr lang="en-US" altLang="zh-CN" sz="2400" i="1" dirty="0"/>
              <a:t>Small Outline Dual-Inline-Memory-Modules</a:t>
            </a:r>
            <a:br>
              <a:rPr lang="en-US" altLang="zh-CN" sz="2400" dirty="0"/>
            </a:br>
            <a:r>
              <a:rPr lang="zh-CN" altLang="en-US" sz="2400" dirty="0"/>
              <a:t>比</a:t>
            </a:r>
            <a:r>
              <a:rPr lang="en-US" altLang="zh-CN" sz="2400" dirty="0"/>
              <a:t>UDIMM</a:t>
            </a:r>
            <a:r>
              <a:rPr lang="zh-CN" altLang="en-US" sz="2400" dirty="0"/>
              <a:t>更小，用于笔记本电脑</a:t>
            </a:r>
            <a:endParaRPr lang="en-US" altLang="zh-CN" sz="2400" dirty="0"/>
          </a:p>
          <a:p>
            <a:pPr>
              <a:spcBef>
                <a:spcPts val="300"/>
              </a:spcBef>
            </a:pPr>
            <a:r>
              <a:rPr lang="en-US" altLang="zh-CN" sz="2400" dirty="0">
                <a:solidFill>
                  <a:srgbClr val="D60093"/>
                </a:solidFill>
              </a:rPr>
              <a:t>ECC UDIMM</a:t>
            </a:r>
            <a:r>
              <a:rPr lang="zh-CN" altLang="en-US" sz="2400" dirty="0"/>
              <a:t>：</a:t>
            </a:r>
            <a:r>
              <a:rPr lang="en-US" altLang="zh-CN" sz="2400" i="1" dirty="0"/>
              <a:t>Error Correcting Code UDIMM</a:t>
            </a:r>
            <a:br>
              <a:rPr lang="en-US" altLang="zh-CN" sz="2400" dirty="0"/>
            </a:br>
            <a:r>
              <a:rPr lang="en-US" altLang="zh-CN" sz="2400" dirty="0">
                <a:solidFill>
                  <a:srgbClr val="D60093"/>
                </a:solidFill>
              </a:rPr>
              <a:t>ECC SODIMM</a:t>
            </a:r>
            <a:r>
              <a:rPr lang="zh-CN" altLang="en-US" sz="2400" dirty="0"/>
              <a:t>：</a:t>
            </a:r>
            <a:r>
              <a:rPr lang="en-US" altLang="zh-CN" sz="2400" i="1" dirty="0"/>
              <a:t>Error Correcting Code SODIMM</a:t>
            </a:r>
            <a:endParaRPr lang="zh-CN" altLang="en-US" sz="2400" i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2CDFBB-1C99-477A-B3B0-7EF025A28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74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0450BB8-FE74-4F93-82EF-C534A36A1234}"/>
              </a:ext>
            </a:extLst>
          </p:cNvPr>
          <p:cNvSpPr txBox="1">
            <a:spLocks/>
          </p:cNvSpPr>
          <p:nvPr/>
        </p:nvSpPr>
        <p:spPr bwMode="auto">
          <a:xfrm>
            <a:off x="827584" y="568325"/>
            <a:ext cx="7992566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dirty="0"/>
              <a:t>4. </a:t>
            </a:r>
            <a:r>
              <a:rPr lang="zh-CN" altLang="en-US" dirty="0"/>
              <a:t>用</a:t>
            </a:r>
            <a:r>
              <a:rPr lang="en-US" altLang="zh-CN" dirty="0">
                <a:solidFill>
                  <a:srgbClr val="FF6600"/>
                </a:solidFill>
              </a:rPr>
              <a:t>SDRAM</a:t>
            </a:r>
            <a:r>
              <a:rPr lang="zh-CN" altLang="en-US" dirty="0"/>
              <a:t>芯片构成</a:t>
            </a:r>
            <a:r>
              <a:rPr lang="zh-CN" altLang="en-US" dirty="0">
                <a:solidFill>
                  <a:srgbClr val="009900"/>
                </a:solidFill>
              </a:rPr>
              <a:t>主存模块 </a:t>
            </a:r>
            <a:r>
              <a:rPr lang="en-US" altLang="zh-CN" dirty="0">
                <a:solidFill>
                  <a:srgbClr val="009900"/>
                </a:solidFill>
              </a:rPr>
              <a:t>—— </a:t>
            </a:r>
            <a:r>
              <a:rPr lang="zh-CN" altLang="en-US" dirty="0">
                <a:solidFill>
                  <a:srgbClr val="D60093"/>
                </a:solidFill>
              </a:rPr>
              <a:t>内存条</a:t>
            </a:r>
            <a:endParaRPr lang="zh-CN" altLang="en-US" kern="0" dirty="0">
              <a:solidFill>
                <a:srgbClr val="D6009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AF1D8F-5BFF-4152-97D4-AE3FC3628DCF}"/>
              </a:ext>
            </a:extLst>
          </p:cNvPr>
          <p:cNvSpPr/>
          <p:nvPr/>
        </p:nvSpPr>
        <p:spPr>
          <a:xfrm>
            <a:off x="134412" y="1052736"/>
            <a:ext cx="2709396" cy="52322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内存条的类型：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307ADCF-395F-4DD0-B3DC-817FC132C1F1}"/>
              </a:ext>
            </a:extLst>
          </p:cNvPr>
          <p:cNvSpPr/>
          <p:nvPr/>
        </p:nvSpPr>
        <p:spPr>
          <a:xfrm>
            <a:off x="4499992" y="2287354"/>
            <a:ext cx="3432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i="1" dirty="0">
                <a:solidFill>
                  <a:srgbClr val="FF6600"/>
                </a:solidFill>
              </a:rPr>
              <a:t>寄存器：时钟</a:t>
            </a:r>
            <a:r>
              <a:rPr lang="en-US" altLang="zh-CN" sz="2400" i="1" dirty="0">
                <a:solidFill>
                  <a:srgbClr val="FF6600"/>
                </a:solidFill>
              </a:rPr>
              <a:t>,</a:t>
            </a:r>
            <a:r>
              <a:rPr lang="zh-CN" altLang="en-US" sz="2400" i="1" dirty="0">
                <a:solidFill>
                  <a:srgbClr val="FF6600"/>
                </a:solidFill>
              </a:rPr>
              <a:t>地址</a:t>
            </a:r>
            <a:r>
              <a:rPr lang="en-US" altLang="zh-CN" sz="2400" i="1" dirty="0">
                <a:solidFill>
                  <a:srgbClr val="FF6600"/>
                </a:solidFill>
              </a:rPr>
              <a:t>,</a:t>
            </a:r>
            <a:r>
              <a:rPr lang="zh-CN" altLang="en-US" sz="2400" i="1" dirty="0">
                <a:solidFill>
                  <a:srgbClr val="FF6600"/>
                </a:solidFill>
              </a:rPr>
              <a:t>命令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895D43-8D65-4A0F-818A-D6CE1F0240D2}"/>
              </a:ext>
            </a:extLst>
          </p:cNvPr>
          <p:cNvSpPr/>
          <p:nvPr/>
        </p:nvSpPr>
        <p:spPr>
          <a:xfrm>
            <a:off x="4499992" y="3888631"/>
            <a:ext cx="4128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i="1" dirty="0">
                <a:solidFill>
                  <a:srgbClr val="FF6600"/>
                </a:solidFill>
              </a:rPr>
              <a:t>缓冲器：时钟</a:t>
            </a:r>
            <a:r>
              <a:rPr lang="en-US" altLang="zh-CN" sz="2400" i="1" dirty="0">
                <a:solidFill>
                  <a:srgbClr val="FF6600"/>
                </a:solidFill>
              </a:rPr>
              <a:t>,</a:t>
            </a:r>
            <a:r>
              <a:rPr lang="zh-CN" altLang="en-US" sz="2400" i="1" dirty="0">
                <a:solidFill>
                  <a:srgbClr val="FF6600"/>
                </a:solidFill>
              </a:rPr>
              <a:t>地址</a:t>
            </a:r>
            <a:r>
              <a:rPr lang="en-US" altLang="zh-CN" sz="2400" i="1" dirty="0">
                <a:solidFill>
                  <a:srgbClr val="FF6600"/>
                </a:solidFill>
              </a:rPr>
              <a:t>,</a:t>
            </a:r>
            <a:r>
              <a:rPr lang="zh-CN" altLang="en-US" sz="2400" i="1" dirty="0">
                <a:solidFill>
                  <a:srgbClr val="FF6600"/>
                </a:solidFill>
              </a:rPr>
              <a:t>命令</a:t>
            </a:r>
            <a:r>
              <a:rPr lang="en-US" altLang="zh-CN" sz="2400" i="1" dirty="0">
                <a:solidFill>
                  <a:srgbClr val="FF6600"/>
                </a:solidFill>
              </a:rPr>
              <a:t>,</a:t>
            </a:r>
            <a:r>
              <a:rPr lang="zh-CN" altLang="en-US" sz="2400" i="1" dirty="0">
                <a:solidFill>
                  <a:srgbClr val="FF6600"/>
                </a:solidFill>
              </a:rPr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749951280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BA2C5-D6AA-44A3-A346-C7984D99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二、用</a:t>
            </a:r>
            <a:r>
              <a:rPr lang="zh-CN" altLang="en-US" dirty="0">
                <a:solidFill>
                  <a:srgbClr val="0000FF"/>
                </a:solidFill>
              </a:rPr>
              <a:t>存储器芯片</a:t>
            </a:r>
            <a:r>
              <a:rPr lang="zh-CN" altLang="en-US" dirty="0"/>
              <a:t>构成</a:t>
            </a:r>
            <a:r>
              <a:rPr lang="zh-CN" altLang="en-US" dirty="0">
                <a:solidFill>
                  <a:srgbClr val="009900"/>
                </a:solidFill>
              </a:rPr>
              <a:t>主存模块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2CDFBB-1C99-477A-B3B0-7EF025A28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75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0450BB8-FE74-4F93-82EF-C534A36A1234}"/>
              </a:ext>
            </a:extLst>
          </p:cNvPr>
          <p:cNvSpPr txBox="1">
            <a:spLocks/>
          </p:cNvSpPr>
          <p:nvPr/>
        </p:nvSpPr>
        <p:spPr bwMode="auto">
          <a:xfrm>
            <a:off x="827584" y="568325"/>
            <a:ext cx="7992566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dirty="0"/>
              <a:t>4. </a:t>
            </a:r>
            <a:r>
              <a:rPr lang="zh-CN" altLang="en-US" dirty="0"/>
              <a:t>用</a:t>
            </a:r>
            <a:r>
              <a:rPr lang="en-US" altLang="zh-CN" dirty="0">
                <a:solidFill>
                  <a:srgbClr val="FF6600"/>
                </a:solidFill>
              </a:rPr>
              <a:t>SDRAM</a:t>
            </a:r>
            <a:r>
              <a:rPr lang="zh-CN" altLang="en-US" dirty="0"/>
              <a:t>芯片构成</a:t>
            </a:r>
            <a:r>
              <a:rPr lang="zh-CN" altLang="en-US" dirty="0">
                <a:solidFill>
                  <a:srgbClr val="009900"/>
                </a:solidFill>
              </a:rPr>
              <a:t>主存模块 </a:t>
            </a:r>
            <a:r>
              <a:rPr lang="en-US" altLang="zh-CN" dirty="0">
                <a:solidFill>
                  <a:srgbClr val="009900"/>
                </a:solidFill>
              </a:rPr>
              <a:t>—— </a:t>
            </a:r>
            <a:r>
              <a:rPr lang="zh-CN" altLang="en-US" dirty="0">
                <a:solidFill>
                  <a:srgbClr val="D60093"/>
                </a:solidFill>
              </a:rPr>
              <a:t>内存条</a:t>
            </a:r>
            <a:endParaRPr lang="zh-CN" altLang="en-US" kern="0" dirty="0">
              <a:solidFill>
                <a:srgbClr val="D60093"/>
              </a:solidFill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3E698B2-BEB5-4EFC-BFB4-4F06A7E75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1412776"/>
            <a:ext cx="8136582" cy="51845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4】</a:t>
            </a:r>
          </a:p>
          <a:p>
            <a:pPr marL="0" indent="0">
              <a:buNone/>
            </a:pPr>
            <a:r>
              <a:rPr lang="zh-CN" altLang="en-US" dirty="0"/>
              <a:t>某内存条：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4GB</a:t>
            </a:r>
            <a:r>
              <a:rPr lang="zh-CN" altLang="en-US" dirty="0"/>
              <a:t>（</a:t>
            </a:r>
            <a:r>
              <a:rPr lang="en-US" altLang="zh-CN" dirty="0"/>
              <a:t>512M×64bit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DDR4 SDRAM UDIMM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4713685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CC3698-5C5B-4361-9552-B7466BFAD6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76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702C4D-6331-4F1E-9DB6-165CF11F4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9E20D39-1079-4212-9FD9-2DA7B77A39ED}"/>
              </a:ext>
            </a:extLst>
          </p:cNvPr>
          <p:cNvSpPr txBox="1">
            <a:spLocks/>
          </p:cNvSpPr>
          <p:nvPr/>
        </p:nvSpPr>
        <p:spPr bwMode="auto">
          <a:xfrm>
            <a:off x="590550" y="44450"/>
            <a:ext cx="822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0" cap="none" spc="0" normalizeH="0" baseline="0" noProof="0">
                <a:ln>
                  <a:noFill/>
                </a:ln>
                <a:solidFill>
                  <a:srgbClr val="00007D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内存条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rgbClr val="00007D"/>
              </a:solidFill>
              <a:effectLst/>
              <a:uLnTx/>
              <a:uFillTx/>
              <a:latin typeface="Arial"/>
              <a:ea typeface="黑体"/>
              <a:cs typeface="+mj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B205A4-B215-40FC-91BB-E7C10D5BFEBB}"/>
              </a:ext>
            </a:extLst>
          </p:cNvPr>
          <p:cNvSpPr/>
          <p:nvPr/>
        </p:nvSpPr>
        <p:spPr>
          <a:xfrm>
            <a:off x="323410" y="1412720"/>
            <a:ext cx="45047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某2017款 iMac 21.5寸 Retina 4K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中的内存条：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1D1715-A595-4015-B77E-676F27D036A9}"/>
              </a:ext>
            </a:extLst>
          </p:cNvPr>
          <p:cNvSpPr/>
          <p:nvPr/>
        </p:nvSpPr>
        <p:spPr>
          <a:xfrm>
            <a:off x="2003377" y="213491"/>
            <a:ext cx="7062566" cy="1102179"/>
          </a:xfrm>
          <a:prstGeom prst="rect">
            <a:avLst/>
          </a:prstGeom>
          <a:solidFill>
            <a:srgbClr val="FFFFCC"/>
          </a:solidFill>
          <a:effectLst>
            <a:softEdge rad="127000"/>
          </a:effectLst>
        </p:spPr>
        <p:txBody>
          <a:bodyPr wrap="none" lIns="288000" tIns="180000" rIns="288000" bIns="1800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</a:rPr>
              <a:t>SK海力士 H5AN8G6NAFR 8Gb DDR4 SDRAM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</a:rPr>
              <a:t>（4×8 Gb = 4 GB / DIMM，总共8 GB）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2FFFC58-D7D7-4C2F-B0C2-BAF32750730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56" y="5252058"/>
            <a:ext cx="1321803" cy="156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01173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BA2C5-D6AA-44A3-A346-C7984D99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内存条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2CDFBB-1C99-477A-B3B0-7EF025A28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77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C735CD-9E70-42A4-8A26-18036DE46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" t="1825" r="1603" b="2485"/>
          <a:stretch/>
        </p:blipFill>
        <p:spPr>
          <a:xfrm>
            <a:off x="1331550" y="836640"/>
            <a:ext cx="6516653" cy="58689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D65A95E-2C74-4CB9-97AE-7D47CE348493}"/>
              </a:ext>
            </a:extLst>
          </p:cNvPr>
          <p:cNvSpPr/>
          <p:nvPr/>
        </p:nvSpPr>
        <p:spPr>
          <a:xfrm>
            <a:off x="2267680" y="106660"/>
            <a:ext cx="6588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SK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海力士 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H5AN8G6NAFR 8Gb DDR4 SDRAM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AE4C50-8890-45BD-8E9E-4998189EF3A1}"/>
              </a:ext>
            </a:extLst>
          </p:cNvPr>
          <p:cNvSpPr/>
          <p:nvPr/>
        </p:nvSpPr>
        <p:spPr>
          <a:xfrm>
            <a:off x="2267680" y="476590"/>
            <a:ext cx="3454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DE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4×8 Gb = 4 GB / DIMM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27060930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BA2C5-D6AA-44A3-A346-C7984D99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内存条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2CDFBB-1C99-477A-B3B0-7EF025A28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78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0FB96A-B11B-46F1-AC46-60BA57C40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300" y="-1"/>
            <a:ext cx="2411700" cy="1957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235803-DCE7-449D-B669-4374D6F0C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16790"/>
            <a:ext cx="9144000" cy="22713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6CE897-AE0B-4ED9-8260-FB2F4B55F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85931"/>
            <a:ext cx="9144000" cy="23065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7C7478B-F2F2-4823-8714-983E19D8DDDA}"/>
              </a:ext>
            </a:extLst>
          </p:cNvPr>
          <p:cNvSpPr/>
          <p:nvPr/>
        </p:nvSpPr>
        <p:spPr>
          <a:xfrm>
            <a:off x="143388" y="1124680"/>
            <a:ext cx="67329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Memory SK Hynix 4GB DDR4 1Rx16 PC4-2400T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HMA851U6AFR6N-UH Desktop RAM</a:t>
            </a:r>
          </a:p>
        </p:txBody>
      </p:sp>
    </p:spTree>
    <p:extLst>
      <p:ext uri="{BB962C8B-B14F-4D97-AF65-F5344CB8AC3E}">
        <p14:creationId xmlns:p14="http://schemas.microsoft.com/office/powerpoint/2010/main" val="3881801769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BA2C5-D6AA-44A3-A346-C7984D99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二、用</a:t>
            </a:r>
            <a:r>
              <a:rPr lang="zh-CN" altLang="en-US" dirty="0">
                <a:solidFill>
                  <a:srgbClr val="0000FF"/>
                </a:solidFill>
              </a:rPr>
              <a:t>存储器芯片</a:t>
            </a:r>
            <a:r>
              <a:rPr lang="zh-CN" altLang="en-US" dirty="0"/>
              <a:t>构成</a:t>
            </a:r>
            <a:r>
              <a:rPr lang="zh-CN" altLang="en-US" dirty="0">
                <a:solidFill>
                  <a:srgbClr val="009900"/>
                </a:solidFill>
              </a:rPr>
              <a:t>主存模块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2CDFBB-1C99-477A-B3B0-7EF025A28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79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0450BB8-FE74-4F93-82EF-C534A36A1234}"/>
              </a:ext>
            </a:extLst>
          </p:cNvPr>
          <p:cNvSpPr txBox="1">
            <a:spLocks/>
          </p:cNvSpPr>
          <p:nvPr/>
        </p:nvSpPr>
        <p:spPr bwMode="auto">
          <a:xfrm>
            <a:off x="827584" y="568325"/>
            <a:ext cx="7992566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dirty="0"/>
              <a:t>4. </a:t>
            </a:r>
            <a:r>
              <a:rPr lang="zh-CN" altLang="en-US" dirty="0"/>
              <a:t>用</a:t>
            </a:r>
            <a:r>
              <a:rPr lang="en-US" altLang="zh-CN" dirty="0">
                <a:solidFill>
                  <a:srgbClr val="FF6600"/>
                </a:solidFill>
              </a:rPr>
              <a:t>SDRAM</a:t>
            </a:r>
            <a:r>
              <a:rPr lang="zh-CN" altLang="en-US" dirty="0"/>
              <a:t>芯片构成</a:t>
            </a:r>
            <a:r>
              <a:rPr lang="zh-CN" altLang="en-US" dirty="0">
                <a:solidFill>
                  <a:srgbClr val="009900"/>
                </a:solidFill>
              </a:rPr>
              <a:t>主存模块 </a:t>
            </a:r>
            <a:r>
              <a:rPr lang="en-US" altLang="zh-CN" dirty="0">
                <a:solidFill>
                  <a:srgbClr val="009900"/>
                </a:solidFill>
              </a:rPr>
              <a:t>—— </a:t>
            </a:r>
            <a:r>
              <a:rPr lang="zh-CN" altLang="en-US" dirty="0">
                <a:solidFill>
                  <a:srgbClr val="D60093"/>
                </a:solidFill>
              </a:rPr>
              <a:t>内存条</a:t>
            </a:r>
            <a:endParaRPr lang="zh-CN" altLang="en-US" kern="0" dirty="0">
              <a:solidFill>
                <a:srgbClr val="D60093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1598D4-2B66-48F2-B82A-9BF21750A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70361" y="-1141976"/>
            <a:ext cx="5003277" cy="89606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8F1F02-ED68-4C0B-AB36-F0C88EA3EC62}"/>
              </a:ext>
            </a:extLst>
          </p:cNvPr>
          <p:cNvSpPr/>
          <p:nvPr/>
        </p:nvSpPr>
        <p:spPr>
          <a:xfrm>
            <a:off x="3392559" y="5599477"/>
            <a:ext cx="2375971" cy="400110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内 存 条 接 口 信 号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435589-1973-4508-8446-905E33ABF345}"/>
              </a:ext>
            </a:extLst>
          </p:cNvPr>
          <p:cNvSpPr/>
          <p:nvPr/>
        </p:nvSpPr>
        <p:spPr>
          <a:xfrm rot="16200000">
            <a:off x="500092" y="5430200"/>
            <a:ext cx="14253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Times New Roman" panose="02020603050405020304" pitchFamily="18" charset="0"/>
              </a:rPr>
              <a:t>数据选通信号</a:t>
            </a:r>
            <a:endParaRPr kumimoji="0" lang="zh-CN" altLang="en-US" sz="160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A5205F-7823-40C2-81D8-603706C800A9}"/>
              </a:ext>
            </a:extLst>
          </p:cNvPr>
          <p:cNvSpPr/>
          <p:nvPr/>
        </p:nvSpPr>
        <p:spPr>
          <a:xfrm rot="16200000">
            <a:off x="1004162" y="5750512"/>
            <a:ext cx="14253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Times New Roman" panose="02020603050405020304" pitchFamily="18" charset="0"/>
              </a:rPr>
              <a:t>数据</a:t>
            </a:r>
            <a:r>
              <a:rPr kumimoji="0" lang="zh-CN" altLang="en-US" sz="160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Times New Roman" panose="02020603050405020304" pitchFamily="18" charset="0"/>
              </a:rPr>
              <a:t>掩码</a:t>
            </a: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Times New Roman" panose="02020603050405020304" pitchFamily="18" charset="0"/>
              </a:rPr>
              <a:t>信号</a:t>
            </a:r>
            <a:endParaRPr kumimoji="0" lang="zh-CN" altLang="en-US" sz="160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185D8D-E5ED-4C75-8EDC-93DC19BBE88B}"/>
              </a:ext>
            </a:extLst>
          </p:cNvPr>
          <p:cNvSpPr/>
          <p:nvPr/>
        </p:nvSpPr>
        <p:spPr>
          <a:xfrm rot="16200000">
            <a:off x="958914" y="5279791"/>
            <a:ext cx="1011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zh-CN" sz="160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Times New Roman" panose="02020603050405020304" pitchFamily="18" charset="0"/>
              </a:rPr>
              <a:t>数据信号</a:t>
            </a:r>
            <a:endParaRPr kumimoji="0" lang="zh-CN" altLang="en-US" sz="160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602969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377951-0CCF-4B6C-803E-3002B1194168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152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  </a:t>
            </a:r>
            <a:r>
              <a:rPr lang="zh-CN" altLang="en-US"/>
              <a:t>存储系统概述</a:t>
            </a:r>
          </a:p>
        </p:txBody>
      </p:sp>
      <p:sp>
        <p:nvSpPr>
          <p:cNvPr id="1529860" name="Rectangle 4"/>
          <p:cNvSpPr>
            <a:spLocks noChangeArrowheads="1"/>
          </p:cNvSpPr>
          <p:nvPr/>
        </p:nvSpPr>
        <p:spPr bwMode="auto">
          <a:xfrm>
            <a:off x="827088" y="549275"/>
            <a:ext cx="8013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008000"/>
                </a:solidFill>
                <a:latin typeface="Arial" charset="0"/>
                <a:ea typeface="黑体" pitchFamily="2" charset="-122"/>
              </a:rPr>
              <a:t>4.1.1  </a:t>
            </a:r>
            <a:r>
              <a:rPr lang="zh-CN" altLang="en-US">
                <a:solidFill>
                  <a:srgbClr val="008000"/>
                </a:solidFill>
                <a:latin typeface="Arial" charset="0"/>
                <a:ea typeface="黑体" pitchFamily="2" charset="-122"/>
              </a:rPr>
              <a:t>存储系统的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层次结构</a:t>
            </a:r>
          </a:p>
        </p:txBody>
      </p:sp>
      <p:sp>
        <p:nvSpPr>
          <p:cNvPr id="1529862" name="Rectangle 6"/>
          <p:cNvSpPr>
            <a:spLocks noChangeArrowheads="1"/>
          </p:cNvSpPr>
          <p:nvPr/>
        </p:nvSpPr>
        <p:spPr bwMode="auto">
          <a:xfrm>
            <a:off x="684213" y="1125538"/>
            <a:ext cx="7834312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br>
              <a:rPr lang="zh-CN" altLang="en-US" sz="1000"/>
            </a:br>
            <a:r>
              <a:rPr lang="zh-CN" altLang="en-US">
                <a:solidFill>
                  <a:schemeClr val="bg2"/>
                </a:solidFill>
                <a:ea typeface="黑体" pitchFamily="2" charset="-122"/>
              </a:rPr>
              <a:t>一般计算机系统中主要有两种存储体系：</a:t>
            </a:r>
          </a:p>
          <a:p>
            <a:pPr algn="l">
              <a:spcBef>
                <a:spcPct val="6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>
                <a:solidFill>
                  <a:srgbClr val="006600"/>
                </a:solidFill>
              </a:rPr>
              <a:t>Cache</a:t>
            </a:r>
            <a:r>
              <a:rPr lang="zh-CN" altLang="en-US">
                <a:solidFill>
                  <a:srgbClr val="006600"/>
                </a:solidFill>
              </a:rPr>
              <a:t>存储体系</a:t>
            </a:r>
            <a:r>
              <a:rPr lang="zh-CN" altLang="en-US"/>
              <a:t>：由</a:t>
            </a:r>
            <a:r>
              <a:rPr lang="en-US" altLang="zh-CN">
                <a:solidFill>
                  <a:srgbClr val="FF0000"/>
                </a:solidFill>
              </a:rPr>
              <a:t>Cache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主存储器</a:t>
            </a:r>
            <a:r>
              <a:rPr lang="zh-CN" altLang="en-US"/>
              <a:t>构成；主要目的是</a:t>
            </a:r>
            <a:r>
              <a:rPr lang="zh-CN" altLang="en-US">
                <a:solidFill>
                  <a:srgbClr val="FF0000"/>
                </a:solidFill>
              </a:rPr>
              <a:t>提高</a:t>
            </a:r>
            <a:r>
              <a:rPr lang="zh-CN" altLang="en-US"/>
              <a:t>存储器</a:t>
            </a:r>
            <a:r>
              <a:rPr lang="zh-CN" altLang="en-US">
                <a:solidFill>
                  <a:srgbClr val="FF0000"/>
                </a:solidFill>
              </a:rPr>
              <a:t>速度</a:t>
            </a:r>
            <a:r>
              <a:rPr lang="zh-CN" altLang="en-US"/>
              <a:t>。</a:t>
            </a:r>
          </a:p>
          <a:p>
            <a:pPr algn="l">
              <a:spcBef>
                <a:spcPct val="6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zh-CN" altLang="en-US">
                <a:solidFill>
                  <a:srgbClr val="006600"/>
                </a:solidFill>
              </a:rPr>
              <a:t>虚拟存储体系</a:t>
            </a:r>
            <a:r>
              <a:rPr lang="zh-CN" altLang="en-US"/>
              <a:t>：由</a:t>
            </a:r>
            <a:r>
              <a:rPr lang="zh-CN" altLang="en-US">
                <a:solidFill>
                  <a:srgbClr val="FF0000"/>
                </a:solidFill>
              </a:rPr>
              <a:t>主存储器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磁盘存储器</a:t>
            </a:r>
            <a:r>
              <a:rPr lang="zh-CN" altLang="en-US"/>
              <a:t>构成；主要目的是</a:t>
            </a:r>
            <a:r>
              <a:rPr lang="zh-CN" altLang="en-US">
                <a:solidFill>
                  <a:srgbClr val="FF0000"/>
                </a:solidFill>
              </a:rPr>
              <a:t>扩大</a:t>
            </a:r>
            <a:r>
              <a:rPr lang="zh-CN" altLang="en-US"/>
              <a:t>存储器</a:t>
            </a:r>
            <a:r>
              <a:rPr lang="zh-CN" altLang="en-US">
                <a:solidFill>
                  <a:srgbClr val="FF0000"/>
                </a:solidFill>
              </a:rPr>
              <a:t>容量</a:t>
            </a:r>
            <a:r>
              <a:rPr lang="zh-CN" altLang="en-US"/>
              <a:t>。</a:t>
            </a:r>
          </a:p>
        </p:txBody>
      </p:sp>
      <p:sp>
        <p:nvSpPr>
          <p:cNvPr id="152986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46125" y="4868863"/>
            <a:ext cx="7786688" cy="1152525"/>
          </a:xfrm>
          <a:noFill/>
          <a:ln/>
        </p:spPr>
        <p:txBody>
          <a:bodyPr/>
          <a:lstStyle/>
          <a:p>
            <a:pPr marL="355600" indent="-355600"/>
            <a:r>
              <a:rPr kumimoji="1" lang="en-US" altLang="zh-CN"/>
              <a:t>Cache</a:t>
            </a:r>
            <a:r>
              <a:rPr kumimoji="1" lang="zh-CN" altLang="en-US"/>
              <a:t>存储系统：对</a:t>
            </a:r>
            <a:r>
              <a:rPr kumimoji="1" lang="zh-CN" altLang="en-US">
                <a:solidFill>
                  <a:srgbClr val="0000FF"/>
                </a:solidFill>
              </a:rPr>
              <a:t>系统程序员</a:t>
            </a:r>
            <a:r>
              <a:rPr kumimoji="1" lang="zh-CN" altLang="en-US"/>
              <a:t>以上均透明</a:t>
            </a:r>
          </a:p>
          <a:p>
            <a:pPr marL="355600" indent="-355600"/>
            <a:r>
              <a:rPr kumimoji="1" lang="zh-CN" altLang="en-US"/>
              <a:t>虚拟存储器系统：对</a:t>
            </a:r>
            <a:r>
              <a:rPr kumimoji="1" lang="zh-CN" altLang="en-US">
                <a:solidFill>
                  <a:srgbClr val="0000FF"/>
                </a:solidFill>
              </a:rPr>
              <a:t>应用程序员</a:t>
            </a:r>
            <a:r>
              <a:rPr kumimoji="1" lang="zh-CN" altLang="en-US"/>
              <a:t>透明</a:t>
            </a:r>
          </a:p>
        </p:txBody>
      </p:sp>
      <p:sp>
        <p:nvSpPr>
          <p:cNvPr id="1529864" name="Rectangle 8"/>
          <p:cNvSpPr>
            <a:spLocks noChangeArrowheads="1"/>
          </p:cNvSpPr>
          <p:nvPr/>
        </p:nvSpPr>
        <p:spPr bwMode="auto">
          <a:xfrm>
            <a:off x="0" y="4437063"/>
            <a:ext cx="9144000" cy="71437"/>
          </a:xfrm>
          <a:prstGeom prst="rect">
            <a:avLst/>
          </a:prstGeom>
          <a:gradFill rotWithShape="1">
            <a:gsLst>
              <a:gs pos="0">
                <a:srgbClr val="009900">
                  <a:alpha val="70000"/>
                </a:srgbClr>
              </a:gs>
              <a:gs pos="100000">
                <a:srgbClr val="FF6600">
                  <a:alpha val="20000"/>
                </a:srgbClr>
              </a:gs>
            </a:gsLst>
            <a:lin ang="0" scaled="1"/>
          </a:gradFill>
          <a:ln w="285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BA2C5-D6AA-44A3-A346-C7984D99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二、用</a:t>
            </a:r>
            <a:r>
              <a:rPr lang="zh-CN" altLang="en-US" dirty="0">
                <a:solidFill>
                  <a:srgbClr val="0000FF"/>
                </a:solidFill>
              </a:rPr>
              <a:t>存储器芯片</a:t>
            </a:r>
            <a:r>
              <a:rPr lang="zh-CN" altLang="en-US" dirty="0"/>
              <a:t>构成</a:t>
            </a:r>
            <a:r>
              <a:rPr lang="zh-CN" altLang="en-US" dirty="0">
                <a:solidFill>
                  <a:srgbClr val="009900"/>
                </a:solidFill>
              </a:rPr>
              <a:t>主存模块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2CDFBB-1C99-477A-B3B0-7EF025A28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80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0450BB8-FE74-4F93-82EF-C534A36A1234}"/>
              </a:ext>
            </a:extLst>
          </p:cNvPr>
          <p:cNvSpPr txBox="1">
            <a:spLocks/>
          </p:cNvSpPr>
          <p:nvPr/>
        </p:nvSpPr>
        <p:spPr bwMode="auto">
          <a:xfrm>
            <a:off x="827584" y="568325"/>
            <a:ext cx="7992566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dirty="0"/>
              <a:t>4. </a:t>
            </a:r>
            <a:r>
              <a:rPr lang="zh-CN" altLang="en-US" dirty="0"/>
              <a:t>用</a:t>
            </a:r>
            <a:r>
              <a:rPr lang="en-US" altLang="zh-CN" dirty="0">
                <a:solidFill>
                  <a:srgbClr val="FF6600"/>
                </a:solidFill>
              </a:rPr>
              <a:t>SDRAM</a:t>
            </a:r>
            <a:r>
              <a:rPr lang="zh-CN" altLang="en-US" dirty="0"/>
              <a:t>芯片构成</a:t>
            </a:r>
            <a:r>
              <a:rPr lang="zh-CN" altLang="en-US" dirty="0">
                <a:solidFill>
                  <a:srgbClr val="009900"/>
                </a:solidFill>
              </a:rPr>
              <a:t>主存模块 </a:t>
            </a:r>
            <a:r>
              <a:rPr lang="en-US" altLang="zh-CN" dirty="0">
                <a:solidFill>
                  <a:srgbClr val="009900"/>
                </a:solidFill>
              </a:rPr>
              <a:t>—— </a:t>
            </a:r>
            <a:r>
              <a:rPr lang="zh-CN" altLang="en-US" dirty="0">
                <a:solidFill>
                  <a:srgbClr val="D60093"/>
                </a:solidFill>
              </a:rPr>
              <a:t>内存条</a:t>
            </a:r>
            <a:endParaRPr lang="zh-CN" altLang="en-US" kern="0" dirty="0">
              <a:solidFill>
                <a:srgbClr val="D60093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1DA193-D800-4FD4-BC6C-ADFC1DDE4F1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19" y="1064919"/>
            <a:ext cx="8984955" cy="28804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8506AF-D6F3-4D68-9E6E-0814E02A97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19" y="4149080"/>
            <a:ext cx="8984955" cy="25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6069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BA2C5-D6AA-44A3-A346-C7984D99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二、用</a:t>
            </a:r>
            <a:r>
              <a:rPr lang="zh-CN" altLang="en-US" dirty="0">
                <a:solidFill>
                  <a:srgbClr val="0000FF"/>
                </a:solidFill>
              </a:rPr>
              <a:t>存储器芯片</a:t>
            </a:r>
            <a:r>
              <a:rPr lang="zh-CN" altLang="en-US" dirty="0"/>
              <a:t>构成</a:t>
            </a:r>
            <a:r>
              <a:rPr lang="zh-CN" altLang="en-US" dirty="0">
                <a:solidFill>
                  <a:srgbClr val="009900"/>
                </a:solidFill>
              </a:rPr>
              <a:t>主存模块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2CDFBB-1C99-477A-B3B0-7EF025A28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70893E-EB92-4B36-BDF2-5C6950FBB778}" type="slidenum">
              <a:rPr lang="zh-CN" altLang="en-US" smtClean="0"/>
              <a:pPr/>
              <a:t>81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0450BB8-FE74-4F93-82EF-C534A36A1234}"/>
              </a:ext>
            </a:extLst>
          </p:cNvPr>
          <p:cNvSpPr txBox="1">
            <a:spLocks/>
          </p:cNvSpPr>
          <p:nvPr/>
        </p:nvSpPr>
        <p:spPr bwMode="auto">
          <a:xfrm>
            <a:off x="827584" y="568325"/>
            <a:ext cx="7992566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en-US" altLang="zh-CN" dirty="0"/>
              <a:t>4. </a:t>
            </a:r>
            <a:r>
              <a:rPr lang="zh-CN" altLang="en-US" dirty="0"/>
              <a:t>用</a:t>
            </a:r>
            <a:r>
              <a:rPr lang="en-US" altLang="zh-CN" dirty="0">
                <a:solidFill>
                  <a:srgbClr val="FF6600"/>
                </a:solidFill>
              </a:rPr>
              <a:t>SDRAM</a:t>
            </a:r>
            <a:r>
              <a:rPr lang="zh-CN" altLang="en-US" dirty="0"/>
              <a:t>芯片构成</a:t>
            </a:r>
            <a:r>
              <a:rPr lang="zh-CN" altLang="en-US" dirty="0">
                <a:solidFill>
                  <a:srgbClr val="009900"/>
                </a:solidFill>
              </a:rPr>
              <a:t>主存模块 </a:t>
            </a:r>
            <a:r>
              <a:rPr lang="en-US" altLang="zh-CN" dirty="0">
                <a:solidFill>
                  <a:srgbClr val="009900"/>
                </a:solidFill>
              </a:rPr>
              <a:t>—— </a:t>
            </a:r>
            <a:r>
              <a:rPr lang="zh-CN" altLang="en-US" dirty="0">
                <a:solidFill>
                  <a:srgbClr val="D60093"/>
                </a:solidFill>
              </a:rPr>
              <a:t>内存条</a:t>
            </a:r>
            <a:endParaRPr lang="zh-CN" altLang="en-US" kern="0" dirty="0">
              <a:solidFill>
                <a:srgbClr val="D60093"/>
              </a:solidFill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3E698B2-BEB5-4EFC-BFB4-4F06A7E75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7160"/>
            <a:ext cx="8362950" cy="5400600"/>
          </a:xfrm>
        </p:spPr>
        <p:txBody>
          <a:bodyPr/>
          <a:lstStyle/>
          <a:p>
            <a:pPr lvl="0">
              <a:spcBef>
                <a:spcPts val="600"/>
              </a:spcBef>
              <a:buClr>
                <a:srgbClr val="00007D"/>
              </a:buClr>
            </a:pPr>
            <a:r>
              <a:rPr lang="en-US" altLang="zh-CN" dirty="0">
                <a:solidFill>
                  <a:srgbClr val="000000"/>
                </a:solidFill>
              </a:rPr>
              <a:t>SDRAM</a:t>
            </a:r>
            <a:r>
              <a:rPr lang="zh-CN" altLang="en-US" dirty="0">
                <a:solidFill>
                  <a:srgbClr val="000000"/>
                </a:solidFill>
              </a:rPr>
              <a:t>芯片内部由多个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存储体</a:t>
            </a:r>
            <a:r>
              <a:rPr lang="zh-CN" altLang="en-US" dirty="0">
                <a:solidFill>
                  <a:srgbClr val="0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</a:t>
            </a:r>
            <a:r>
              <a:rPr lang="zh-CN" altLang="en-US" dirty="0">
                <a:solidFill>
                  <a:srgbClr val="000000"/>
                </a:solidFill>
              </a:rPr>
              <a:t>）构成。</a:t>
            </a:r>
            <a:endParaRPr lang="en-US" altLang="zh-CN" dirty="0">
              <a:solidFill>
                <a:srgbClr val="000000"/>
              </a:solidFill>
            </a:endParaRPr>
          </a:p>
          <a:p>
            <a:pPr marL="628650" lvl="1" indent="-268288">
              <a:spcBef>
                <a:spcPts val="600"/>
              </a:spcBef>
            </a:pPr>
            <a:r>
              <a:rPr lang="en-US" altLang="zh-CN" sz="2400" dirty="0">
                <a:solidFill>
                  <a:srgbClr val="000000"/>
                </a:solidFill>
              </a:rPr>
              <a:t>H5AN8G6NAFR</a:t>
            </a:r>
            <a:r>
              <a:rPr lang="zh-CN" altLang="en-US" sz="2400" dirty="0">
                <a:solidFill>
                  <a:srgbClr val="000000"/>
                </a:solidFill>
              </a:rPr>
              <a:t>：芯片内部由两个</a:t>
            </a:r>
            <a:r>
              <a:rPr lang="zh-CN" altLang="en-US" sz="2400" dirty="0">
                <a:solidFill>
                  <a:srgbClr val="C00000"/>
                </a:solidFill>
              </a:rPr>
              <a:t>模组</a:t>
            </a:r>
            <a:r>
              <a:rPr lang="zh-CN" altLang="en-US" sz="2400" dirty="0">
                <a:solidFill>
                  <a:srgbClr val="000000"/>
                </a:solidFill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</a:rPr>
              <a:t>Bank Group</a:t>
            </a:r>
            <a:r>
              <a:rPr lang="zh-CN" altLang="en-US" sz="2400" dirty="0">
                <a:solidFill>
                  <a:srgbClr val="000000"/>
                </a:solidFill>
              </a:rPr>
              <a:t>），共</a:t>
            </a:r>
            <a:r>
              <a:rPr lang="en-US" altLang="zh-CN" sz="2400" dirty="0">
                <a:solidFill>
                  <a:srgbClr val="000000"/>
                </a:solidFill>
              </a:rPr>
              <a:t>8</a:t>
            </a:r>
            <a:r>
              <a:rPr lang="zh-CN" altLang="en-US" sz="2400" dirty="0">
                <a:solidFill>
                  <a:srgbClr val="000000"/>
                </a:solidFill>
              </a:rPr>
              <a:t>个</a:t>
            </a:r>
            <a:r>
              <a:rPr lang="zh-CN" altLang="en-US" sz="2400" dirty="0">
                <a:solidFill>
                  <a:srgbClr val="C00000"/>
                </a:solidFill>
              </a:rPr>
              <a:t>存储体</a:t>
            </a:r>
            <a:r>
              <a:rPr lang="zh-CN" altLang="en-US" sz="2400" dirty="0">
                <a:solidFill>
                  <a:srgbClr val="000000"/>
                </a:solidFill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</a:rPr>
              <a:t>Bank</a:t>
            </a:r>
            <a:r>
              <a:rPr lang="zh-CN" altLang="en-US" sz="2400" dirty="0">
                <a:solidFill>
                  <a:srgbClr val="000000"/>
                </a:solidFill>
              </a:rPr>
              <a:t>）构成。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628650" lvl="1" indent="-268288">
              <a:spcBef>
                <a:spcPts val="600"/>
              </a:spcBef>
            </a:pPr>
            <a:r>
              <a:rPr lang="zh-CN" altLang="en-US" sz="2400" dirty="0">
                <a:solidFill>
                  <a:srgbClr val="000000"/>
                </a:solidFill>
              </a:rPr>
              <a:t>如果</a:t>
            </a:r>
            <a:r>
              <a:rPr lang="en-US" altLang="zh-CN" sz="2400" dirty="0">
                <a:solidFill>
                  <a:srgbClr val="D60093"/>
                </a:solidFill>
              </a:rPr>
              <a:t>SDRAM</a:t>
            </a:r>
            <a:r>
              <a:rPr lang="zh-CN" altLang="en-US" sz="2400" dirty="0">
                <a:solidFill>
                  <a:srgbClr val="D60093"/>
                </a:solidFill>
              </a:rPr>
              <a:t>控制器</a:t>
            </a:r>
            <a:r>
              <a:rPr lang="zh-CN" altLang="en-US" sz="2400" dirty="0">
                <a:solidFill>
                  <a:srgbClr val="000000"/>
                </a:solidFill>
              </a:rPr>
              <a:t>能够充分利用这</a:t>
            </a:r>
            <a:r>
              <a:rPr lang="en-US" altLang="zh-CN" sz="2400" dirty="0">
                <a:solidFill>
                  <a:srgbClr val="000000"/>
                </a:solidFill>
              </a:rPr>
              <a:t>8</a:t>
            </a:r>
            <a:r>
              <a:rPr lang="zh-CN" altLang="en-US" sz="2400" dirty="0">
                <a:solidFill>
                  <a:srgbClr val="000000"/>
                </a:solidFill>
              </a:rPr>
              <a:t>个存储体轮流交叉工作，可大幅度提高主存的整体访问速度。</a:t>
            </a:r>
            <a:br>
              <a:rPr lang="en-US" altLang="zh-CN" sz="2400" dirty="0">
                <a:solidFill>
                  <a:srgbClr val="000000"/>
                </a:solidFill>
              </a:rPr>
            </a:b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—— </a:t>
            </a:r>
            <a:r>
              <a:rPr lang="en-US" altLang="zh-CN" sz="2400" dirty="0">
                <a:solidFill>
                  <a:srgbClr val="D60093"/>
                </a:solidFill>
              </a:rPr>
              <a:t>SDRAM</a:t>
            </a:r>
            <a:r>
              <a:rPr lang="zh-CN" altLang="en-US" sz="2400" dirty="0">
                <a:solidFill>
                  <a:srgbClr val="D60093"/>
                </a:solidFill>
              </a:rPr>
              <a:t>控制器</a:t>
            </a:r>
            <a:r>
              <a:rPr lang="zh-CN" altLang="en-US" sz="2400" dirty="0">
                <a:solidFill>
                  <a:srgbClr val="000000"/>
                </a:solidFill>
              </a:rPr>
              <a:t>内部控制算法的优劣，会影响主存的速度。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lvl="0">
              <a:spcBef>
                <a:spcPts val="600"/>
              </a:spcBef>
              <a:buClr>
                <a:srgbClr val="00007D"/>
              </a:buClr>
            </a:pPr>
            <a:r>
              <a:rPr lang="zh-CN" altLang="en-US" dirty="0">
                <a:solidFill>
                  <a:srgbClr val="000000"/>
                </a:solidFill>
              </a:rPr>
              <a:t>高性能处理器内部集成</a:t>
            </a:r>
            <a:r>
              <a:rPr lang="zh-CN" altLang="en-US" dirty="0">
                <a:solidFill>
                  <a:srgbClr val="FF0000"/>
                </a:solidFill>
              </a:rPr>
              <a:t>内存控制器</a:t>
            </a:r>
            <a:r>
              <a:rPr lang="zh-CN" altLang="en-US" dirty="0">
                <a:solidFill>
                  <a:srgbClr val="000000"/>
                </a:solidFill>
              </a:rPr>
              <a:t>，</a:t>
            </a:r>
            <a:r>
              <a:rPr lang="zh-CN" altLang="en-US" dirty="0">
                <a:solidFill>
                  <a:srgbClr val="FF0000"/>
                </a:solidFill>
              </a:rPr>
              <a:t>内存控制器</a:t>
            </a:r>
            <a:r>
              <a:rPr lang="zh-CN" altLang="en-US" dirty="0">
                <a:solidFill>
                  <a:srgbClr val="000000"/>
                </a:solidFill>
              </a:rPr>
              <a:t>中的</a:t>
            </a:r>
            <a:r>
              <a:rPr lang="en-US" altLang="zh-CN" dirty="0">
                <a:solidFill>
                  <a:srgbClr val="D60093"/>
                </a:solidFill>
              </a:rPr>
              <a:t>SDRAM</a:t>
            </a:r>
            <a:r>
              <a:rPr lang="zh-CN" altLang="en-US" dirty="0">
                <a:solidFill>
                  <a:srgbClr val="D60093"/>
                </a:solidFill>
              </a:rPr>
              <a:t>控制器</a:t>
            </a:r>
            <a:r>
              <a:rPr lang="zh-CN" altLang="en-US" dirty="0">
                <a:solidFill>
                  <a:srgbClr val="000000"/>
                </a:solidFill>
              </a:rPr>
              <a:t>可以包含多个</a:t>
            </a:r>
            <a:r>
              <a:rPr lang="zh-CN" altLang="en-US" dirty="0">
                <a:solidFill>
                  <a:srgbClr val="0000FF"/>
                </a:solidFill>
              </a:rPr>
              <a:t>控制单元</a:t>
            </a:r>
            <a:r>
              <a:rPr lang="zh-CN" altLang="en-US" dirty="0">
                <a:solidFill>
                  <a:srgbClr val="000000"/>
                </a:solidFill>
              </a:rPr>
              <a:t>，由此形成</a:t>
            </a:r>
            <a:r>
              <a:rPr lang="zh-CN" altLang="en-US" dirty="0">
                <a:solidFill>
                  <a:srgbClr val="FF6600"/>
                </a:solidFill>
              </a:rPr>
              <a:t>多通道</a:t>
            </a:r>
            <a:r>
              <a:rPr lang="zh-CN" altLang="en-US" dirty="0">
                <a:solidFill>
                  <a:srgbClr val="000000"/>
                </a:solidFill>
              </a:rPr>
              <a:t>主存结构。</a:t>
            </a:r>
            <a:endParaRPr lang="en-US" altLang="zh-CN" dirty="0">
              <a:solidFill>
                <a:srgbClr val="000000"/>
              </a:solidFill>
            </a:endParaRPr>
          </a:p>
          <a:p>
            <a:pPr marL="628650" lvl="1" indent="-268288">
              <a:spcBef>
                <a:spcPts val="600"/>
              </a:spcBef>
            </a:pPr>
            <a:r>
              <a:rPr lang="zh-CN" altLang="en-US" sz="2400" dirty="0">
                <a:solidFill>
                  <a:srgbClr val="000000"/>
                </a:solidFill>
              </a:rPr>
              <a:t>每个</a:t>
            </a:r>
            <a:r>
              <a:rPr lang="zh-CN" altLang="en-US" sz="2400" dirty="0">
                <a:solidFill>
                  <a:srgbClr val="FF6600"/>
                </a:solidFill>
              </a:rPr>
              <a:t>通道</a:t>
            </a:r>
            <a:r>
              <a:rPr lang="zh-CN" altLang="en-US" sz="2400" dirty="0">
                <a:solidFill>
                  <a:srgbClr val="000000"/>
                </a:solidFill>
              </a:rPr>
              <a:t>可连接一个或多个</a:t>
            </a:r>
            <a:r>
              <a:rPr lang="zh-CN" altLang="en-US" sz="2400" dirty="0">
                <a:solidFill>
                  <a:srgbClr val="008000"/>
                </a:solidFill>
              </a:rPr>
              <a:t>内存条</a:t>
            </a:r>
            <a:r>
              <a:rPr lang="zh-CN" altLang="en-US" sz="2400" dirty="0">
                <a:solidFill>
                  <a:srgbClr val="000000"/>
                </a:solidFill>
              </a:rPr>
              <a:t>。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628650" lvl="1" indent="-268288">
              <a:spcBef>
                <a:spcPts val="600"/>
              </a:spcBef>
            </a:pPr>
            <a:r>
              <a:rPr lang="zh-CN" altLang="en-US" sz="2400" dirty="0">
                <a:solidFill>
                  <a:srgbClr val="000000"/>
                </a:solidFill>
              </a:rPr>
              <a:t>多个</a:t>
            </a:r>
            <a:r>
              <a:rPr lang="zh-CN" altLang="en-US" sz="2400" dirty="0">
                <a:solidFill>
                  <a:srgbClr val="FF6600"/>
                </a:solidFill>
              </a:rPr>
              <a:t>通道</a:t>
            </a:r>
            <a:r>
              <a:rPr lang="zh-CN" altLang="en-US" sz="2400" dirty="0">
                <a:solidFill>
                  <a:srgbClr val="000000"/>
                </a:solidFill>
              </a:rPr>
              <a:t>交叉或并行工作，可进一步提升主存的速度。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AD2512-41BA-4965-9824-4F8041AB8982}"/>
              </a:ext>
            </a:extLst>
          </p:cNvPr>
          <p:cNvSpPr/>
          <p:nvPr/>
        </p:nvSpPr>
        <p:spPr>
          <a:xfrm>
            <a:off x="4557646" y="6182380"/>
            <a:ext cx="36118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多体交叉存储器</a:t>
            </a:r>
          </a:p>
        </p:txBody>
      </p:sp>
    </p:spTree>
    <p:extLst>
      <p:ext uri="{BB962C8B-B14F-4D97-AF65-F5344CB8AC3E}">
        <p14:creationId xmlns:p14="http://schemas.microsoft.com/office/powerpoint/2010/main" val="32915730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73C18B-F5B1-4621-971B-5276D982AC2A}" type="slidenum">
              <a:rPr lang="zh-CN" altLang="en-US"/>
              <a:pPr/>
              <a:t>82</a:t>
            </a:fld>
            <a:endParaRPr lang="en-US" altLang="zh-CN"/>
          </a:p>
        </p:txBody>
      </p:sp>
      <p:sp>
        <p:nvSpPr>
          <p:cNvPr id="1596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三、多体交叉存储器</a:t>
            </a:r>
            <a:endParaRPr lang="zh-CN" altLang="en-US" dirty="0">
              <a:solidFill>
                <a:srgbClr val="006600"/>
              </a:solidFill>
            </a:endParaRPr>
          </a:p>
        </p:txBody>
      </p:sp>
      <p:sp>
        <p:nvSpPr>
          <p:cNvPr id="1596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620713"/>
            <a:ext cx="8280400" cy="3887787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>
                <a:solidFill>
                  <a:srgbClr val="CC0066"/>
                </a:solidFill>
                <a:ea typeface="黑体" pitchFamily="2" charset="-122"/>
              </a:rPr>
              <a:t>对存储器的要求：</a:t>
            </a:r>
            <a:r>
              <a:rPr lang="zh-CN" altLang="en-US"/>
              <a:t>大容量、高速度、低价格</a:t>
            </a:r>
          </a:p>
          <a:p>
            <a:pPr>
              <a:buFont typeface="Wingdings" pitchFamily="2" charset="2"/>
              <a:buNone/>
            </a:pPr>
            <a:endParaRPr lang="zh-CN" altLang="en-US"/>
          </a:p>
          <a:p>
            <a:pPr>
              <a:buFont typeface="Wingdings" pitchFamily="2" charset="2"/>
              <a:buNone/>
            </a:pPr>
            <a:r>
              <a:rPr lang="zh-CN" altLang="en-US"/>
              <a:t>仅靠一种工艺的单一存储器无法同时满足。</a:t>
            </a:r>
          </a:p>
          <a:p>
            <a:r>
              <a:rPr lang="zh-CN" altLang="en-US"/>
              <a:t>多种不同工艺 </a:t>
            </a:r>
            <a:r>
              <a:rPr lang="zh-CN" altLang="en-US">
                <a:latin typeface="+mn-ea"/>
              </a:rPr>
              <a:t>→</a:t>
            </a:r>
            <a:r>
              <a:rPr lang="zh-CN" altLang="en-US"/>
              <a:t> </a:t>
            </a:r>
            <a:r>
              <a:rPr lang="zh-CN" altLang="en-US">
                <a:solidFill>
                  <a:srgbClr val="009900"/>
                </a:solidFill>
                <a:ea typeface="黑体" pitchFamily="2" charset="-122"/>
              </a:rPr>
              <a:t>存储体系</a:t>
            </a:r>
            <a:br>
              <a:rPr lang="zh-CN" altLang="en-US"/>
            </a:br>
            <a:r>
              <a:rPr lang="en-US" altLang="zh-CN"/>
              <a:t>Cache</a:t>
            </a:r>
            <a:r>
              <a:rPr lang="zh-CN" altLang="en-US"/>
              <a:t>，主存，辅存</a:t>
            </a:r>
            <a:r>
              <a:rPr lang="zh-CN" altLang="en-US">
                <a:solidFill>
                  <a:srgbClr val="FF0000"/>
                </a:solidFill>
              </a:rPr>
              <a:t>（系统结构）</a:t>
            </a:r>
            <a:br>
              <a:rPr lang="zh-CN" altLang="en-US"/>
            </a:br>
            <a:r>
              <a:rPr lang="zh-CN" altLang="en-US">
                <a:solidFill>
                  <a:srgbClr val="0000FF"/>
                </a:solidFill>
              </a:rPr>
              <a:t>速度、容量、价格</a:t>
            </a:r>
          </a:p>
          <a:p>
            <a:r>
              <a:rPr lang="zh-CN" altLang="en-US">
                <a:solidFill>
                  <a:srgbClr val="009900"/>
                </a:solidFill>
                <a:ea typeface="黑体" pitchFamily="2" charset="-122"/>
              </a:rPr>
              <a:t>并行主存系统</a:t>
            </a:r>
            <a:r>
              <a:rPr lang="zh-CN" altLang="en-US">
                <a:solidFill>
                  <a:srgbClr val="FF0000"/>
                </a:solidFill>
              </a:rPr>
              <a:t>（组成）</a:t>
            </a:r>
            <a:br>
              <a:rPr lang="zh-CN" altLang="en-US"/>
            </a:br>
            <a:r>
              <a:rPr lang="zh-CN" altLang="en-US">
                <a:solidFill>
                  <a:srgbClr val="0000FF"/>
                </a:solidFill>
              </a:rPr>
              <a:t>提高速度</a:t>
            </a:r>
          </a:p>
        </p:txBody>
      </p:sp>
      <p:sp>
        <p:nvSpPr>
          <p:cNvPr id="1596422" name="Rectangle 6"/>
          <p:cNvSpPr>
            <a:spLocks noChangeArrowheads="1"/>
          </p:cNvSpPr>
          <p:nvPr/>
        </p:nvSpPr>
        <p:spPr bwMode="auto">
          <a:xfrm>
            <a:off x="385763" y="4941888"/>
            <a:ext cx="8362950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zh-CN" altLang="en-US">
                <a:solidFill>
                  <a:srgbClr val="CC0000"/>
                </a:solidFill>
                <a:ea typeface="黑体" pitchFamily="2" charset="-122"/>
              </a:rPr>
              <a:t>并行主存系统：</a:t>
            </a:r>
            <a:r>
              <a:rPr lang="zh-CN" altLang="en-US"/>
              <a:t>把主存储器分为</a:t>
            </a:r>
            <a:r>
              <a:rPr lang="zh-CN" altLang="en-US">
                <a:solidFill>
                  <a:srgbClr val="FF0000"/>
                </a:solidFill>
              </a:rPr>
              <a:t>多个存储体</a:t>
            </a:r>
            <a:r>
              <a:rPr lang="zh-CN" altLang="en-US">
                <a:solidFill>
                  <a:srgbClr val="0000FF"/>
                </a:solidFill>
              </a:rPr>
              <a:t>交叉</a:t>
            </a:r>
            <a:r>
              <a:rPr lang="zh-CN" altLang="en-US"/>
              <a:t>或</a:t>
            </a:r>
            <a:r>
              <a:rPr lang="zh-CN" altLang="en-US">
                <a:solidFill>
                  <a:srgbClr val="0000FF"/>
                </a:solidFill>
              </a:rPr>
              <a:t>并行</a:t>
            </a:r>
            <a:r>
              <a:rPr lang="zh-CN" altLang="en-US"/>
              <a:t>工作，在一个</a:t>
            </a:r>
            <a:r>
              <a:rPr lang="zh-CN" altLang="en-US">
                <a:solidFill>
                  <a:srgbClr val="008000"/>
                </a:solidFill>
              </a:rPr>
              <a:t>主存周期</a:t>
            </a:r>
            <a:r>
              <a:rPr lang="zh-CN" altLang="en-US"/>
              <a:t>内能读写</a:t>
            </a:r>
            <a:r>
              <a:rPr lang="zh-CN" altLang="en-US">
                <a:solidFill>
                  <a:srgbClr val="CC3399"/>
                </a:solidFill>
              </a:rPr>
              <a:t>多个字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96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642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3E9E79-38E8-452A-9BDA-980BA5F5C63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itchFamily="34" charset="0"/>
              <a:ea typeface="宋体" pitchFamily="2" charset="-122"/>
              <a:cs typeface="+mn-cs"/>
            </a:endParaRPr>
          </a:p>
        </p:txBody>
      </p:sp>
      <p:sp>
        <p:nvSpPr>
          <p:cNvPr id="156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三、多体交叉存储器</a:t>
            </a:r>
            <a:r>
              <a:rPr lang="en-US" altLang="zh-CN" dirty="0"/>
              <a:t>	</a:t>
            </a:r>
            <a:r>
              <a:rPr lang="en-US" altLang="zh-CN" dirty="0">
                <a:solidFill>
                  <a:srgbClr val="008000"/>
                </a:solidFill>
              </a:rPr>
              <a:t>1. </a:t>
            </a:r>
            <a:r>
              <a:rPr lang="zh-CN" altLang="en-US" dirty="0">
                <a:solidFill>
                  <a:srgbClr val="008000"/>
                </a:solidFill>
              </a:rPr>
              <a:t>多体</a:t>
            </a:r>
            <a:r>
              <a:rPr lang="zh-CN" altLang="en-US" dirty="0">
                <a:solidFill>
                  <a:srgbClr val="FF0000"/>
                </a:solidFill>
              </a:rPr>
              <a:t>并行</a:t>
            </a:r>
            <a:r>
              <a:rPr lang="zh-CN" altLang="en-US" dirty="0">
                <a:solidFill>
                  <a:srgbClr val="008000"/>
                </a:solidFill>
              </a:rPr>
              <a:t>访问</a:t>
            </a:r>
          </a:p>
        </p:txBody>
      </p:sp>
      <p:sp>
        <p:nvSpPr>
          <p:cNvPr id="1563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8400" y="790800"/>
            <a:ext cx="8350064" cy="576262"/>
          </a:xfrm>
        </p:spPr>
        <p:txBody>
          <a:bodyPr/>
          <a:lstStyle/>
          <a:p>
            <a:pPr>
              <a:buNone/>
            </a:pP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  <a:r>
              <a:rPr lang="zh-CN" altLang="en-US" dirty="0"/>
              <a:t> </a:t>
            </a:r>
            <a:r>
              <a:rPr lang="en-US" altLang="zh-CN" dirty="0"/>
              <a:t>80386</a:t>
            </a:r>
            <a:r>
              <a:rPr lang="zh-CN" altLang="en-US" dirty="0"/>
              <a:t>、</a:t>
            </a:r>
            <a:r>
              <a:rPr lang="en-US" altLang="zh-CN" dirty="0"/>
              <a:t>80486 </a:t>
            </a:r>
            <a:r>
              <a:rPr lang="zh-CN" altLang="en-US" dirty="0"/>
              <a:t>的主存接口：多体</a:t>
            </a:r>
            <a:r>
              <a:rPr lang="zh-CN" altLang="en-US" dirty="0">
                <a:solidFill>
                  <a:srgbClr val="FF0000"/>
                </a:solidFill>
                <a:ea typeface="黑体" pitchFamily="2" charset="-122"/>
              </a:rPr>
              <a:t>并行</a:t>
            </a:r>
            <a:r>
              <a:rPr lang="zh-CN" altLang="en-US" dirty="0"/>
              <a:t>访问</a:t>
            </a:r>
          </a:p>
        </p:txBody>
      </p:sp>
      <p:sp>
        <p:nvSpPr>
          <p:cNvPr id="1563653" name="Text Box 5"/>
          <p:cNvSpPr txBox="1">
            <a:spLocks noChangeArrowheads="1"/>
          </p:cNvSpPr>
          <p:nvPr/>
        </p:nvSpPr>
        <p:spPr bwMode="auto">
          <a:xfrm>
            <a:off x="1259632" y="5070128"/>
            <a:ext cx="6697340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80386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、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80486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系统</a:t>
            </a:r>
            <a:r>
              <a:rPr lang="zh-CN" altLang="en-US" dirty="0">
                <a:solidFill>
                  <a:srgbClr val="0000FF"/>
                </a:solidFill>
              </a:rPr>
              <a:t>主存的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分体组织结构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975F646-7266-49BF-8AA1-A8EA0E0588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859146"/>
              </p:ext>
            </p:extLst>
          </p:nvPr>
        </p:nvGraphicFramePr>
        <p:xfrm>
          <a:off x="31305" y="1836125"/>
          <a:ext cx="9077199" cy="3129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05" name="Visio" r:id="rId3" imgW="4438744" imgH="1514552" progId="Visio.Drawing.15">
                  <p:embed/>
                </p:oleObj>
              </mc:Choice>
              <mc:Fallback>
                <p:oleObj name="Visio" r:id="rId3" imgW="4438744" imgH="151455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05" y="1836125"/>
                        <a:ext cx="9077199" cy="31298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6538253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57CE3F-A67A-4D16-B981-406FA30602E5}" type="slidenum">
              <a:rPr lang="zh-CN" altLang="en-US"/>
              <a:pPr/>
              <a:t>84</a:t>
            </a:fld>
            <a:endParaRPr lang="en-US" altLang="zh-CN"/>
          </a:p>
        </p:txBody>
      </p:sp>
      <p:sp>
        <p:nvSpPr>
          <p:cNvPr id="159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三、多体交叉存储器</a:t>
            </a:r>
            <a:r>
              <a:rPr lang="en-US" altLang="zh-CN" dirty="0"/>
              <a:t>	</a:t>
            </a:r>
            <a:r>
              <a:rPr lang="en-US" altLang="zh-CN" dirty="0">
                <a:solidFill>
                  <a:srgbClr val="008000"/>
                </a:solidFill>
              </a:rPr>
              <a:t>2. </a:t>
            </a:r>
            <a:r>
              <a:rPr lang="zh-CN" altLang="en-US" dirty="0">
                <a:solidFill>
                  <a:srgbClr val="008000"/>
                </a:solidFill>
              </a:rPr>
              <a:t>多体</a:t>
            </a:r>
            <a:r>
              <a:rPr lang="zh-CN" altLang="en-US" dirty="0">
                <a:solidFill>
                  <a:srgbClr val="FF0000"/>
                </a:solidFill>
              </a:rPr>
              <a:t>交叉</a:t>
            </a:r>
            <a:r>
              <a:rPr lang="zh-CN" altLang="en-US" dirty="0">
                <a:solidFill>
                  <a:srgbClr val="008000"/>
                </a:solidFill>
              </a:rPr>
              <a:t>访问</a:t>
            </a:r>
          </a:p>
        </p:txBody>
      </p:sp>
      <p:sp>
        <p:nvSpPr>
          <p:cNvPr id="1591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7211144" cy="1079500"/>
          </a:xfrm>
        </p:spPr>
        <p:txBody>
          <a:bodyPr/>
          <a:lstStyle/>
          <a:p>
            <a:r>
              <a:rPr lang="zh-CN" altLang="en-US" dirty="0"/>
              <a:t>多体</a:t>
            </a:r>
            <a:r>
              <a:rPr lang="zh-CN" altLang="en-US" dirty="0">
                <a:solidFill>
                  <a:srgbClr val="FF0000"/>
                </a:solidFill>
                <a:ea typeface="黑体" pitchFamily="2" charset="-122"/>
              </a:rPr>
              <a:t>并行</a:t>
            </a:r>
            <a:r>
              <a:rPr lang="zh-CN" altLang="en-US" dirty="0"/>
              <a:t>访问：</a:t>
            </a:r>
            <a:r>
              <a:rPr lang="en-US" altLang="zh-CN" dirty="0"/>
              <a:t>80x86</a:t>
            </a:r>
            <a:r>
              <a:rPr lang="zh-CN" altLang="en-US" dirty="0"/>
              <a:t>处理器的内存组织</a:t>
            </a:r>
          </a:p>
          <a:p>
            <a:r>
              <a:rPr lang="zh-CN" altLang="en-US" dirty="0"/>
              <a:t>多体</a:t>
            </a:r>
            <a:r>
              <a:rPr lang="zh-CN" altLang="en-US" dirty="0">
                <a:solidFill>
                  <a:srgbClr val="FF0000"/>
                </a:solidFill>
                <a:ea typeface="黑体" pitchFamily="2" charset="-122"/>
              </a:rPr>
              <a:t>交叉</a:t>
            </a:r>
            <a:r>
              <a:rPr lang="zh-CN" altLang="en-US" dirty="0"/>
              <a:t>访问：</a:t>
            </a:r>
          </a:p>
        </p:txBody>
      </p:sp>
      <p:sp>
        <p:nvSpPr>
          <p:cNvPr id="1591301" name="Text Box 5"/>
          <p:cNvSpPr txBox="1">
            <a:spLocks noChangeArrowheads="1"/>
          </p:cNvSpPr>
          <p:nvPr/>
        </p:nvSpPr>
        <p:spPr bwMode="auto">
          <a:xfrm>
            <a:off x="684213" y="6092825"/>
            <a:ext cx="7848600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四体交叉访问存储器简化框图</a:t>
            </a:r>
          </a:p>
        </p:txBody>
      </p:sp>
      <p:graphicFrame>
        <p:nvGraphicFramePr>
          <p:cNvPr id="1591302" name="Object 6"/>
          <p:cNvGraphicFramePr>
            <a:graphicFrameLocks noChangeAspect="1"/>
          </p:cNvGraphicFramePr>
          <p:nvPr/>
        </p:nvGraphicFramePr>
        <p:xfrm>
          <a:off x="755650" y="1719263"/>
          <a:ext cx="7632700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416" name="Visio" r:id="rId3" imgW="4382165" imgH="2566874" progId="Visio.Drawing.11">
                  <p:embed/>
                </p:oleObj>
              </mc:Choice>
              <mc:Fallback>
                <p:oleObj name="Visio" r:id="rId3" imgW="4382165" imgH="2566874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719263"/>
                        <a:ext cx="7632700" cy="447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动作按钮: 上一张 7">
            <a:hlinkClick r:id="" action="ppaction://hlinkshowjump?jump=lastslideviewed" highlightClick="1"/>
          </p:cNvPr>
          <p:cNvSpPr/>
          <p:nvPr/>
        </p:nvSpPr>
        <p:spPr bwMode="auto">
          <a:xfrm>
            <a:off x="8244408" y="476672"/>
            <a:ext cx="504056" cy="504056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86F56B2-97BF-4AAA-9665-BCDCD9095AA9}"/>
              </a:ext>
            </a:extLst>
          </p:cNvPr>
          <p:cNvSpPr/>
          <p:nvPr/>
        </p:nvSpPr>
        <p:spPr>
          <a:xfrm>
            <a:off x="899592" y="3284984"/>
            <a:ext cx="4427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zh-CN" altLang="en-US" sz="2000" dirty="0"/>
              <a:t>总</a:t>
            </a:r>
            <a:endParaRPr lang="en-US" altLang="zh-CN" sz="2000" dirty="0"/>
          </a:p>
          <a:p>
            <a:pPr>
              <a:spcBef>
                <a:spcPts val="0"/>
              </a:spcBef>
            </a:pPr>
            <a:endParaRPr lang="en-US" altLang="zh-CN" sz="2000" dirty="0"/>
          </a:p>
          <a:p>
            <a:pPr>
              <a:spcBef>
                <a:spcPts val="0"/>
              </a:spcBef>
            </a:pPr>
            <a:r>
              <a:rPr lang="zh-CN" altLang="en-US" sz="2000" dirty="0"/>
              <a:t>线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D2FC2C8-AE7A-4C98-83F4-57887C0A71EB}"/>
              </a:ext>
            </a:extLst>
          </p:cNvPr>
          <p:cNvSpPr/>
          <p:nvPr/>
        </p:nvSpPr>
        <p:spPr>
          <a:xfrm>
            <a:off x="1475656" y="1719263"/>
            <a:ext cx="5421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000" dirty="0"/>
              <a:t>AB</a:t>
            </a:r>
            <a:endParaRPr lang="zh-CN" altLang="en-US" sz="2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F1112E2-7BA8-4DC0-BEBA-E845DDAF8F63}"/>
              </a:ext>
            </a:extLst>
          </p:cNvPr>
          <p:cNvSpPr/>
          <p:nvPr/>
        </p:nvSpPr>
        <p:spPr>
          <a:xfrm>
            <a:off x="1619672" y="5549170"/>
            <a:ext cx="5421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000" dirty="0"/>
              <a:t>DB</a:t>
            </a:r>
            <a:endParaRPr lang="zh-CN" altLang="en-US" sz="2000" dirty="0"/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1">
            <a:extLst>
              <a:ext uri="{FF2B5EF4-FFF2-40B4-BE49-F238E27FC236}">
                <a16:creationId xmlns:a16="http://schemas.microsoft.com/office/drawing/2014/main" id="{743C0D0F-B1BE-4185-A85F-19000CE61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257" y="1896525"/>
            <a:ext cx="2592387" cy="360362"/>
          </a:xfrm>
          <a:prstGeom prst="rect">
            <a:avLst/>
          </a:prstGeom>
          <a:solidFill>
            <a:srgbClr val="FF99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98D4B1-7124-42AF-BA5F-EC5C0BCB3CA9}" type="slidenum">
              <a:rPr lang="zh-CN" altLang="en-US"/>
              <a:pPr/>
              <a:t>85</a:t>
            </a:fld>
            <a:endParaRPr lang="en-US" altLang="zh-CN"/>
          </a:p>
        </p:txBody>
      </p:sp>
      <p:sp>
        <p:nvSpPr>
          <p:cNvPr id="1592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三、多体交叉存储器</a:t>
            </a:r>
            <a:r>
              <a:rPr lang="en-US" altLang="zh-CN" dirty="0"/>
              <a:t>	</a:t>
            </a:r>
            <a:r>
              <a:rPr lang="en-US" altLang="zh-CN" dirty="0">
                <a:solidFill>
                  <a:srgbClr val="008000"/>
                </a:solidFill>
              </a:rPr>
              <a:t>2. </a:t>
            </a:r>
            <a:r>
              <a:rPr lang="zh-CN" altLang="en-US" dirty="0">
                <a:solidFill>
                  <a:srgbClr val="008000"/>
                </a:solidFill>
              </a:rPr>
              <a:t>多体</a:t>
            </a:r>
            <a:r>
              <a:rPr lang="zh-CN" altLang="en-US" dirty="0">
                <a:solidFill>
                  <a:srgbClr val="FF0000"/>
                </a:solidFill>
              </a:rPr>
              <a:t>交叉</a:t>
            </a:r>
            <a:r>
              <a:rPr lang="zh-CN" altLang="en-US" dirty="0">
                <a:solidFill>
                  <a:srgbClr val="008000"/>
                </a:solidFill>
              </a:rPr>
              <a:t>访问</a:t>
            </a:r>
            <a:endParaRPr lang="zh-CN" altLang="en-US" dirty="0">
              <a:solidFill>
                <a:srgbClr val="006600"/>
              </a:solidFill>
            </a:endParaRPr>
          </a:p>
        </p:txBody>
      </p:sp>
      <p:sp>
        <p:nvSpPr>
          <p:cNvPr id="1592324" name="Text Box 4"/>
          <p:cNvSpPr txBox="1">
            <a:spLocks noChangeArrowheads="1"/>
          </p:cNvSpPr>
          <p:nvPr/>
        </p:nvSpPr>
        <p:spPr bwMode="auto">
          <a:xfrm>
            <a:off x="684213" y="5934075"/>
            <a:ext cx="7848600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四体存储器交叉访问示意图</a:t>
            </a:r>
          </a:p>
        </p:txBody>
      </p:sp>
      <p:sp>
        <p:nvSpPr>
          <p:cNvPr id="1592327" name="Rectangle 7"/>
          <p:cNvSpPr>
            <a:spLocks noChangeArrowheads="1"/>
          </p:cNvSpPr>
          <p:nvPr/>
        </p:nvSpPr>
        <p:spPr bwMode="auto">
          <a:xfrm>
            <a:off x="1979613" y="3702050"/>
            <a:ext cx="2592387" cy="360363"/>
          </a:xfrm>
          <a:prstGeom prst="rect">
            <a:avLst/>
          </a:prstGeom>
          <a:solidFill>
            <a:srgbClr val="FFFF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47" name="Text Box 27"/>
          <p:cNvSpPr txBox="1">
            <a:spLocks noChangeArrowheads="1"/>
          </p:cNvSpPr>
          <p:nvPr/>
        </p:nvSpPr>
        <p:spPr bwMode="auto">
          <a:xfrm>
            <a:off x="1258888" y="3629025"/>
            <a:ext cx="7921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zh-CN" sz="2400"/>
              <a:t>M0</a:t>
            </a:r>
          </a:p>
        </p:txBody>
      </p:sp>
      <p:sp>
        <p:nvSpPr>
          <p:cNvPr id="1592351" name="Rectangle 31"/>
          <p:cNvSpPr>
            <a:spLocks noChangeArrowheads="1"/>
          </p:cNvSpPr>
          <p:nvPr/>
        </p:nvSpPr>
        <p:spPr bwMode="auto">
          <a:xfrm>
            <a:off x="2627313" y="3341688"/>
            <a:ext cx="2592387" cy="360362"/>
          </a:xfrm>
          <a:prstGeom prst="rect">
            <a:avLst/>
          </a:prstGeom>
          <a:solidFill>
            <a:srgbClr val="FF99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52" name="Rectangle 32"/>
          <p:cNvSpPr>
            <a:spLocks noChangeArrowheads="1"/>
          </p:cNvSpPr>
          <p:nvPr/>
        </p:nvSpPr>
        <p:spPr bwMode="auto">
          <a:xfrm>
            <a:off x="3276600" y="2981325"/>
            <a:ext cx="2592388" cy="360363"/>
          </a:xfrm>
          <a:prstGeom prst="rect">
            <a:avLst/>
          </a:prstGeom>
          <a:solidFill>
            <a:srgbClr val="66CC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53" name="Rectangle 33"/>
          <p:cNvSpPr>
            <a:spLocks noChangeArrowheads="1"/>
          </p:cNvSpPr>
          <p:nvPr/>
        </p:nvSpPr>
        <p:spPr bwMode="auto">
          <a:xfrm>
            <a:off x="3924300" y="2620963"/>
            <a:ext cx="2592388" cy="360362"/>
          </a:xfrm>
          <a:prstGeom prst="rect">
            <a:avLst/>
          </a:prstGeom>
          <a:solidFill>
            <a:srgbClr val="99FF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54" name="Rectangle 34"/>
          <p:cNvSpPr>
            <a:spLocks noChangeArrowheads="1"/>
          </p:cNvSpPr>
          <p:nvPr/>
        </p:nvSpPr>
        <p:spPr bwMode="auto">
          <a:xfrm>
            <a:off x="4572000" y="2262188"/>
            <a:ext cx="2592388" cy="360362"/>
          </a:xfrm>
          <a:prstGeom prst="rect">
            <a:avLst/>
          </a:prstGeom>
          <a:solidFill>
            <a:srgbClr val="FFFF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55" name="Rectangle 35"/>
          <p:cNvSpPr>
            <a:spLocks noChangeArrowheads="1"/>
          </p:cNvSpPr>
          <p:nvPr/>
        </p:nvSpPr>
        <p:spPr bwMode="auto">
          <a:xfrm>
            <a:off x="1979613" y="4133850"/>
            <a:ext cx="144462" cy="360363"/>
          </a:xfrm>
          <a:prstGeom prst="rect">
            <a:avLst/>
          </a:prstGeom>
          <a:solidFill>
            <a:srgbClr val="FF9966"/>
          </a:solidFill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56" name="Rectangle 36"/>
          <p:cNvSpPr>
            <a:spLocks noChangeArrowheads="1"/>
          </p:cNvSpPr>
          <p:nvPr/>
        </p:nvSpPr>
        <p:spPr bwMode="auto">
          <a:xfrm>
            <a:off x="2627313" y="4133850"/>
            <a:ext cx="144462" cy="360363"/>
          </a:xfrm>
          <a:prstGeom prst="rect">
            <a:avLst/>
          </a:prstGeom>
          <a:solidFill>
            <a:srgbClr val="FF9966"/>
          </a:solidFill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57" name="Rectangle 37"/>
          <p:cNvSpPr>
            <a:spLocks noChangeArrowheads="1"/>
          </p:cNvSpPr>
          <p:nvPr/>
        </p:nvSpPr>
        <p:spPr bwMode="auto">
          <a:xfrm>
            <a:off x="3276600" y="4133850"/>
            <a:ext cx="144463" cy="360363"/>
          </a:xfrm>
          <a:prstGeom prst="rect">
            <a:avLst/>
          </a:prstGeom>
          <a:solidFill>
            <a:srgbClr val="FF9966"/>
          </a:solidFill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58" name="Rectangle 38"/>
          <p:cNvSpPr>
            <a:spLocks noChangeArrowheads="1"/>
          </p:cNvSpPr>
          <p:nvPr/>
        </p:nvSpPr>
        <p:spPr bwMode="auto">
          <a:xfrm>
            <a:off x="3924300" y="4133850"/>
            <a:ext cx="144463" cy="360363"/>
          </a:xfrm>
          <a:prstGeom prst="rect">
            <a:avLst/>
          </a:prstGeom>
          <a:solidFill>
            <a:srgbClr val="FF9966"/>
          </a:solidFill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59" name="Rectangle 39"/>
          <p:cNvSpPr>
            <a:spLocks noChangeArrowheads="1"/>
          </p:cNvSpPr>
          <p:nvPr/>
        </p:nvSpPr>
        <p:spPr bwMode="auto">
          <a:xfrm>
            <a:off x="4572000" y="4133850"/>
            <a:ext cx="144463" cy="360363"/>
          </a:xfrm>
          <a:prstGeom prst="rect">
            <a:avLst/>
          </a:prstGeom>
          <a:solidFill>
            <a:srgbClr val="FF9966"/>
          </a:solidFill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60" name="Rectangle 40"/>
          <p:cNvSpPr>
            <a:spLocks noChangeArrowheads="1"/>
          </p:cNvSpPr>
          <p:nvPr/>
        </p:nvSpPr>
        <p:spPr bwMode="auto">
          <a:xfrm>
            <a:off x="5219700" y="4133850"/>
            <a:ext cx="144463" cy="360363"/>
          </a:xfrm>
          <a:prstGeom prst="rect">
            <a:avLst/>
          </a:prstGeom>
          <a:solidFill>
            <a:srgbClr val="FF9966"/>
          </a:solidFill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62" name="Rectangle 42"/>
          <p:cNvSpPr>
            <a:spLocks noChangeArrowheads="1"/>
          </p:cNvSpPr>
          <p:nvPr/>
        </p:nvSpPr>
        <p:spPr bwMode="auto">
          <a:xfrm>
            <a:off x="5867400" y="4133850"/>
            <a:ext cx="144463" cy="360363"/>
          </a:xfrm>
          <a:prstGeom prst="rect">
            <a:avLst/>
          </a:prstGeom>
          <a:solidFill>
            <a:srgbClr val="FF9966"/>
          </a:solidFill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63" name="Rectangle 43"/>
          <p:cNvSpPr>
            <a:spLocks noChangeArrowheads="1"/>
          </p:cNvSpPr>
          <p:nvPr/>
        </p:nvSpPr>
        <p:spPr bwMode="auto">
          <a:xfrm>
            <a:off x="6516688" y="4133850"/>
            <a:ext cx="144462" cy="360363"/>
          </a:xfrm>
          <a:prstGeom prst="rect">
            <a:avLst/>
          </a:prstGeom>
          <a:solidFill>
            <a:srgbClr val="FF9966"/>
          </a:solidFill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64" name="Rectangle 44"/>
          <p:cNvSpPr>
            <a:spLocks noChangeArrowheads="1"/>
          </p:cNvSpPr>
          <p:nvPr/>
        </p:nvSpPr>
        <p:spPr bwMode="auto">
          <a:xfrm>
            <a:off x="7164388" y="4133850"/>
            <a:ext cx="144462" cy="360363"/>
          </a:xfrm>
          <a:prstGeom prst="rect">
            <a:avLst/>
          </a:prstGeom>
          <a:solidFill>
            <a:srgbClr val="FF9966"/>
          </a:solidFill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65" name="Line 45"/>
          <p:cNvSpPr>
            <a:spLocks noChangeShapeType="1"/>
          </p:cNvSpPr>
          <p:nvPr/>
        </p:nvSpPr>
        <p:spPr bwMode="auto">
          <a:xfrm rot="-5400000">
            <a:off x="-288925" y="2944813"/>
            <a:ext cx="3095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66" name="Text Box 46"/>
          <p:cNvSpPr txBox="1">
            <a:spLocks noChangeArrowheads="1"/>
          </p:cNvSpPr>
          <p:nvPr/>
        </p:nvSpPr>
        <p:spPr bwMode="auto">
          <a:xfrm>
            <a:off x="1908175" y="3270250"/>
            <a:ext cx="7921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zh-CN" sz="2400"/>
              <a:t>M1</a:t>
            </a:r>
          </a:p>
        </p:txBody>
      </p:sp>
      <p:sp>
        <p:nvSpPr>
          <p:cNvPr id="1592367" name="Text Box 47"/>
          <p:cNvSpPr txBox="1">
            <a:spLocks noChangeArrowheads="1"/>
          </p:cNvSpPr>
          <p:nvPr/>
        </p:nvSpPr>
        <p:spPr bwMode="auto">
          <a:xfrm>
            <a:off x="2555875" y="2909888"/>
            <a:ext cx="7921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zh-CN" sz="2400"/>
              <a:t>M2</a:t>
            </a:r>
          </a:p>
        </p:txBody>
      </p:sp>
      <p:sp>
        <p:nvSpPr>
          <p:cNvPr id="1592368" name="Text Box 48"/>
          <p:cNvSpPr txBox="1">
            <a:spLocks noChangeArrowheads="1"/>
          </p:cNvSpPr>
          <p:nvPr/>
        </p:nvSpPr>
        <p:spPr bwMode="auto">
          <a:xfrm>
            <a:off x="3203575" y="2549525"/>
            <a:ext cx="7921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zh-CN" sz="2400"/>
              <a:t>M3</a:t>
            </a:r>
          </a:p>
        </p:txBody>
      </p:sp>
      <p:sp>
        <p:nvSpPr>
          <p:cNvPr id="1592369" name="Text Box 49"/>
          <p:cNvSpPr txBox="1">
            <a:spLocks noChangeArrowheads="1"/>
          </p:cNvSpPr>
          <p:nvPr/>
        </p:nvSpPr>
        <p:spPr bwMode="auto">
          <a:xfrm>
            <a:off x="3851275" y="2189163"/>
            <a:ext cx="7921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zh-CN" sz="2400"/>
              <a:t>M0</a:t>
            </a:r>
          </a:p>
        </p:txBody>
      </p:sp>
      <p:sp>
        <p:nvSpPr>
          <p:cNvPr id="1592370" name="Line 50"/>
          <p:cNvSpPr>
            <a:spLocks noChangeShapeType="1"/>
          </p:cNvSpPr>
          <p:nvPr/>
        </p:nvSpPr>
        <p:spPr bwMode="auto">
          <a:xfrm flipV="1">
            <a:off x="1979613" y="1541463"/>
            <a:ext cx="0" cy="3744912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73" name="Line 53"/>
          <p:cNvSpPr>
            <a:spLocks noChangeShapeType="1"/>
          </p:cNvSpPr>
          <p:nvPr/>
        </p:nvSpPr>
        <p:spPr bwMode="auto">
          <a:xfrm flipV="1">
            <a:off x="2627313" y="1541463"/>
            <a:ext cx="0" cy="3455987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74" name="Line 54"/>
          <p:cNvSpPr>
            <a:spLocks noChangeShapeType="1"/>
          </p:cNvSpPr>
          <p:nvPr/>
        </p:nvSpPr>
        <p:spPr bwMode="auto">
          <a:xfrm flipV="1">
            <a:off x="3276600" y="1541463"/>
            <a:ext cx="0" cy="2952750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75" name="Line 55"/>
          <p:cNvSpPr>
            <a:spLocks noChangeShapeType="1"/>
          </p:cNvSpPr>
          <p:nvPr/>
        </p:nvSpPr>
        <p:spPr bwMode="auto">
          <a:xfrm flipV="1">
            <a:off x="3924300" y="1541463"/>
            <a:ext cx="0" cy="2952750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76" name="Line 56"/>
          <p:cNvSpPr>
            <a:spLocks noChangeShapeType="1"/>
          </p:cNvSpPr>
          <p:nvPr/>
        </p:nvSpPr>
        <p:spPr bwMode="auto">
          <a:xfrm flipV="1">
            <a:off x="4572000" y="1541463"/>
            <a:ext cx="0" cy="3744912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77" name="Line 57"/>
          <p:cNvSpPr>
            <a:spLocks noChangeShapeType="1"/>
          </p:cNvSpPr>
          <p:nvPr/>
        </p:nvSpPr>
        <p:spPr bwMode="auto">
          <a:xfrm flipV="1">
            <a:off x="5219700" y="1541463"/>
            <a:ext cx="0" cy="2952750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78" name="Line 58"/>
          <p:cNvSpPr>
            <a:spLocks noChangeShapeType="1"/>
          </p:cNvSpPr>
          <p:nvPr/>
        </p:nvSpPr>
        <p:spPr bwMode="auto">
          <a:xfrm flipV="1">
            <a:off x="5867400" y="1541463"/>
            <a:ext cx="0" cy="2952750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79" name="Line 59"/>
          <p:cNvSpPr>
            <a:spLocks noChangeShapeType="1"/>
          </p:cNvSpPr>
          <p:nvPr/>
        </p:nvSpPr>
        <p:spPr bwMode="auto">
          <a:xfrm flipV="1">
            <a:off x="6516688" y="1541463"/>
            <a:ext cx="0" cy="2952750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80" name="Line 60"/>
          <p:cNvSpPr>
            <a:spLocks noChangeShapeType="1"/>
          </p:cNvSpPr>
          <p:nvPr/>
        </p:nvSpPr>
        <p:spPr bwMode="auto">
          <a:xfrm flipV="1">
            <a:off x="7164388" y="1541463"/>
            <a:ext cx="0" cy="2952750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61" name="Line 41"/>
          <p:cNvSpPr>
            <a:spLocks noChangeShapeType="1"/>
          </p:cNvSpPr>
          <p:nvPr/>
        </p:nvSpPr>
        <p:spPr bwMode="auto">
          <a:xfrm>
            <a:off x="1258888" y="4494213"/>
            <a:ext cx="66976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81" name="Text Box 61"/>
          <p:cNvSpPr txBox="1">
            <a:spLocks noChangeArrowheads="1"/>
          </p:cNvSpPr>
          <p:nvPr/>
        </p:nvSpPr>
        <p:spPr bwMode="auto">
          <a:xfrm>
            <a:off x="684213" y="1284288"/>
            <a:ext cx="647700" cy="15525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/>
              <a:t>访问空间</a:t>
            </a:r>
          </a:p>
        </p:txBody>
      </p:sp>
      <p:sp>
        <p:nvSpPr>
          <p:cNvPr id="1592382" name="Text Box 62"/>
          <p:cNvSpPr txBox="1">
            <a:spLocks noChangeArrowheads="1"/>
          </p:cNvSpPr>
          <p:nvPr/>
        </p:nvSpPr>
        <p:spPr bwMode="auto">
          <a:xfrm>
            <a:off x="7885113" y="4205288"/>
            <a:ext cx="360362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i="1"/>
              <a:t>t</a:t>
            </a:r>
          </a:p>
        </p:txBody>
      </p:sp>
      <p:sp>
        <p:nvSpPr>
          <p:cNvPr id="1592383" name="Line 63"/>
          <p:cNvSpPr>
            <a:spLocks noChangeShapeType="1"/>
          </p:cNvSpPr>
          <p:nvPr/>
        </p:nvSpPr>
        <p:spPr bwMode="auto">
          <a:xfrm>
            <a:off x="1979613" y="4710113"/>
            <a:ext cx="64770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84" name="Text Box 64"/>
          <p:cNvSpPr txBox="1">
            <a:spLocks noChangeArrowheads="1"/>
          </p:cNvSpPr>
          <p:nvPr/>
        </p:nvSpPr>
        <p:spPr bwMode="auto">
          <a:xfrm>
            <a:off x="1931988" y="4646613"/>
            <a:ext cx="6477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FF0066"/>
                </a:solidFill>
              </a:rPr>
              <a:t>Δ</a:t>
            </a:r>
            <a:r>
              <a:rPr lang="en-US" altLang="zh-CN" sz="2400" i="1">
                <a:solidFill>
                  <a:srgbClr val="FF0066"/>
                </a:solidFill>
              </a:rPr>
              <a:t>t</a:t>
            </a:r>
          </a:p>
        </p:txBody>
      </p:sp>
      <p:sp>
        <p:nvSpPr>
          <p:cNvPr id="1592385" name="Line 65"/>
          <p:cNvSpPr>
            <a:spLocks noChangeShapeType="1"/>
          </p:cNvSpPr>
          <p:nvPr/>
        </p:nvSpPr>
        <p:spPr bwMode="auto">
          <a:xfrm>
            <a:off x="1979613" y="5141913"/>
            <a:ext cx="1152525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 type="triangl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86" name="Text Box 66"/>
          <p:cNvSpPr txBox="1">
            <a:spLocks noChangeArrowheads="1"/>
          </p:cNvSpPr>
          <p:nvPr/>
        </p:nvSpPr>
        <p:spPr bwMode="auto">
          <a:xfrm>
            <a:off x="3132138" y="4926013"/>
            <a:ext cx="4318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FF0066"/>
                </a:solidFill>
              </a:rPr>
              <a:t>T</a:t>
            </a:r>
            <a:endParaRPr lang="en-US" altLang="zh-CN" sz="2400" i="1">
              <a:solidFill>
                <a:srgbClr val="FF0066"/>
              </a:solidFill>
            </a:endParaRPr>
          </a:p>
        </p:txBody>
      </p:sp>
      <p:sp>
        <p:nvSpPr>
          <p:cNvPr id="1592387" name="Line 67"/>
          <p:cNvSpPr>
            <a:spLocks noChangeShapeType="1"/>
          </p:cNvSpPr>
          <p:nvPr/>
        </p:nvSpPr>
        <p:spPr bwMode="auto">
          <a:xfrm flipH="1">
            <a:off x="3563938" y="5141913"/>
            <a:ext cx="1008062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 type="triangle" w="med" len="lg"/>
            <a:tailEnd type="non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88" name="Text Box 68"/>
          <p:cNvSpPr txBox="1">
            <a:spLocks noChangeArrowheads="1"/>
          </p:cNvSpPr>
          <p:nvPr/>
        </p:nvSpPr>
        <p:spPr bwMode="auto">
          <a:xfrm>
            <a:off x="682625" y="5286375"/>
            <a:ext cx="2376488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4 ·</a:t>
            </a:r>
            <a:r>
              <a:rPr lang="en-US" altLang="zh-CN" dirty="0" err="1">
                <a:solidFill>
                  <a:srgbClr val="0000FF"/>
                </a:solidFill>
              </a:rPr>
              <a:t>Δt</a:t>
            </a:r>
            <a:r>
              <a:rPr lang="en-US" altLang="zh-CN" dirty="0">
                <a:solidFill>
                  <a:srgbClr val="0000FF"/>
                </a:solidFill>
              </a:rPr>
              <a:t> 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≥</a:t>
            </a:r>
            <a:r>
              <a:rPr lang="en-US" altLang="zh-CN" dirty="0">
                <a:solidFill>
                  <a:srgbClr val="0000FF"/>
                </a:solidFill>
              </a:rPr>
              <a:t> T</a:t>
            </a:r>
          </a:p>
        </p:txBody>
      </p:sp>
      <p:sp>
        <p:nvSpPr>
          <p:cNvPr id="1592389" name="Text Box 69"/>
          <p:cNvSpPr txBox="1">
            <a:spLocks noChangeArrowheads="1"/>
          </p:cNvSpPr>
          <p:nvPr/>
        </p:nvSpPr>
        <p:spPr bwMode="auto">
          <a:xfrm>
            <a:off x="4859338" y="4852988"/>
            <a:ext cx="374491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0000FF"/>
                </a:solidFill>
              </a:rPr>
              <a:t>由存储器控制部件产生</a:t>
            </a:r>
          </a:p>
        </p:txBody>
      </p:sp>
      <p:sp>
        <p:nvSpPr>
          <p:cNvPr id="1592390" name="Line 70"/>
          <p:cNvSpPr>
            <a:spLocks noChangeShapeType="1"/>
          </p:cNvSpPr>
          <p:nvPr/>
        </p:nvSpPr>
        <p:spPr bwMode="auto">
          <a:xfrm flipH="1" flipV="1">
            <a:off x="5292725" y="4421188"/>
            <a:ext cx="71438" cy="504825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2391" name="Rectangle 71"/>
          <p:cNvSpPr>
            <a:spLocks noChangeArrowheads="1"/>
          </p:cNvSpPr>
          <p:nvPr/>
        </p:nvSpPr>
        <p:spPr bwMode="auto">
          <a:xfrm>
            <a:off x="1547813" y="765175"/>
            <a:ext cx="6769100" cy="576263"/>
          </a:xfrm>
          <a:prstGeom prst="rect">
            <a:avLst/>
          </a:prstGeom>
          <a:solidFill>
            <a:srgbClr val="C1FFC1"/>
          </a:solidFill>
          <a:ln w="28575" algn="ctr">
            <a:solidFill>
              <a:srgbClr val="0099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</a:rPr>
              <a:t>连续读</a:t>
            </a:r>
            <a:r>
              <a:rPr lang="en-US" altLang="zh-CN" sz="2400" dirty="0">
                <a:solidFill>
                  <a:srgbClr val="0000FF"/>
                </a:solidFill>
              </a:rPr>
              <a:t>m</a:t>
            </a:r>
            <a:r>
              <a:rPr lang="zh-CN" altLang="en-US" sz="2400" dirty="0">
                <a:solidFill>
                  <a:srgbClr val="0000FF"/>
                </a:solidFill>
              </a:rPr>
              <a:t>个数据，需要的时间：</a:t>
            </a:r>
            <a:r>
              <a:rPr lang="en-US" altLang="zh-CN" sz="2400" dirty="0">
                <a:solidFill>
                  <a:srgbClr val="0000FF"/>
                </a:solidFill>
              </a:rPr>
              <a:t>T </a:t>
            </a:r>
            <a:r>
              <a:rPr lang="zh-CN" altLang="en-US" sz="2400" dirty="0">
                <a:solidFill>
                  <a:srgbClr val="0000FF"/>
                </a:solidFill>
              </a:rPr>
              <a:t>＋</a:t>
            </a:r>
            <a:r>
              <a:rPr lang="en-US" altLang="zh-CN" sz="2400" dirty="0">
                <a:solidFill>
                  <a:srgbClr val="0000FF"/>
                </a:solidFill>
                <a:latin typeface="宋体" pitchFamily="2" charset="-122"/>
              </a:rPr>
              <a:t>(</a:t>
            </a:r>
            <a:r>
              <a:rPr lang="en-US" altLang="zh-CN" sz="2400" dirty="0">
                <a:solidFill>
                  <a:srgbClr val="0000FF"/>
                </a:solidFill>
              </a:rPr>
              <a:t>m</a:t>
            </a:r>
            <a:r>
              <a:rPr lang="zh-CN" altLang="en-US" sz="2400" dirty="0">
                <a:solidFill>
                  <a:srgbClr val="0000FF"/>
                </a:solidFill>
              </a:rPr>
              <a:t>－</a:t>
            </a:r>
            <a:r>
              <a:rPr lang="en-US" altLang="zh-CN" sz="2400" dirty="0">
                <a:solidFill>
                  <a:srgbClr val="0000FF"/>
                </a:solidFill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宋体" pitchFamily="2" charset="-122"/>
              </a:rPr>
              <a:t>)</a:t>
            </a:r>
            <a:r>
              <a:rPr lang="en-US" altLang="zh-CN" sz="2400" dirty="0">
                <a:solidFill>
                  <a:srgbClr val="0000FF"/>
                </a:solidFill>
              </a:rPr>
              <a:t>·</a:t>
            </a:r>
            <a:r>
              <a:rPr lang="en-US" altLang="zh-CN" sz="2400" dirty="0" err="1">
                <a:solidFill>
                  <a:srgbClr val="0000FF"/>
                </a:solidFill>
              </a:rPr>
              <a:t>Δt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48" name="Text Box 46">
            <a:extLst>
              <a:ext uri="{FF2B5EF4-FFF2-40B4-BE49-F238E27FC236}">
                <a16:creationId xmlns:a16="http://schemas.microsoft.com/office/drawing/2014/main" id="{B065DE57-9721-42B7-A901-BA1572882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119" y="1825087"/>
            <a:ext cx="7921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zh-CN" sz="2400"/>
              <a:t>M1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239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BFE554-BBD6-4DF7-86C3-59E254A22D8D}" type="slidenum">
              <a:rPr lang="zh-CN" altLang="en-US"/>
              <a:pPr/>
              <a:t>86</a:t>
            </a:fld>
            <a:endParaRPr lang="en-US" altLang="zh-CN"/>
          </a:p>
        </p:txBody>
      </p:sp>
      <p:sp>
        <p:nvSpPr>
          <p:cNvPr id="159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三、多体交叉存储器</a:t>
            </a:r>
            <a:r>
              <a:rPr lang="en-US" altLang="zh-CN" dirty="0"/>
              <a:t>	</a:t>
            </a:r>
            <a:r>
              <a:rPr lang="en-US" altLang="zh-CN" dirty="0">
                <a:solidFill>
                  <a:srgbClr val="008000"/>
                </a:solidFill>
              </a:rPr>
              <a:t>2. </a:t>
            </a:r>
            <a:r>
              <a:rPr lang="zh-CN" altLang="en-US" dirty="0">
                <a:solidFill>
                  <a:srgbClr val="008000"/>
                </a:solidFill>
              </a:rPr>
              <a:t>多体</a:t>
            </a:r>
            <a:r>
              <a:rPr lang="zh-CN" altLang="en-US" dirty="0">
                <a:solidFill>
                  <a:srgbClr val="FF0000"/>
                </a:solidFill>
              </a:rPr>
              <a:t>交叉</a:t>
            </a:r>
            <a:r>
              <a:rPr lang="zh-CN" altLang="en-US" dirty="0">
                <a:solidFill>
                  <a:srgbClr val="008000"/>
                </a:solidFill>
              </a:rPr>
              <a:t>访问</a:t>
            </a:r>
            <a:endParaRPr lang="zh-CN" altLang="en-US" dirty="0">
              <a:solidFill>
                <a:srgbClr val="006600"/>
              </a:solidFill>
            </a:endParaRPr>
          </a:p>
        </p:txBody>
      </p:sp>
      <p:sp>
        <p:nvSpPr>
          <p:cNvPr id="1597485" name="Rectangle 45"/>
          <p:cNvSpPr>
            <a:spLocks noChangeArrowheads="1"/>
          </p:cNvSpPr>
          <p:nvPr/>
        </p:nvSpPr>
        <p:spPr bwMode="auto">
          <a:xfrm>
            <a:off x="468313" y="836613"/>
            <a:ext cx="8362950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zh-CN" altLang="en-US"/>
              <a:t>并行存储器的</a:t>
            </a:r>
            <a:r>
              <a:rPr lang="zh-CN" altLang="en-US">
                <a:solidFill>
                  <a:srgbClr val="FF0066"/>
                </a:solidFill>
                <a:ea typeface="黑体" pitchFamily="2" charset="-122"/>
              </a:rPr>
              <a:t>加速比</a:t>
            </a:r>
            <a:r>
              <a:rPr lang="en-US" altLang="zh-CN">
                <a:solidFill>
                  <a:srgbClr val="0000FF"/>
                </a:solidFill>
                <a:ea typeface="黑体" pitchFamily="2" charset="-122"/>
              </a:rPr>
              <a:t>B</a:t>
            </a:r>
            <a:r>
              <a:rPr lang="zh-CN" altLang="en-US"/>
              <a:t>：</a:t>
            </a:r>
          </a:p>
          <a:p>
            <a:pPr marL="342900" indent="-342900" algn="l">
              <a:spcBef>
                <a:spcPct val="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zh-CN" altLang="en-US"/>
              <a:t>每个存储周期平均能访问到的字数。</a:t>
            </a:r>
            <a:endParaRPr lang="zh-CN" altLang="en-US" sz="2400"/>
          </a:p>
        </p:txBody>
      </p:sp>
      <p:graphicFrame>
        <p:nvGraphicFramePr>
          <p:cNvPr id="1597486" name="Object 46"/>
          <p:cNvGraphicFramePr>
            <a:graphicFrameLocks noChangeAspect="1"/>
          </p:cNvGraphicFramePr>
          <p:nvPr/>
        </p:nvGraphicFramePr>
        <p:xfrm>
          <a:off x="684213" y="1700213"/>
          <a:ext cx="2843212" cy="122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600" name="公式" r:id="rId3" imgW="977760" imgH="419040" progId="Equation.3">
                  <p:embed/>
                </p:oleObj>
              </mc:Choice>
              <mc:Fallback>
                <p:oleObj name="公式" r:id="rId3" imgW="977760" imgH="419040" progId="Equation.3">
                  <p:embed/>
                  <p:pic>
                    <p:nvPicPr>
                      <p:cNvPr id="0" name="Picture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700213"/>
                        <a:ext cx="2843212" cy="1220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487" name="Text Box 47"/>
          <p:cNvSpPr txBox="1">
            <a:spLocks noChangeArrowheads="1"/>
          </p:cNvSpPr>
          <p:nvPr/>
        </p:nvSpPr>
        <p:spPr bwMode="auto">
          <a:xfrm>
            <a:off x="323850" y="2997200"/>
            <a:ext cx="4535488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>
                <a:solidFill>
                  <a:schemeClr val="bg2"/>
                </a:solidFill>
                <a:ea typeface="黑体" pitchFamily="2" charset="-122"/>
              </a:rPr>
              <a:t>转移概率</a:t>
            </a:r>
            <a:r>
              <a:rPr lang="zh-CN" altLang="en-US" sz="2400"/>
              <a:t>：</a:t>
            </a:r>
            <a:r>
              <a:rPr lang="zh-CN" altLang="en-US" sz="2400">
                <a:solidFill>
                  <a:srgbClr val="D60093"/>
                </a:solidFill>
              </a:rPr>
              <a:t>读出是转移指令、且转移成功</a:t>
            </a:r>
            <a:r>
              <a:rPr lang="zh-CN" altLang="en-US" sz="2400"/>
              <a:t>或</a:t>
            </a:r>
            <a:r>
              <a:rPr lang="zh-CN" altLang="en-US" sz="2400">
                <a:solidFill>
                  <a:srgbClr val="008000"/>
                </a:solidFill>
              </a:rPr>
              <a:t>数据不连续</a:t>
            </a:r>
            <a:r>
              <a:rPr lang="zh-CN" altLang="en-US" sz="2400"/>
              <a:t>的概率。</a:t>
            </a:r>
          </a:p>
        </p:txBody>
      </p:sp>
      <p:sp>
        <p:nvSpPr>
          <p:cNvPr id="1597488" name="Freeform 48"/>
          <p:cNvSpPr>
            <a:spLocks/>
          </p:cNvSpPr>
          <p:nvPr/>
        </p:nvSpPr>
        <p:spPr bwMode="auto">
          <a:xfrm>
            <a:off x="1476375" y="2708275"/>
            <a:ext cx="792163" cy="360363"/>
          </a:xfrm>
          <a:custGeom>
            <a:avLst/>
            <a:gdLst/>
            <a:ahLst/>
            <a:cxnLst>
              <a:cxn ang="0">
                <a:pos x="772" y="0"/>
              </a:cxn>
              <a:cxn ang="0">
                <a:pos x="273" y="91"/>
              </a:cxn>
              <a:cxn ang="0">
                <a:pos x="0" y="318"/>
              </a:cxn>
            </a:cxnLst>
            <a:rect l="0" t="0" r="r" b="b"/>
            <a:pathLst>
              <a:path w="772" h="318">
                <a:moveTo>
                  <a:pt x="772" y="0"/>
                </a:moveTo>
                <a:cubicBezTo>
                  <a:pt x="587" y="19"/>
                  <a:pt x="402" y="38"/>
                  <a:pt x="273" y="91"/>
                </a:cubicBezTo>
                <a:cubicBezTo>
                  <a:pt x="144" y="144"/>
                  <a:pt x="15" y="273"/>
                  <a:pt x="0" y="318"/>
                </a:cubicBezTo>
              </a:path>
            </a:pathLst>
          </a:custGeom>
          <a:noFill/>
          <a:ln w="19050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3779838" y="1743075"/>
            <a:ext cx="5041901" cy="4565651"/>
            <a:chOff x="3779838" y="1743075"/>
            <a:chExt cx="5041901" cy="4565651"/>
          </a:xfrm>
        </p:grpSpPr>
        <p:sp>
          <p:nvSpPr>
            <p:cNvPr id="1597490" name="Line 50"/>
            <p:cNvSpPr>
              <a:spLocks noChangeShapeType="1"/>
            </p:cNvSpPr>
            <p:nvPr/>
          </p:nvSpPr>
          <p:spPr bwMode="auto">
            <a:xfrm>
              <a:off x="5292726" y="5797550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491" name="Line 51"/>
            <p:cNvSpPr>
              <a:spLocks noChangeShapeType="1"/>
            </p:cNvSpPr>
            <p:nvPr/>
          </p:nvSpPr>
          <p:spPr bwMode="auto">
            <a:xfrm>
              <a:off x="5580063" y="2557463"/>
              <a:ext cx="0" cy="3455988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492" name="Line 52"/>
            <p:cNvSpPr>
              <a:spLocks noChangeShapeType="1"/>
            </p:cNvSpPr>
            <p:nvPr/>
          </p:nvSpPr>
          <p:spPr bwMode="auto">
            <a:xfrm>
              <a:off x="5868988" y="2557463"/>
              <a:ext cx="0" cy="3455988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493" name="Line 53"/>
            <p:cNvSpPr>
              <a:spLocks noChangeShapeType="1"/>
            </p:cNvSpPr>
            <p:nvPr/>
          </p:nvSpPr>
          <p:spPr bwMode="auto">
            <a:xfrm>
              <a:off x="6156326" y="2557463"/>
              <a:ext cx="0" cy="3455988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494" name="Line 54"/>
            <p:cNvSpPr>
              <a:spLocks noChangeShapeType="1"/>
            </p:cNvSpPr>
            <p:nvPr/>
          </p:nvSpPr>
          <p:spPr bwMode="auto">
            <a:xfrm>
              <a:off x="6443663" y="2557463"/>
              <a:ext cx="0" cy="3455988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495" name="Line 55"/>
            <p:cNvSpPr>
              <a:spLocks noChangeShapeType="1"/>
            </p:cNvSpPr>
            <p:nvPr/>
          </p:nvSpPr>
          <p:spPr bwMode="auto">
            <a:xfrm>
              <a:off x="6732588" y="2557463"/>
              <a:ext cx="0" cy="3455988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496" name="Line 56"/>
            <p:cNvSpPr>
              <a:spLocks noChangeShapeType="1"/>
            </p:cNvSpPr>
            <p:nvPr/>
          </p:nvSpPr>
          <p:spPr bwMode="auto">
            <a:xfrm>
              <a:off x="7019926" y="2557463"/>
              <a:ext cx="0" cy="3455988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497" name="Line 57"/>
            <p:cNvSpPr>
              <a:spLocks noChangeShapeType="1"/>
            </p:cNvSpPr>
            <p:nvPr/>
          </p:nvSpPr>
          <p:spPr bwMode="auto">
            <a:xfrm>
              <a:off x="7308851" y="2557463"/>
              <a:ext cx="0" cy="3455988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498" name="Line 58"/>
            <p:cNvSpPr>
              <a:spLocks noChangeShapeType="1"/>
            </p:cNvSpPr>
            <p:nvPr/>
          </p:nvSpPr>
          <p:spPr bwMode="auto">
            <a:xfrm>
              <a:off x="7596188" y="2557463"/>
              <a:ext cx="0" cy="3455988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499" name="Line 59"/>
            <p:cNvSpPr>
              <a:spLocks noChangeShapeType="1"/>
            </p:cNvSpPr>
            <p:nvPr/>
          </p:nvSpPr>
          <p:spPr bwMode="auto">
            <a:xfrm>
              <a:off x="7885113" y="2557463"/>
              <a:ext cx="0" cy="3455988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500" name="Line 60"/>
            <p:cNvSpPr>
              <a:spLocks noChangeShapeType="1"/>
            </p:cNvSpPr>
            <p:nvPr/>
          </p:nvSpPr>
          <p:spPr bwMode="auto">
            <a:xfrm>
              <a:off x="8172451" y="2557463"/>
              <a:ext cx="0" cy="34559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501" name="Line 61"/>
            <p:cNvSpPr>
              <a:spLocks noChangeShapeType="1"/>
            </p:cNvSpPr>
            <p:nvPr/>
          </p:nvSpPr>
          <p:spPr bwMode="auto">
            <a:xfrm>
              <a:off x="5292726" y="5581650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502" name="Line 62"/>
            <p:cNvSpPr>
              <a:spLocks noChangeShapeType="1"/>
            </p:cNvSpPr>
            <p:nvPr/>
          </p:nvSpPr>
          <p:spPr bwMode="auto">
            <a:xfrm>
              <a:off x="5292726" y="5365750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503" name="Line 63"/>
            <p:cNvSpPr>
              <a:spLocks noChangeShapeType="1"/>
            </p:cNvSpPr>
            <p:nvPr/>
          </p:nvSpPr>
          <p:spPr bwMode="auto">
            <a:xfrm>
              <a:off x="5292726" y="5149850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504" name="Line 64"/>
            <p:cNvSpPr>
              <a:spLocks noChangeShapeType="1"/>
            </p:cNvSpPr>
            <p:nvPr/>
          </p:nvSpPr>
          <p:spPr bwMode="auto">
            <a:xfrm>
              <a:off x="5292726" y="4933950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505" name="Line 65"/>
            <p:cNvSpPr>
              <a:spLocks noChangeShapeType="1"/>
            </p:cNvSpPr>
            <p:nvPr/>
          </p:nvSpPr>
          <p:spPr bwMode="auto">
            <a:xfrm>
              <a:off x="5292726" y="4718050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506" name="Line 66"/>
            <p:cNvSpPr>
              <a:spLocks noChangeShapeType="1"/>
            </p:cNvSpPr>
            <p:nvPr/>
          </p:nvSpPr>
          <p:spPr bwMode="auto">
            <a:xfrm>
              <a:off x="5292726" y="4502150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507" name="Line 67"/>
            <p:cNvSpPr>
              <a:spLocks noChangeShapeType="1"/>
            </p:cNvSpPr>
            <p:nvPr/>
          </p:nvSpPr>
          <p:spPr bwMode="auto">
            <a:xfrm>
              <a:off x="5292726" y="4286250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508" name="Line 68"/>
            <p:cNvSpPr>
              <a:spLocks noChangeShapeType="1"/>
            </p:cNvSpPr>
            <p:nvPr/>
          </p:nvSpPr>
          <p:spPr bwMode="auto">
            <a:xfrm>
              <a:off x="5292726" y="4070350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509" name="Line 69"/>
            <p:cNvSpPr>
              <a:spLocks noChangeShapeType="1"/>
            </p:cNvSpPr>
            <p:nvPr/>
          </p:nvSpPr>
          <p:spPr bwMode="auto">
            <a:xfrm>
              <a:off x="5292726" y="3854450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510" name="Line 70"/>
            <p:cNvSpPr>
              <a:spLocks noChangeShapeType="1"/>
            </p:cNvSpPr>
            <p:nvPr/>
          </p:nvSpPr>
          <p:spPr bwMode="auto">
            <a:xfrm>
              <a:off x="5292726" y="3636963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511" name="Line 71"/>
            <p:cNvSpPr>
              <a:spLocks noChangeShapeType="1"/>
            </p:cNvSpPr>
            <p:nvPr/>
          </p:nvSpPr>
          <p:spPr bwMode="auto">
            <a:xfrm>
              <a:off x="5292726" y="3421063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512" name="Line 72"/>
            <p:cNvSpPr>
              <a:spLocks noChangeShapeType="1"/>
            </p:cNvSpPr>
            <p:nvPr/>
          </p:nvSpPr>
          <p:spPr bwMode="auto">
            <a:xfrm>
              <a:off x="5292726" y="3205163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513" name="Line 73"/>
            <p:cNvSpPr>
              <a:spLocks noChangeShapeType="1"/>
            </p:cNvSpPr>
            <p:nvPr/>
          </p:nvSpPr>
          <p:spPr bwMode="auto">
            <a:xfrm>
              <a:off x="5292726" y="2989263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514" name="Line 74"/>
            <p:cNvSpPr>
              <a:spLocks noChangeShapeType="1"/>
            </p:cNvSpPr>
            <p:nvPr/>
          </p:nvSpPr>
          <p:spPr bwMode="auto">
            <a:xfrm>
              <a:off x="5292726" y="2773363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515" name="Line 75"/>
            <p:cNvSpPr>
              <a:spLocks noChangeShapeType="1"/>
            </p:cNvSpPr>
            <p:nvPr/>
          </p:nvSpPr>
          <p:spPr bwMode="auto">
            <a:xfrm>
              <a:off x="5292726" y="2557463"/>
              <a:ext cx="28797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516" name="Line 76"/>
            <p:cNvSpPr>
              <a:spLocks noChangeShapeType="1"/>
            </p:cNvSpPr>
            <p:nvPr/>
          </p:nvSpPr>
          <p:spPr bwMode="auto">
            <a:xfrm>
              <a:off x="5292726" y="6013450"/>
              <a:ext cx="28797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517" name="Line 77"/>
            <p:cNvSpPr>
              <a:spLocks noChangeShapeType="1"/>
            </p:cNvSpPr>
            <p:nvPr/>
          </p:nvSpPr>
          <p:spPr bwMode="auto">
            <a:xfrm>
              <a:off x="5292726" y="2557463"/>
              <a:ext cx="0" cy="34559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518" name="Text Box 78"/>
            <p:cNvSpPr txBox="1">
              <a:spLocks noChangeArrowheads="1"/>
            </p:cNvSpPr>
            <p:nvPr/>
          </p:nvSpPr>
          <p:spPr bwMode="auto">
            <a:xfrm>
              <a:off x="4787901" y="2341563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altLang="zh-CN" sz="1800">
                  <a:solidFill>
                    <a:srgbClr val="FF6600"/>
                  </a:solidFill>
                </a:rPr>
                <a:t>16</a:t>
              </a:r>
            </a:p>
          </p:txBody>
        </p:sp>
        <p:sp>
          <p:nvSpPr>
            <p:cNvPr id="1597519" name="Text Box 79"/>
            <p:cNvSpPr txBox="1">
              <a:spLocks noChangeArrowheads="1"/>
            </p:cNvSpPr>
            <p:nvPr/>
          </p:nvSpPr>
          <p:spPr bwMode="auto">
            <a:xfrm>
              <a:off x="4787901" y="2773363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altLang="zh-CN" sz="1800">
                  <a:solidFill>
                    <a:srgbClr val="FF6600"/>
                  </a:solidFill>
                </a:rPr>
                <a:t>14</a:t>
              </a:r>
            </a:p>
          </p:txBody>
        </p:sp>
        <p:sp>
          <p:nvSpPr>
            <p:cNvPr id="1597520" name="Text Box 80"/>
            <p:cNvSpPr txBox="1">
              <a:spLocks noChangeArrowheads="1"/>
            </p:cNvSpPr>
            <p:nvPr/>
          </p:nvSpPr>
          <p:spPr bwMode="auto">
            <a:xfrm>
              <a:off x="4787901" y="3205163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altLang="zh-CN" sz="1800">
                  <a:solidFill>
                    <a:srgbClr val="FF6600"/>
                  </a:solidFill>
                </a:rPr>
                <a:t>12</a:t>
              </a:r>
            </a:p>
          </p:txBody>
        </p:sp>
        <p:sp>
          <p:nvSpPr>
            <p:cNvPr id="1597521" name="Text Box 81"/>
            <p:cNvSpPr txBox="1">
              <a:spLocks noChangeArrowheads="1"/>
            </p:cNvSpPr>
            <p:nvPr/>
          </p:nvSpPr>
          <p:spPr bwMode="auto">
            <a:xfrm>
              <a:off x="4787901" y="3636963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altLang="zh-CN" sz="1800">
                  <a:solidFill>
                    <a:srgbClr val="FF6600"/>
                  </a:solidFill>
                </a:rPr>
                <a:t>10</a:t>
              </a:r>
            </a:p>
          </p:txBody>
        </p:sp>
        <p:sp>
          <p:nvSpPr>
            <p:cNvPr id="1597522" name="Text Box 82"/>
            <p:cNvSpPr txBox="1">
              <a:spLocks noChangeArrowheads="1"/>
            </p:cNvSpPr>
            <p:nvPr/>
          </p:nvSpPr>
          <p:spPr bwMode="auto">
            <a:xfrm>
              <a:off x="4787901" y="4070350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altLang="zh-CN" sz="1800">
                  <a:solidFill>
                    <a:srgbClr val="FF6600"/>
                  </a:solidFill>
                </a:rPr>
                <a:t>8</a:t>
              </a:r>
            </a:p>
          </p:txBody>
        </p:sp>
        <p:sp>
          <p:nvSpPr>
            <p:cNvPr id="1597523" name="Text Box 83"/>
            <p:cNvSpPr txBox="1">
              <a:spLocks noChangeArrowheads="1"/>
            </p:cNvSpPr>
            <p:nvPr/>
          </p:nvSpPr>
          <p:spPr bwMode="auto">
            <a:xfrm>
              <a:off x="4787901" y="4502150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altLang="zh-CN" sz="1800">
                  <a:solidFill>
                    <a:srgbClr val="FF6600"/>
                  </a:solidFill>
                </a:rPr>
                <a:t>6</a:t>
              </a:r>
            </a:p>
          </p:txBody>
        </p:sp>
        <p:sp>
          <p:nvSpPr>
            <p:cNvPr id="1597524" name="Text Box 84"/>
            <p:cNvSpPr txBox="1">
              <a:spLocks noChangeArrowheads="1"/>
            </p:cNvSpPr>
            <p:nvPr/>
          </p:nvSpPr>
          <p:spPr bwMode="auto">
            <a:xfrm>
              <a:off x="4787901" y="4933950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altLang="zh-CN" sz="1800">
                  <a:solidFill>
                    <a:srgbClr val="FF6600"/>
                  </a:solidFill>
                </a:rPr>
                <a:t>4</a:t>
              </a:r>
            </a:p>
          </p:txBody>
        </p:sp>
        <p:sp>
          <p:nvSpPr>
            <p:cNvPr id="1597525" name="Text Box 85"/>
            <p:cNvSpPr txBox="1">
              <a:spLocks noChangeArrowheads="1"/>
            </p:cNvSpPr>
            <p:nvPr/>
          </p:nvSpPr>
          <p:spPr bwMode="auto">
            <a:xfrm>
              <a:off x="4787901" y="5365750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altLang="zh-CN" sz="1800">
                  <a:solidFill>
                    <a:srgbClr val="FF6600"/>
                  </a:solidFill>
                </a:rPr>
                <a:t>2</a:t>
              </a:r>
            </a:p>
          </p:txBody>
        </p:sp>
        <p:sp>
          <p:nvSpPr>
            <p:cNvPr id="1597526" name="Text Box 86"/>
            <p:cNvSpPr txBox="1">
              <a:spLocks noChangeArrowheads="1"/>
            </p:cNvSpPr>
            <p:nvPr/>
          </p:nvSpPr>
          <p:spPr bwMode="auto">
            <a:xfrm>
              <a:off x="4787901" y="5797550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altLang="zh-CN" sz="1800">
                  <a:solidFill>
                    <a:srgbClr val="FF6600"/>
                  </a:solidFill>
                </a:rPr>
                <a:t>0</a:t>
              </a:r>
            </a:p>
          </p:txBody>
        </p:sp>
        <p:sp>
          <p:nvSpPr>
            <p:cNvPr id="1597527" name="Text Box 87"/>
            <p:cNvSpPr txBox="1">
              <a:spLocks noChangeArrowheads="1"/>
            </p:cNvSpPr>
            <p:nvPr/>
          </p:nvSpPr>
          <p:spPr bwMode="auto">
            <a:xfrm>
              <a:off x="5651501" y="5942013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800">
                  <a:solidFill>
                    <a:srgbClr val="FF6600"/>
                  </a:solidFill>
                </a:rPr>
                <a:t>0.2</a:t>
              </a:r>
            </a:p>
          </p:txBody>
        </p:sp>
        <p:sp>
          <p:nvSpPr>
            <p:cNvPr id="1597528" name="Text Box 88"/>
            <p:cNvSpPr txBox="1">
              <a:spLocks noChangeArrowheads="1"/>
            </p:cNvSpPr>
            <p:nvPr/>
          </p:nvSpPr>
          <p:spPr bwMode="auto">
            <a:xfrm>
              <a:off x="6227763" y="5942013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800">
                  <a:solidFill>
                    <a:srgbClr val="FF6600"/>
                  </a:solidFill>
                </a:rPr>
                <a:t>0.4</a:t>
              </a:r>
            </a:p>
          </p:txBody>
        </p:sp>
        <p:sp>
          <p:nvSpPr>
            <p:cNvPr id="1597529" name="Text Box 89"/>
            <p:cNvSpPr txBox="1">
              <a:spLocks noChangeArrowheads="1"/>
            </p:cNvSpPr>
            <p:nvPr/>
          </p:nvSpPr>
          <p:spPr bwMode="auto">
            <a:xfrm>
              <a:off x="6732588" y="5942013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800">
                  <a:solidFill>
                    <a:srgbClr val="FF6600"/>
                  </a:solidFill>
                </a:rPr>
                <a:t>0.6</a:t>
              </a:r>
            </a:p>
          </p:txBody>
        </p:sp>
        <p:sp>
          <p:nvSpPr>
            <p:cNvPr id="1597530" name="Text Box 90"/>
            <p:cNvSpPr txBox="1">
              <a:spLocks noChangeArrowheads="1"/>
            </p:cNvSpPr>
            <p:nvPr/>
          </p:nvSpPr>
          <p:spPr bwMode="auto">
            <a:xfrm>
              <a:off x="7308851" y="5942013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800">
                  <a:solidFill>
                    <a:srgbClr val="FF6600"/>
                  </a:solidFill>
                </a:rPr>
                <a:t>0.8</a:t>
              </a:r>
            </a:p>
          </p:txBody>
        </p:sp>
        <p:sp>
          <p:nvSpPr>
            <p:cNvPr id="1597531" name="Text Box 91"/>
            <p:cNvSpPr txBox="1">
              <a:spLocks noChangeArrowheads="1"/>
            </p:cNvSpPr>
            <p:nvPr/>
          </p:nvSpPr>
          <p:spPr bwMode="auto">
            <a:xfrm>
              <a:off x="7956551" y="5942013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800">
                  <a:solidFill>
                    <a:srgbClr val="FF6600"/>
                  </a:solidFill>
                </a:rPr>
                <a:t>1.0</a:t>
              </a:r>
            </a:p>
          </p:txBody>
        </p:sp>
        <p:sp>
          <p:nvSpPr>
            <p:cNvPr id="1597532" name="Text Box 92"/>
            <p:cNvSpPr txBox="1">
              <a:spLocks noChangeArrowheads="1"/>
            </p:cNvSpPr>
            <p:nvPr/>
          </p:nvSpPr>
          <p:spPr bwMode="auto">
            <a:xfrm>
              <a:off x="3779838" y="1743075"/>
              <a:ext cx="2590800" cy="74930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400" i="1">
                  <a:solidFill>
                    <a:srgbClr val="FF6600"/>
                  </a:solidFill>
                </a:rPr>
                <a:t>B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400">
                  <a:solidFill>
                    <a:srgbClr val="FF6600"/>
                  </a:solidFill>
                  <a:latin typeface="宋体" pitchFamily="2" charset="-122"/>
                </a:rPr>
                <a:t>(</a:t>
              </a:r>
              <a:r>
                <a:rPr lang="zh-CN" altLang="en-US" sz="2400">
                  <a:solidFill>
                    <a:srgbClr val="FF6600"/>
                  </a:solidFill>
                </a:rPr>
                <a:t>字数</a:t>
              </a:r>
              <a:r>
                <a:rPr lang="en-US" altLang="zh-CN" sz="2400">
                  <a:solidFill>
                    <a:srgbClr val="FF6600"/>
                  </a:solidFill>
                </a:rPr>
                <a:t>/</a:t>
              </a:r>
              <a:r>
                <a:rPr lang="zh-CN" altLang="en-US" sz="2400">
                  <a:solidFill>
                    <a:srgbClr val="FF6600"/>
                  </a:solidFill>
                </a:rPr>
                <a:t>主存周期</a:t>
              </a:r>
              <a:r>
                <a:rPr lang="en-US" altLang="zh-CN" sz="2400">
                  <a:solidFill>
                    <a:srgbClr val="FF6600"/>
                  </a:solidFill>
                  <a:latin typeface="宋体" pitchFamily="2" charset="-122"/>
                </a:rPr>
                <a:t>)</a:t>
              </a:r>
            </a:p>
          </p:txBody>
        </p:sp>
        <p:sp>
          <p:nvSpPr>
            <p:cNvPr id="1597533" name="Freeform 93"/>
            <p:cNvSpPr>
              <a:spLocks/>
            </p:cNvSpPr>
            <p:nvPr/>
          </p:nvSpPr>
          <p:spPr bwMode="auto">
            <a:xfrm>
              <a:off x="5292726" y="2563813"/>
              <a:ext cx="2879725" cy="32416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6" y="1180"/>
                </a:cxn>
                <a:cxn ang="0">
                  <a:pos x="589" y="1679"/>
                </a:cxn>
                <a:cxn ang="0">
                  <a:pos x="1134" y="1951"/>
                </a:cxn>
                <a:cxn ang="0">
                  <a:pos x="1814" y="2042"/>
                </a:cxn>
              </a:cxnLst>
              <a:rect l="0" t="0" r="r" b="b"/>
              <a:pathLst>
                <a:path w="1814" h="2042">
                  <a:moveTo>
                    <a:pt x="0" y="0"/>
                  </a:moveTo>
                  <a:cubicBezTo>
                    <a:pt x="64" y="450"/>
                    <a:pt x="128" y="900"/>
                    <a:pt x="226" y="1180"/>
                  </a:cubicBezTo>
                  <a:cubicBezTo>
                    <a:pt x="324" y="1460"/>
                    <a:pt x="438" y="1551"/>
                    <a:pt x="589" y="1679"/>
                  </a:cubicBezTo>
                  <a:cubicBezTo>
                    <a:pt x="740" y="1807"/>
                    <a:pt x="930" y="1890"/>
                    <a:pt x="1134" y="1951"/>
                  </a:cubicBezTo>
                  <a:cubicBezTo>
                    <a:pt x="1338" y="2012"/>
                    <a:pt x="1576" y="2027"/>
                    <a:pt x="1814" y="2042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534" name="Freeform 94"/>
            <p:cNvSpPr>
              <a:spLocks/>
            </p:cNvSpPr>
            <p:nvPr/>
          </p:nvSpPr>
          <p:spPr bwMode="auto">
            <a:xfrm>
              <a:off x="5292726" y="4292600"/>
              <a:ext cx="2879725" cy="15128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2" y="408"/>
                </a:cxn>
                <a:cxn ang="0">
                  <a:pos x="544" y="635"/>
                </a:cxn>
                <a:cxn ang="0">
                  <a:pos x="1043" y="862"/>
                </a:cxn>
                <a:cxn ang="0">
                  <a:pos x="1814" y="953"/>
                </a:cxn>
              </a:cxnLst>
              <a:rect l="0" t="0" r="r" b="b"/>
              <a:pathLst>
                <a:path w="1814" h="953">
                  <a:moveTo>
                    <a:pt x="0" y="0"/>
                  </a:moveTo>
                  <a:cubicBezTo>
                    <a:pt x="90" y="151"/>
                    <a:pt x="181" y="302"/>
                    <a:pt x="272" y="408"/>
                  </a:cubicBezTo>
                  <a:cubicBezTo>
                    <a:pt x="363" y="514"/>
                    <a:pt x="416" y="559"/>
                    <a:pt x="544" y="635"/>
                  </a:cubicBezTo>
                  <a:cubicBezTo>
                    <a:pt x="672" y="711"/>
                    <a:pt x="831" y="809"/>
                    <a:pt x="1043" y="862"/>
                  </a:cubicBezTo>
                  <a:cubicBezTo>
                    <a:pt x="1255" y="915"/>
                    <a:pt x="1534" y="934"/>
                    <a:pt x="1814" y="953"/>
                  </a:cubicBezTo>
                </a:path>
              </a:pathLst>
            </a:custGeom>
            <a:noFill/>
            <a:ln w="28575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97535" name="Freeform 95"/>
            <p:cNvSpPr>
              <a:spLocks/>
            </p:cNvSpPr>
            <p:nvPr/>
          </p:nvSpPr>
          <p:spPr bwMode="auto">
            <a:xfrm>
              <a:off x="5292726" y="5157192"/>
              <a:ext cx="2879725" cy="6482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2" y="227"/>
                </a:cxn>
                <a:cxn ang="0">
                  <a:pos x="725" y="409"/>
                </a:cxn>
                <a:cxn ang="0">
                  <a:pos x="1134" y="499"/>
                </a:cxn>
                <a:cxn ang="0">
                  <a:pos x="1814" y="545"/>
                </a:cxn>
              </a:cxnLst>
              <a:rect l="0" t="0" r="r" b="b"/>
              <a:pathLst>
                <a:path w="1814" h="545">
                  <a:moveTo>
                    <a:pt x="0" y="0"/>
                  </a:moveTo>
                  <a:cubicBezTo>
                    <a:pt x="75" y="79"/>
                    <a:pt x="151" y="159"/>
                    <a:pt x="272" y="227"/>
                  </a:cubicBezTo>
                  <a:cubicBezTo>
                    <a:pt x="393" y="295"/>
                    <a:pt x="581" y="364"/>
                    <a:pt x="725" y="409"/>
                  </a:cubicBezTo>
                  <a:cubicBezTo>
                    <a:pt x="869" y="454"/>
                    <a:pt x="953" y="476"/>
                    <a:pt x="1134" y="499"/>
                  </a:cubicBezTo>
                  <a:cubicBezTo>
                    <a:pt x="1315" y="522"/>
                    <a:pt x="1564" y="533"/>
                    <a:pt x="1814" y="545"/>
                  </a:cubicBezTo>
                </a:path>
              </a:pathLst>
            </a:cu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>
              <a:noAutofit/>
            </a:bodyPr>
            <a:lstStyle/>
            <a:p>
              <a:endParaRPr lang="zh-CN" altLang="en-US"/>
            </a:p>
          </p:txBody>
        </p:sp>
        <p:sp>
          <p:nvSpPr>
            <p:cNvPr id="1597536" name="Text Box 96"/>
            <p:cNvSpPr txBox="1">
              <a:spLocks noChangeArrowheads="1"/>
            </p:cNvSpPr>
            <p:nvPr/>
          </p:nvSpPr>
          <p:spPr bwMode="auto">
            <a:xfrm>
              <a:off x="5435601" y="3644900"/>
              <a:ext cx="1008063" cy="39687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2000" i="1">
                  <a:solidFill>
                    <a:srgbClr val="0000FF"/>
                  </a:solidFill>
                </a:rPr>
                <a:t>m</a:t>
              </a:r>
              <a:r>
                <a:rPr lang="zh-CN" altLang="en-US" sz="2000">
                  <a:solidFill>
                    <a:srgbClr val="0000FF"/>
                  </a:solidFill>
                </a:rPr>
                <a:t>＝</a:t>
              </a:r>
              <a:r>
                <a:rPr lang="en-US" altLang="zh-CN" sz="2000">
                  <a:solidFill>
                    <a:srgbClr val="0000FF"/>
                  </a:solidFill>
                </a:rPr>
                <a:t>16</a:t>
              </a:r>
            </a:p>
          </p:txBody>
        </p:sp>
        <p:sp>
          <p:nvSpPr>
            <p:cNvPr id="1597537" name="Text Box 97"/>
            <p:cNvSpPr txBox="1">
              <a:spLocks noChangeArrowheads="1"/>
            </p:cNvSpPr>
            <p:nvPr/>
          </p:nvSpPr>
          <p:spPr bwMode="auto">
            <a:xfrm>
              <a:off x="5292129" y="5480397"/>
              <a:ext cx="1008063" cy="39687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2000" i="1">
                  <a:solidFill>
                    <a:srgbClr val="008000"/>
                  </a:solidFill>
                </a:rPr>
                <a:t>m</a:t>
              </a:r>
              <a:r>
                <a:rPr lang="zh-CN" altLang="en-US" sz="2000">
                  <a:solidFill>
                    <a:srgbClr val="008000"/>
                  </a:solidFill>
                </a:rPr>
                <a:t>＝</a:t>
              </a:r>
              <a:r>
                <a:rPr lang="en-US" altLang="zh-CN" sz="2000">
                  <a:solidFill>
                    <a:srgbClr val="008000"/>
                  </a:solidFill>
                </a:rPr>
                <a:t>4</a:t>
              </a:r>
            </a:p>
          </p:txBody>
        </p:sp>
        <p:sp>
          <p:nvSpPr>
            <p:cNvPr id="1597538" name="Text Box 98"/>
            <p:cNvSpPr txBox="1">
              <a:spLocks noChangeArrowheads="1"/>
            </p:cNvSpPr>
            <p:nvPr/>
          </p:nvSpPr>
          <p:spPr bwMode="auto">
            <a:xfrm>
              <a:off x="4788073" y="4653136"/>
              <a:ext cx="1008063" cy="39687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2000" i="1">
                  <a:solidFill>
                    <a:srgbClr val="FF0066"/>
                  </a:solidFill>
                </a:rPr>
                <a:t>m</a:t>
              </a:r>
              <a:r>
                <a:rPr lang="zh-CN" altLang="en-US" sz="2000">
                  <a:solidFill>
                    <a:srgbClr val="FF0066"/>
                  </a:solidFill>
                </a:rPr>
                <a:t>＝</a:t>
              </a:r>
              <a:r>
                <a:rPr lang="en-US" altLang="zh-CN" sz="2000">
                  <a:solidFill>
                    <a:srgbClr val="FF0066"/>
                  </a:solidFill>
                </a:rPr>
                <a:t>8</a:t>
              </a:r>
            </a:p>
          </p:txBody>
        </p:sp>
        <p:sp>
          <p:nvSpPr>
            <p:cNvPr id="1597539" name="Text Box 99"/>
            <p:cNvSpPr txBox="1">
              <a:spLocks noChangeArrowheads="1"/>
            </p:cNvSpPr>
            <p:nvPr/>
          </p:nvSpPr>
          <p:spPr bwMode="auto">
            <a:xfrm>
              <a:off x="8172451" y="5661025"/>
              <a:ext cx="649288" cy="53022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3200" i="1">
                  <a:solidFill>
                    <a:srgbClr val="FF6600"/>
                  </a:solidFill>
                </a:rPr>
                <a:t>λ</a:t>
              </a:r>
              <a:endParaRPr lang="en-US" altLang="zh-CN" sz="3200">
                <a:solidFill>
                  <a:srgbClr val="FF6600"/>
                </a:solidFill>
                <a:latin typeface="宋体" pitchFamily="2" charset="-122"/>
              </a:endParaRPr>
            </a:p>
          </p:txBody>
        </p:sp>
      </p:grpSp>
      <p:graphicFrame>
        <p:nvGraphicFramePr>
          <p:cNvPr id="1597540" name="Group 100"/>
          <p:cNvGraphicFramePr>
            <a:graphicFrameLocks noGrp="1"/>
          </p:cNvGraphicFramePr>
          <p:nvPr/>
        </p:nvGraphicFramePr>
        <p:xfrm>
          <a:off x="468313" y="3992563"/>
          <a:ext cx="4032250" cy="2016125"/>
        </p:xfrm>
        <a:graphic>
          <a:graphicData uri="http://schemas.openxmlformats.org/drawingml/2006/table">
            <a:tbl>
              <a:tblPr/>
              <a:tblGrid>
                <a:gridCol w="611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0.01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3.94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3.44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2.95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2.53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2.18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7.73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5.70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4.16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3.14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2.46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14.85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8.15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4.86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3.32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27.50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9.66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5.00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3.33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97584" name="Line 144"/>
          <p:cNvSpPr>
            <a:spLocks noChangeShapeType="1"/>
          </p:cNvSpPr>
          <p:nvPr/>
        </p:nvSpPr>
        <p:spPr bwMode="auto">
          <a:xfrm flipH="1" flipV="1">
            <a:off x="471488" y="4010025"/>
            <a:ext cx="615950" cy="385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97585" name="Text Box 145"/>
          <p:cNvSpPr txBox="1">
            <a:spLocks noChangeArrowheads="1"/>
          </p:cNvSpPr>
          <p:nvPr/>
        </p:nvSpPr>
        <p:spPr bwMode="auto">
          <a:xfrm>
            <a:off x="611188" y="3932238"/>
            <a:ext cx="649287" cy="42068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i="1"/>
              <a:t>λ</a:t>
            </a:r>
            <a:endParaRPr lang="en-US" altLang="zh-CN" sz="2400">
              <a:latin typeface="宋体" pitchFamily="2" charset="-122"/>
            </a:endParaRPr>
          </a:p>
        </p:txBody>
      </p:sp>
      <p:sp>
        <p:nvSpPr>
          <p:cNvPr id="1597586" name="Text Box 146"/>
          <p:cNvSpPr txBox="1">
            <a:spLocks noChangeArrowheads="1"/>
          </p:cNvSpPr>
          <p:nvPr/>
        </p:nvSpPr>
        <p:spPr bwMode="auto">
          <a:xfrm>
            <a:off x="323850" y="4064000"/>
            <a:ext cx="649288" cy="42068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i="1"/>
              <a:t>m</a:t>
            </a:r>
            <a:endParaRPr lang="en-US" altLang="zh-CN" sz="2400">
              <a:latin typeface="宋体" pitchFamily="2" charset="-122"/>
            </a:endParaRPr>
          </a:p>
        </p:txBody>
      </p:sp>
      <p:sp>
        <p:nvSpPr>
          <p:cNvPr id="1597587" name="Line 147"/>
          <p:cNvSpPr>
            <a:spLocks noChangeShapeType="1"/>
          </p:cNvSpPr>
          <p:nvPr/>
        </p:nvSpPr>
        <p:spPr bwMode="auto">
          <a:xfrm flipH="1" flipV="1">
            <a:off x="4427538" y="5948363"/>
            <a:ext cx="21590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97588" name="Text Box 148"/>
          <p:cNvSpPr txBox="1">
            <a:spLocks noChangeArrowheads="1"/>
          </p:cNvSpPr>
          <p:nvPr/>
        </p:nvSpPr>
        <p:spPr bwMode="auto">
          <a:xfrm>
            <a:off x="4427538" y="6021388"/>
            <a:ext cx="649287" cy="42068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i="1"/>
              <a:t>B</a:t>
            </a:r>
            <a:endParaRPr lang="en-US" altLang="zh-CN" sz="2400">
              <a:latin typeface="宋体" pitchFamily="2" charset="-122"/>
            </a:endParaRPr>
          </a:p>
        </p:txBody>
      </p:sp>
      <p:sp>
        <p:nvSpPr>
          <p:cNvPr id="65" name="动作按钮: 信息 64">
            <a:hlinkClick r:id="rId5" action="ppaction://hlinksldjump" highlightClick="1"/>
          </p:cNvPr>
          <p:cNvSpPr/>
          <p:nvPr/>
        </p:nvSpPr>
        <p:spPr bwMode="auto">
          <a:xfrm>
            <a:off x="8244408" y="476672"/>
            <a:ext cx="504056" cy="504056"/>
          </a:xfrm>
          <a:prstGeom prst="actionButtonInform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97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7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" dur="500"/>
                                        <p:tgtEl>
                                          <p:spTgt spid="1597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15974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1597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1597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97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97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97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9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9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9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87" grpId="0"/>
      <p:bldP spid="1597488" grpId="0" animBg="1"/>
      <p:bldP spid="1597584" grpId="0" animBg="1"/>
      <p:bldP spid="1597585" grpId="0"/>
      <p:bldP spid="1597586" grpId="0"/>
      <p:bldP spid="1597587" grpId="0" animBg="1"/>
      <p:bldP spid="159758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A86F73-4FC1-4050-814B-A4333E59A044}" type="slidenum">
              <a:rPr lang="zh-CN" altLang="en-US"/>
              <a:pPr/>
              <a:t>87</a:t>
            </a:fld>
            <a:endParaRPr lang="en-US" altLang="zh-CN"/>
          </a:p>
        </p:txBody>
      </p:sp>
      <p:sp>
        <p:nvSpPr>
          <p:cNvPr id="1598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三、多体交叉存储器</a:t>
            </a:r>
            <a:r>
              <a:rPr lang="en-US" altLang="zh-CN" dirty="0"/>
              <a:t>	</a:t>
            </a:r>
            <a:r>
              <a:rPr lang="en-US" altLang="zh-CN" dirty="0">
                <a:solidFill>
                  <a:srgbClr val="008000"/>
                </a:solidFill>
              </a:rPr>
              <a:t>2. </a:t>
            </a:r>
            <a:r>
              <a:rPr lang="zh-CN" altLang="en-US" dirty="0">
                <a:solidFill>
                  <a:srgbClr val="008000"/>
                </a:solidFill>
              </a:rPr>
              <a:t>多体</a:t>
            </a:r>
            <a:r>
              <a:rPr lang="zh-CN" altLang="en-US" dirty="0">
                <a:solidFill>
                  <a:srgbClr val="FF0000"/>
                </a:solidFill>
              </a:rPr>
              <a:t>交叉</a:t>
            </a:r>
            <a:r>
              <a:rPr lang="zh-CN" altLang="en-US" dirty="0">
                <a:solidFill>
                  <a:srgbClr val="008000"/>
                </a:solidFill>
              </a:rPr>
              <a:t>访问</a:t>
            </a:r>
            <a:endParaRPr lang="zh-CN" altLang="en-US" dirty="0">
              <a:solidFill>
                <a:srgbClr val="006600"/>
              </a:solidFill>
            </a:endParaRPr>
          </a:p>
        </p:txBody>
      </p:sp>
      <p:sp>
        <p:nvSpPr>
          <p:cNvPr id="1598571" name="Rectangle 107"/>
          <p:cNvSpPr>
            <a:spLocks noChangeArrowheads="1"/>
          </p:cNvSpPr>
          <p:nvPr/>
        </p:nvSpPr>
        <p:spPr bwMode="auto">
          <a:xfrm>
            <a:off x="468313" y="908050"/>
            <a:ext cx="8362950" cy="532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66700" indent="-266700" algn="l">
              <a:spcBef>
                <a:spcPct val="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zh-CN" altLang="en-US" sz="2400"/>
              <a:t>结论：</a:t>
            </a:r>
          </a:p>
          <a:p>
            <a:pPr marL="266700" indent="-266700" algn="l">
              <a:spcBef>
                <a:spcPct val="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400">
                <a:solidFill>
                  <a:srgbClr val="FF0000"/>
                </a:solidFill>
              </a:rPr>
              <a:t>标量机</a:t>
            </a:r>
            <a:r>
              <a:rPr lang="zh-CN" altLang="en-US" sz="2400"/>
              <a:t>中，</a:t>
            </a:r>
            <a:r>
              <a:rPr lang="en-US" altLang="zh-CN" sz="2400" i="1"/>
              <a:t>m</a:t>
            </a:r>
            <a:r>
              <a:rPr lang="zh-CN" altLang="en-US" sz="2400"/>
              <a:t>取</a:t>
            </a:r>
            <a:r>
              <a:rPr lang="en-US" altLang="zh-CN" sz="2400"/>
              <a:t>2</a:t>
            </a:r>
            <a:r>
              <a:rPr lang="zh-CN" altLang="en-US" sz="2400"/>
              <a:t>～</a:t>
            </a:r>
            <a:r>
              <a:rPr lang="en-US" altLang="zh-CN" sz="2400"/>
              <a:t>8</a:t>
            </a:r>
            <a:r>
              <a:rPr lang="zh-CN" altLang="en-US" sz="2400"/>
              <a:t>，很少超过</a:t>
            </a:r>
            <a:r>
              <a:rPr lang="en-US" altLang="zh-CN" sz="2400"/>
              <a:t>16</a:t>
            </a:r>
            <a:r>
              <a:rPr lang="zh-CN" altLang="en-US" sz="2400"/>
              <a:t>；</a:t>
            </a:r>
          </a:p>
          <a:p>
            <a:pPr marL="266700" indent="-266700" algn="l">
              <a:spcBef>
                <a:spcPct val="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400">
                <a:solidFill>
                  <a:srgbClr val="FF0000"/>
                </a:solidFill>
              </a:rPr>
              <a:t>向量机</a:t>
            </a:r>
            <a:r>
              <a:rPr lang="zh-CN" altLang="en-US" sz="2400"/>
              <a:t>中，主存分体数</a:t>
            </a:r>
            <a:r>
              <a:rPr lang="en-US" altLang="zh-CN" sz="2400" i="1"/>
              <a:t>m</a:t>
            </a:r>
            <a:br>
              <a:rPr lang="en-US" altLang="zh-CN" sz="2400"/>
            </a:br>
            <a:r>
              <a:rPr lang="zh-CN" altLang="en-US" sz="2400"/>
              <a:t>可以超过</a:t>
            </a:r>
            <a:r>
              <a:rPr lang="en-US" altLang="zh-CN" sz="2400"/>
              <a:t>32</a:t>
            </a:r>
            <a:r>
              <a:rPr lang="zh-CN" altLang="en-US" sz="2400"/>
              <a:t>。</a:t>
            </a:r>
          </a:p>
        </p:txBody>
      </p:sp>
      <p:graphicFrame>
        <p:nvGraphicFramePr>
          <p:cNvPr id="1598622" name="Group 158"/>
          <p:cNvGraphicFramePr>
            <a:graphicFrameLocks noGrp="1"/>
          </p:cNvGraphicFramePr>
          <p:nvPr/>
        </p:nvGraphicFramePr>
        <p:xfrm>
          <a:off x="468313" y="3992563"/>
          <a:ext cx="4032250" cy="2016125"/>
        </p:xfrm>
        <a:graphic>
          <a:graphicData uri="http://schemas.openxmlformats.org/drawingml/2006/table">
            <a:tbl>
              <a:tblPr/>
              <a:tblGrid>
                <a:gridCol w="611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0.01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3.94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3.44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2.95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2.53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2.18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7.73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5.70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4.16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3.14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2.46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14.85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8.15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4.86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3.32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27.50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9.66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5.00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3.33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98666" name="Line 202"/>
          <p:cNvSpPr>
            <a:spLocks noChangeShapeType="1"/>
          </p:cNvSpPr>
          <p:nvPr/>
        </p:nvSpPr>
        <p:spPr bwMode="auto">
          <a:xfrm flipH="1" flipV="1">
            <a:off x="471488" y="4010025"/>
            <a:ext cx="615950" cy="385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98667" name="Text Box 203"/>
          <p:cNvSpPr txBox="1">
            <a:spLocks noChangeArrowheads="1"/>
          </p:cNvSpPr>
          <p:nvPr/>
        </p:nvSpPr>
        <p:spPr bwMode="auto">
          <a:xfrm>
            <a:off x="611188" y="3932238"/>
            <a:ext cx="649287" cy="42068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i="1"/>
              <a:t>λ</a:t>
            </a:r>
            <a:endParaRPr lang="en-US" altLang="zh-CN" sz="2400">
              <a:latin typeface="宋体" pitchFamily="2" charset="-122"/>
            </a:endParaRPr>
          </a:p>
        </p:txBody>
      </p:sp>
      <p:sp>
        <p:nvSpPr>
          <p:cNvPr id="1598668" name="Text Box 204"/>
          <p:cNvSpPr txBox="1">
            <a:spLocks noChangeArrowheads="1"/>
          </p:cNvSpPr>
          <p:nvPr/>
        </p:nvSpPr>
        <p:spPr bwMode="auto">
          <a:xfrm>
            <a:off x="323850" y="4064000"/>
            <a:ext cx="649288" cy="420688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i="1"/>
              <a:t>m</a:t>
            </a:r>
            <a:endParaRPr lang="en-US" altLang="zh-CN" sz="2400">
              <a:latin typeface="宋体" pitchFamily="2" charset="-122"/>
            </a:endParaRPr>
          </a:p>
        </p:txBody>
      </p:sp>
      <p:sp>
        <p:nvSpPr>
          <p:cNvPr id="1598669" name="Line 205"/>
          <p:cNvSpPr>
            <a:spLocks noChangeShapeType="1"/>
          </p:cNvSpPr>
          <p:nvPr/>
        </p:nvSpPr>
        <p:spPr bwMode="auto">
          <a:xfrm flipH="1" flipV="1">
            <a:off x="4427538" y="5948363"/>
            <a:ext cx="21590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98670" name="Text Box 206"/>
          <p:cNvSpPr txBox="1">
            <a:spLocks noChangeArrowheads="1"/>
          </p:cNvSpPr>
          <p:nvPr/>
        </p:nvSpPr>
        <p:spPr bwMode="auto">
          <a:xfrm>
            <a:off x="4427538" y="6021388"/>
            <a:ext cx="649287" cy="42068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2400" i="1"/>
              <a:t>B</a:t>
            </a:r>
            <a:endParaRPr lang="en-US" altLang="zh-CN" sz="2400">
              <a:latin typeface="宋体" pitchFamily="2" charset="-122"/>
            </a:endParaRPr>
          </a:p>
        </p:txBody>
      </p:sp>
      <p:sp>
        <p:nvSpPr>
          <p:cNvPr id="61" name="动作按钮: 信息 60">
            <a:hlinkClick r:id="rId2" action="ppaction://hlinksldjump" highlightClick="1"/>
          </p:cNvPr>
          <p:cNvSpPr/>
          <p:nvPr/>
        </p:nvSpPr>
        <p:spPr bwMode="auto">
          <a:xfrm>
            <a:off x="8244408" y="476672"/>
            <a:ext cx="504056" cy="504056"/>
          </a:xfrm>
          <a:prstGeom prst="actionButtonInform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3779838" y="1743075"/>
            <a:ext cx="5041901" cy="4565651"/>
            <a:chOff x="3779838" y="1743075"/>
            <a:chExt cx="5041901" cy="4565651"/>
          </a:xfrm>
        </p:grpSpPr>
        <p:sp>
          <p:nvSpPr>
            <p:cNvPr id="63" name="Line 50"/>
            <p:cNvSpPr>
              <a:spLocks noChangeShapeType="1"/>
            </p:cNvSpPr>
            <p:nvPr/>
          </p:nvSpPr>
          <p:spPr bwMode="auto">
            <a:xfrm>
              <a:off x="5292726" y="5797550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4" name="Line 51"/>
            <p:cNvSpPr>
              <a:spLocks noChangeShapeType="1"/>
            </p:cNvSpPr>
            <p:nvPr/>
          </p:nvSpPr>
          <p:spPr bwMode="auto">
            <a:xfrm>
              <a:off x="5580063" y="2557463"/>
              <a:ext cx="0" cy="3455988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5" name="Line 52"/>
            <p:cNvSpPr>
              <a:spLocks noChangeShapeType="1"/>
            </p:cNvSpPr>
            <p:nvPr/>
          </p:nvSpPr>
          <p:spPr bwMode="auto">
            <a:xfrm>
              <a:off x="5868988" y="2557463"/>
              <a:ext cx="0" cy="3455988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6" name="Line 53"/>
            <p:cNvSpPr>
              <a:spLocks noChangeShapeType="1"/>
            </p:cNvSpPr>
            <p:nvPr/>
          </p:nvSpPr>
          <p:spPr bwMode="auto">
            <a:xfrm>
              <a:off x="6156326" y="2557463"/>
              <a:ext cx="0" cy="3455988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7" name="Line 54"/>
            <p:cNvSpPr>
              <a:spLocks noChangeShapeType="1"/>
            </p:cNvSpPr>
            <p:nvPr/>
          </p:nvSpPr>
          <p:spPr bwMode="auto">
            <a:xfrm>
              <a:off x="6443663" y="2557463"/>
              <a:ext cx="0" cy="3455988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8" name="Line 55"/>
            <p:cNvSpPr>
              <a:spLocks noChangeShapeType="1"/>
            </p:cNvSpPr>
            <p:nvPr/>
          </p:nvSpPr>
          <p:spPr bwMode="auto">
            <a:xfrm>
              <a:off x="6732588" y="2557463"/>
              <a:ext cx="0" cy="3455988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9" name="Line 56"/>
            <p:cNvSpPr>
              <a:spLocks noChangeShapeType="1"/>
            </p:cNvSpPr>
            <p:nvPr/>
          </p:nvSpPr>
          <p:spPr bwMode="auto">
            <a:xfrm>
              <a:off x="7019926" y="2557463"/>
              <a:ext cx="0" cy="3455988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70" name="Line 57"/>
            <p:cNvSpPr>
              <a:spLocks noChangeShapeType="1"/>
            </p:cNvSpPr>
            <p:nvPr/>
          </p:nvSpPr>
          <p:spPr bwMode="auto">
            <a:xfrm>
              <a:off x="7308851" y="2557463"/>
              <a:ext cx="0" cy="3455988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71" name="Line 58"/>
            <p:cNvSpPr>
              <a:spLocks noChangeShapeType="1"/>
            </p:cNvSpPr>
            <p:nvPr/>
          </p:nvSpPr>
          <p:spPr bwMode="auto">
            <a:xfrm>
              <a:off x="7596188" y="2557463"/>
              <a:ext cx="0" cy="3455988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72" name="Line 59"/>
            <p:cNvSpPr>
              <a:spLocks noChangeShapeType="1"/>
            </p:cNvSpPr>
            <p:nvPr/>
          </p:nvSpPr>
          <p:spPr bwMode="auto">
            <a:xfrm>
              <a:off x="7885113" y="2557463"/>
              <a:ext cx="0" cy="3455988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73" name="Line 60"/>
            <p:cNvSpPr>
              <a:spLocks noChangeShapeType="1"/>
            </p:cNvSpPr>
            <p:nvPr/>
          </p:nvSpPr>
          <p:spPr bwMode="auto">
            <a:xfrm>
              <a:off x="8172451" y="2557463"/>
              <a:ext cx="0" cy="34559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74" name="Line 61"/>
            <p:cNvSpPr>
              <a:spLocks noChangeShapeType="1"/>
            </p:cNvSpPr>
            <p:nvPr/>
          </p:nvSpPr>
          <p:spPr bwMode="auto">
            <a:xfrm>
              <a:off x="5292726" y="5581650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75" name="Line 62"/>
            <p:cNvSpPr>
              <a:spLocks noChangeShapeType="1"/>
            </p:cNvSpPr>
            <p:nvPr/>
          </p:nvSpPr>
          <p:spPr bwMode="auto">
            <a:xfrm>
              <a:off x="5292726" y="5365750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76" name="Line 63"/>
            <p:cNvSpPr>
              <a:spLocks noChangeShapeType="1"/>
            </p:cNvSpPr>
            <p:nvPr/>
          </p:nvSpPr>
          <p:spPr bwMode="auto">
            <a:xfrm>
              <a:off x="5292726" y="5149850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77" name="Line 64"/>
            <p:cNvSpPr>
              <a:spLocks noChangeShapeType="1"/>
            </p:cNvSpPr>
            <p:nvPr/>
          </p:nvSpPr>
          <p:spPr bwMode="auto">
            <a:xfrm>
              <a:off x="5292726" y="4933950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78" name="Line 65"/>
            <p:cNvSpPr>
              <a:spLocks noChangeShapeType="1"/>
            </p:cNvSpPr>
            <p:nvPr/>
          </p:nvSpPr>
          <p:spPr bwMode="auto">
            <a:xfrm>
              <a:off x="5292726" y="4718050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79" name="Line 66"/>
            <p:cNvSpPr>
              <a:spLocks noChangeShapeType="1"/>
            </p:cNvSpPr>
            <p:nvPr/>
          </p:nvSpPr>
          <p:spPr bwMode="auto">
            <a:xfrm>
              <a:off x="5292726" y="4502150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0" name="Line 67"/>
            <p:cNvSpPr>
              <a:spLocks noChangeShapeType="1"/>
            </p:cNvSpPr>
            <p:nvPr/>
          </p:nvSpPr>
          <p:spPr bwMode="auto">
            <a:xfrm>
              <a:off x="5292726" y="4286250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1" name="Line 68"/>
            <p:cNvSpPr>
              <a:spLocks noChangeShapeType="1"/>
            </p:cNvSpPr>
            <p:nvPr/>
          </p:nvSpPr>
          <p:spPr bwMode="auto">
            <a:xfrm>
              <a:off x="5292726" y="4070350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2" name="Line 69"/>
            <p:cNvSpPr>
              <a:spLocks noChangeShapeType="1"/>
            </p:cNvSpPr>
            <p:nvPr/>
          </p:nvSpPr>
          <p:spPr bwMode="auto">
            <a:xfrm>
              <a:off x="5292726" y="3854450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3" name="Line 70"/>
            <p:cNvSpPr>
              <a:spLocks noChangeShapeType="1"/>
            </p:cNvSpPr>
            <p:nvPr/>
          </p:nvSpPr>
          <p:spPr bwMode="auto">
            <a:xfrm>
              <a:off x="5292726" y="3636963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4" name="Line 71"/>
            <p:cNvSpPr>
              <a:spLocks noChangeShapeType="1"/>
            </p:cNvSpPr>
            <p:nvPr/>
          </p:nvSpPr>
          <p:spPr bwMode="auto">
            <a:xfrm>
              <a:off x="5292726" y="3421063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5" name="Line 72"/>
            <p:cNvSpPr>
              <a:spLocks noChangeShapeType="1"/>
            </p:cNvSpPr>
            <p:nvPr/>
          </p:nvSpPr>
          <p:spPr bwMode="auto">
            <a:xfrm>
              <a:off x="5292726" y="3205163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6" name="Line 73"/>
            <p:cNvSpPr>
              <a:spLocks noChangeShapeType="1"/>
            </p:cNvSpPr>
            <p:nvPr/>
          </p:nvSpPr>
          <p:spPr bwMode="auto">
            <a:xfrm>
              <a:off x="5292726" y="2989263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7" name="Line 74"/>
            <p:cNvSpPr>
              <a:spLocks noChangeShapeType="1"/>
            </p:cNvSpPr>
            <p:nvPr/>
          </p:nvSpPr>
          <p:spPr bwMode="auto">
            <a:xfrm>
              <a:off x="5292726" y="2773363"/>
              <a:ext cx="2879725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8" name="Line 75"/>
            <p:cNvSpPr>
              <a:spLocks noChangeShapeType="1"/>
            </p:cNvSpPr>
            <p:nvPr/>
          </p:nvSpPr>
          <p:spPr bwMode="auto">
            <a:xfrm>
              <a:off x="5292726" y="2557463"/>
              <a:ext cx="28797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9" name="Line 76"/>
            <p:cNvSpPr>
              <a:spLocks noChangeShapeType="1"/>
            </p:cNvSpPr>
            <p:nvPr/>
          </p:nvSpPr>
          <p:spPr bwMode="auto">
            <a:xfrm>
              <a:off x="5292726" y="6013450"/>
              <a:ext cx="28797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0" name="Line 77"/>
            <p:cNvSpPr>
              <a:spLocks noChangeShapeType="1"/>
            </p:cNvSpPr>
            <p:nvPr/>
          </p:nvSpPr>
          <p:spPr bwMode="auto">
            <a:xfrm>
              <a:off x="5292726" y="2557463"/>
              <a:ext cx="0" cy="34559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1" name="Text Box 78"/>
            <p:cNvSpPr txBox="1">
              <a:spLocks noChangeArrowheads="1"/>
            </p:cNvSpPr>
            <p:nvPr/>
          </p:nvSpPr>
          <p:spPr bwMode="auto">
            <a:xfrm>
              <a:off x="4787901" y="2341563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altLang="zh-CN" sz="1800">
                  <a:solidFill>
                    <a:srgbClr val="FF6600"/>
                  </a:solidFill>
                </a:rPr>
                <a:t>16</a:t>
              </a:r>
            </a:p>
          </p:txBody>
        </p:sp>
        <p:sp>
          <p:nvSpPr>
            <p:cNvPr id="92" name="Text Box 79"/>
            <p:cNvSpPr txBox="1">
              <a:spLocks noChangeArrowheads="1"/>
            </p:cNvSpPr>
            <p:nvPr/>
          </p:nvSpPr>
          <p:spPr bwMode="auto">
            <a:xfrm>
              <a:off x="4787901" y="2773363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altLang="zh-CN" sz="1800">
                  <a:solidFill>
                    <a:srgbClr val="FF6600"/>
                  </a:solidFill>
                </a:rPr>
                <a:t>14</a:t>
              </a:r>
            </a:p>
          </p:txBody>
        </p:sp>
        <p:sp>
          <p:nvSpPr>
            <p:cNvPr id="93" name="Text Box 80"/>
            <p:cNvSpPr txBox="1">
              <a:spLocks noChangeArrowheads="1"/>
            </p:cNvSpPr>
            <p:nvPr/>
          </p:nvSpPr>
          <p:spPr bwMode="auto">
            <a:xfrm>
              <a:off x="4787901" y="3205163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altLang="zh-CN" sz="1800">
                  <a:solidFill>
                    <a:srgbClr val="FF6600"/>
                  </a:solidFill>
                </a:rPr>
                <a:t>12</a:t>
              </a:r>
            </a:p>
          </p:txBody>
        </p:sp>
        <p:sp>
          <p:nvSpPr>
            <p:cNvPr id="94" name="Text Box 81"/>
            <p:cNvSpPr txBox="1">
              <a:spLocks noChangeArrowheads="1"/>
            </p:cNvSpPr>
            <p:nvPr/>
          </p:nvSpPr>
          <p:spPr bwMode="auto">
            <a:xfrm>
              <a:off x="4787901" y="3636963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altLang="zh-CN" sz="1800">
                  <a:solidFill>
                    <a:srgbClr val="FF6600"/>
                  </a:solidFill>
                </a:rPr>
                <a:t>10</a:t>
              </a:r>
            </a:p>
          </p:txBody>
        </p:sp>
        <p:sp>
          <p:nvSpPr>
            <p:cNvPr id="95" name="Text Box 82"/>
            <p:cNvSpPr txBox="1">
              <a:spLocks noChangeArrowheads="1"/>
            </p:cNvSpPr>
            <p:nvPr/>
          </p:nvSpPr>
          <p:spPr bwMode="auto">
            <a:xfrm>
              <a:off x="4787901" y="4070350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altLang="zh-CN" sz="1800">
                  <a:solidFill>
                    <a:srgbClr val="FF6600"/>
                  </a:solidFill>
                </a:rPr>
                <a:t>8</a:t>
              </a:r>
            </a:p>
          </p:txBody>
        </p:sp>
        <p:sp>
          <p:nvSpPr>
            <p:cNvPr id="96" name="Text Box 83"/>
            <p:cNvSpPr txBox="1">
              <a:spLocks noChangeArrowheads="1"/>
            </p:cNvSpPr>
            <p:nvPr/>
          </p:nvSpPr>
          <p:spPr bwMode="auto">
            <a:xfrm>
              <a:off x="4787901" y="4502150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altLang="zh-CN" sz="1800">
                  <a:solidFill>
                    <a:srgbClr val="FF6600"/>
                  </a:solidFill>
                </a:rPr>
                <a:t>6</a:t>
              </a:r>
            </a:p>
          </p:txBody>
        </p:sp>
        <p:sp>
          <p:nvSpPr>
            <p:cNvPr id="97" name="Text Box 84"/>
            <p:cNvSpPr txBox="1">
              <a:spLocks noChangeArrowheads="1"/>
            </p:cNvSpPr>
            <p:nvPr/>
          </p:nvSpPr>
          <p:spPr bwMode="auto">
            <a:xfrm>
              <a:off x="4787901" y="4933950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altLang="zh-CN" sz="1800">
                  <a:solidFill>
                    <a:srgbClr val="FF6600"/>
                  </a:solidFill>
                </a:rPr>
                <a:t>4</a:t>
              </a:r>
            </a:p>
          </p:txBody>
        </p:sp>
        <p:sp>
          <p:nvSpPr>
            <p:cNvPr id="98" name="Text Box 85"/>
            <p:cNvSpPr txBox="1">
              <a:spLocks noChangeArrowheads="1"/>
            </p:cNvSpPr>
            <p:nvPr/>
          </p:nvSpPr>
          <p:spPr bwMode="auto">
            <a:xfrm>
              <a:off x="4787901" y="5365750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altLang="zh-CN" sz="1800">
                  <a:solidFill>
                    <a:srgbClr val="FF6600"/>
                  </a:solidFill>
                </a:rPr>
                <a:t>2</a:t>
              </a:r>
            </a:p>
          </p:txBody>
        </p:sp>
        <p:sp>
          <p:nvSpPr>
            <p:cNvPr id="99" name="Text Box 86"/>
            <p:cNvSpPr txBox="1">
              <a:spLocks noChangeArrowheads="1"/>
            </p:cNvSpPr>
            <p:nvPr/>
          </p:nvSpPr>
          <p:spPr bwMode="auto">
            <a:xfrm>
              <a:off x="4787901" y="5797550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altLang="zh-CN" sz="1800">
                  <a:solidFill>
                    <a:srgbClr val="FF6600"/>
                  </a:solidFill>
                </a:rPr>
                <a:t>0</a:t>
              </a:r>
            </a:p>
          </p:txBody>
        </p:sp>
        <p:sp>
          <p:nvSpPr>
            <p:cNvPr id="100" name="Text Box 87"/>
            <p:cNvSpPr txBox="1">
              <a:spLocks noChangeArrowheads="1"/>
            </p:cNvSpPr>
            <p:nvPr/>
          </p:nvSpPr>
          <p:spPr bwMode="auto">
            <a:xfrm>
              <a:off x="5651501" y="5942013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800">
                  <a:solidFill>
                    <a:srgbClr val="FF6600"/>
                  </a:solidFill>
                </a:rPr>
                <a:t>0.2</a:t>
              </a:r>
            </a:p>
          </p:txBody>
        </p:sp>
        <p:sp>
          <p:nvSpPr>
            <p:cNvPr id="101" name="Text Box 88"/>
            <p:cNvSpPr txBox="1">
              <a:spLocks noChangeArrowheads="1"/>
            </p:cNvSpPr>
            <p:nvPr/>
          </p:nvSpPr>
          <p:spPr bwMode="auto">
            <a:xfrm>
              <a:off x="6227763" y="5942013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800">
                  <a:solidFill>
                    <a:srgbClr val="FF6600"/>
                  </a:solidFill>
                </a:rPr>
                <a:t>0.4</a:t>
              </a:r>
            </a:p>
          </p:txBody>
        </p:sp>
        <p:sp>
          <p:nvSpPr>
            <p:cNvPr id="102" name="Text Box 89"/>
            <p:cNvSpPr txBox="1">
              <a:spLocks noChangeArrowheads="1"/>
            </p:cNvSpPr>
            <p:nvPr/>
          </p:nvSpPr>
          <p:spPr bwMode="auto">
            <a:xfrm>
              <a:off x="6732588" y="5942013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800">
                  <a:solidFill>
                    <a:srgbClr val="FF6600"/>
                  </a:solidFill>
                </a:rPr>
                <a:t>0.6</a:t>
              </a:r>
            </a:p>
          </p:txBody>
        </p:sp>
        <p:sp>
          <p:nvSpPr>
            <p:cNvPr id="103" name="Text Box 90"/>
            <p:cNvSpPr txBox="1">
              <a:spLocks noChangeArrowheads="1"/>
            </p:cNvSpPr>
            <p:nvPr/>
          </p:nvSpPr>
          <p:spPr bwMode="auto">
            <a:xfrm>
              <a:off x="7308851" y="5942013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800">
                  <a:solidFill>
                    <a:srgbClr val="FF6600"/>
                  </a:solidFill>
                </a:rPr>
                <a:t>0.8</a:t>
              </a:r>
            </a:p>
          </p:txBody>
        </p:sp>
        <p:sp>
          <p:nvSpPr>
            <p:cNvPr id="105" name="Text Box 91"/>
            <p:cNvSpPr txBox="1">
              <a:spLocks noChangeArrowheads="1"/>
            </p:cNvSpPr>
            <p:nvPr/>
          </p:nvSpPr>
          <p:spPr bwMode="auto">
            <a:xfrm>
              <a:off x="7956551" y="5942013"/>
              <a:ext cx="504825" cy="36671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800">
                  <a:solidFill>
                    <a:srgbClr val="FF6600"/>
                  </a:solidFill>
                </a:rPr>
                <a:t>1.0</a:t>
              </a:r>
            </a:p>
          </p:txBody>
        </p:sp>
        <p:sp>
          <p:nvSpPr>
            <p:cNvPr id="106" name="Text Box 92"/>
            <p:cNvSpPr txBox="1">
              <a:spLocks noChangeArrowheads="1"/>
            </p:cNvSpPr>
            <p:nvPr/>
          </p:nvSpPr>
          <p:spPr bwMode="auto">
            <a:xfrm>
              <a:off x="3779838" y="1743075"/>
              <a:ext cx="2590800" cy="74930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400" i="1">
                  <a:solidFill>
                    <a:srgbClr val="FF6600"/>
                  </a:solidFill>
                </a:rPr>
                <a:t>B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400">
                  <a:solidFill>
                    <a:srgbClr val="FF6600"/>
                  </a:solidFill>
                  <a:latin typeface="宋体" pitchFamily="2" charset="-122"/>
                </a:rPr>
                <a:t>(</a:t>
              </a:r>
              <a:r>
                <a:rPr lang="zh-CN" altLang="en-US" sz="2400">
                  <a:solidFill>
                    <a:srgbClr val="FF6600"/>
                  </a:solidFill>
                </a:rPr>
                <a:t>字数</a:t>
              </a:r>
              <a:r>
                <a:rPr lang="en-US" altLang="zh-CN" sz="2400">
                  <a:solidFill>
                    <a:srgbClr val="FF6600"/>
                  </a:solidFill>
                </a:rPr>
                <a:t>/</a:t>
              </a:r>
              <a:r>
                <a:rPr lang="zh-CN" altLang="en-US" sz="2400">
                  <a:solidFill>
                    <a:srgbClr val="FF6600"/>
                  </a:solidFill>
                </a:rPr>
                <a:t>主存周期</a:t>
              </a:r>
              <a:r>
                <a:rPr lang="en-US" altLang="zh-CN" sz="2400">
                  <a:solidFill>
                    <a:srgbClr val="FF6600"/>
                  </a:solidFill>
                  <a:latin typeface="宋体" pitchFamily="2" charset="-122"/>
                </a:rPr>
                <a:t>)</a:t>
              </a:r>
            </a:p>
          </p:txBody>
        </p:sp>
        <p:sp>
          <p:nvSpPr>
            <p:cNvPr id="107" name="Freeform 93"/>
            <p:cNvSpPr>
              <a:spLocks/>
            </p:cNvSpPr>
            <p:nvPr/>
          </p:nvSpPr>
          <p:spPr bwMode="auto">
            <a:xfrm>
              <a:off x="5292726" y="2563813"/>
              <a:ext cx="2879725" cy="32416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6" y="1180"/>
                </a:cxn>
                <a:cxn ang="0">
                  <a:pos x="589" y="1679"/>
                </a:cxn>
                <a:cxn ang="0">
                  <a:pos x="1134" y="1951"/>
                </a:cxn>
                <a:cxn ang="0">
                  <a:pos x="1814" y="2042"/>
                </a:cxn>
              </a:cxnLst>
              <a:rect l="0" t="0" r="r" b="b"/>
              <a:pathLst>
                <a:path w="1814" h="2042">
                  <a:moveTo>
                    <a:pt x="0" y="0"/>
                  </a:moveTo>
                  <a:cubicBezTo>
                    <a:pt x="64" y="450"/>
                    <a:pt x="128" y="900"/>
                    <a:pt x="226" y="1180"/>
                  </a:cubicBezTo>
                  <a:cubicBezTo>
                    <a:pt x="324" y="1460"/>
                    <a:pt x="438" y="1551"/>
                    <a:pt x="589" y="1679"/>
                  </a:cubicBezTo>
                  <a:cubicBezTo>
                    <a:pt x="740" y="1807"/>
                    <a:pt x="930" y="1890"/>
                    <a:pt x="1134" y="1951"/>
                  </a:cubicBezTo>
                  <a:cubicBezTo>
                    <a:pt x="1338" y="2012"/>
                    <a:pt x="1576" y="2027"/>
                    <a:pt x="1814" y="2042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8" name="Freeform 94"/>
            <p:cNvSpPr>
              <a:spLocks/>
            </p:cNvSpPr>
            <p:nvPr/>
          </p:nvSpPr>
          <p:spPr bwMode="auto">
            <a:xfrm>
              <a:off x="5292726" y="4292600"/>
              <a:ext cx="2879725" cy="15128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2" y="408"/>
                </a:cxn>
                <a:cxn ang="0">
                  <a:pos x="544" y="635"/>
                </a:cxn>
                <a:cxn ang="0">
                  <a:pos x="1043" y="862"/>
                </a:cxn>
                <a:cxn ang="0">
                  <a:pos x="1814" y="953"/>
                </a:cxn>
              </a:cxnLst>
              <a:rect l="0" t="0" r="r" b="b"/>
              <a:pathLst>
                <a:path w="1814" h="953">
                  <a:moveTo>
                    <a:pt x="0" y="0"/>
                  </a:moveTo>
                  <a:cubicBezTo>
                    <a:pt x="90" y="151"/>
                    <a:pt x="181" y="302"/>
                    <a:pt x="272" y="408"/>
                  </a:cubicBezTo>
                  <a:cubicBezTo>
                    <a:pt x="363" y="514"/>
                    <a:pt x="416" y="559"/>
                    <a:pt x="544" y="635"/>
                  </a:cubicBezTo>
                  <a:cubicBezTo>
                    <a:pt x="672" y="711"/>
                    <a:pt x="831" y="809"/>
                    <a:pt x="1043" y="862"/>
                  </a:cubicBezTo>
                  <a:cubicBezTo>
                    <a:pt x="1255" y="915"/>
                    <a:pt x="1534" y="934"/>
                    <a:pt x="1814" y="953"/>
                  </a:cubicBezTo>
                </a:path>
              </a:pathLst>
            </a:custGeom>
            <a:noFill/>
            <a:ln w="28575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9" name="Freeform 95"/>
            <p:cNvSpPr>
              <a:spLocks/>
            </p:cNvSpPr>
            <p:nvPr/>
          </p:nvSpPr>
          <p:spPr bwMode="auto">
            <a:xfrm>
              <a:off x="5292726" y="5157192"/>
              <a:ext cx="2879725" cy="6482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2" y="227"/>
                </a:cxn>
                <a:cxn ang="0">
                  <a:pos x="725" y="409"/>
                </a:cxn>
                <a:cxn ang="0">
                  <a:pos x="1134" y="499"/>
                </a:cxn>
                <a:cxn ang="0">
                  <a:pos x="1814" y="545"/>
                </a:cxn>
              </a:cxnLst>
              <a:rect l="0" t="0" r="r" b="b"/>
              <a:pathLst>
                <a:path w="1814" h="545">
                  <a:moveTo>
                    <a:pt x="0" y="0"/>
                  </a:moveTo>
                  <a:cubicBezTo>
                    <a:pt x="75" y="79"/>
                    <a:pt x="151" y="159"/>
                    <a:pt x="272" y="227"/>
                  </a:cubicBezTo>
                  <a:cubicBezTo>
                    <a:pt x="393" y="295"/>
                    <a:pt x="581" y="364"/>
                    <a:pt x="725" y="409"/>
                  </a:cubicBezTo>
                  <a:cubicBezTo>
                    <a:pt x="869" y="454"/>
                    <a:pt x="953" y="476"/>
                    <a:pt x="1134" y="499"/>
                  </a:cubicBezTo>
                  <a:cubicBezTo>
                    <a:pt x="1315" y="522"/>
                    <a:pt x="1564" y="533"/>
                    <a:pt x="1814" y="545"/>
                  </a:cubicBezTo>
                </a:path>
              </a:pathLst>
            </a:cu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>
              <a:noAutofit/>
            </a:bodyPr>
            <a:lstStyle/>
            <a:p>
              <a:endParaRPr lang="zh-CN" altLang="en-US"/>
            </a:p>
          </p:txBody>
        </p:sp>
        <p:sp>
          <p:nvSpPr>
            <p:cNvPr id="110" name="Text Box 96"/>
            <p:cNvSpPr txBox="1">
              <a:spLocks noChangeArrowheads="1"/>
            </p:cNvSpPr>
            <p:nvPr/>
          </p:nvSpPr>
          <p:spPr bwMode="auto">
            <a:xfrm>
              <a:off x="5435601" y="3644900"/>
              <a:ext cx="1008063" cy="39687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2000" i="1">
                  <a:solidFill>
                    <a:srgbClr val="0000FF"/>
                  </a:solidFill>
                </a:rPr>
                <a:t>m</a:t>
              </a:r>
              <a:r>
                <a:rPr lang="zh-CN" altLang="en-US" sz="2000">
                  <a:solidFill>
                    <a:srgbClr val="0000FF"/>
                  </a:solidFill>
                </a:rPr>
                <a:t>＝</a:t>
              </a:r>
              <a:r>
                <a:rPr lang="en-US" altLang="zh-CN" sz="2000">
                  <a:solidFill>
                    <a:srgbClr val="0000FF"/>
                  </a:solidFill>
                </a:rPr>
                <a:t>16</a:t>
              </a:r>
            </a:p>
          </p:txBody>
        </p:sp>
        <p:sp>
          <p:nvSpPr>
            <p:cNvPr id="111" name="Text Box 97"/>
            <p:cNvSpPr txBox="1">
              <a:spLocks noChangeArrowheads="1"/>
            </p:cNvSpPr>
            <p:nvPr/>
          </p:nvSpPr>
          <p:spPr bwMode="auto">
            <a:xfrm>
              <a:off x="5292129" y="5480397"/>
              <a:ext cx="1008063" cy="39687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2000" i="1">
                  <a:solidFill>
                    <a:srgbClr val="008000"/>
                  </a:solidFill>
                </a:rPr>
                <a:t>m</a:t>
              </a:r>
              <a:r>
                <a:rPr lang="zh-CN" altLang="en-US" sz="2000">
                  <a:solidFill>
                    <a:srgbClr val="008000"/>
                  </a:solidFill>
                </a:rPr>
                <a:t>＝</a:t>
              </a:r>
              <a:r>
                <a:rPr lang="en-US" altLang="zh-CN" sz="2000">
                  <a:solidFill>
                    <a:srgbClr val="008000"/>
                  </a:solidFill>
                </a:rPr>
                <a:t>4</a:t>
              </a:r>
            </a:p>
          </p:txBody>
        </p:sp>
        <p:sp>
          <p:nvSpPr>
            <p:cNvPr id="112" name="Text Box 98"/>
            <p:cNvSpPr txBox="1">
              <a:spLocks noChangeArrowheads="1"/>
            </p:cNvSpPr>
            <p:nvPr/>
          </p:nvSpPr>
          <p:spPr bwMode="auto">
            <a:xfrm>
              <a:off x="4788073" y="4653136"/>
              <a:ext cx="1008063" cy="39687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2000" i="1">
                  <a:solidFill>
                    <a:srgbClr val="FF0066"/>
                  </a:solidFill>
                </a:rPr>
                <a:t>m</a:t>
              </a:r>
              <a:r>
                <a:rPr lang="zh-CN" altLang="en-US" sz="2000">
                  <a:solidFill>
                    <a:srgbClr val="FF0066"/>
                  </a:solidFill>
                </a:rPr>
                <a:t>＝</a:t>
              </a:r>
              <a:r>
                <a:rPr lang="en-US" altLang="zh-CN" sz="2000">
                  <a:solidFill>
                    <a:srgbClr val="FF0066"/>
                  </a:solidFill>
                </a:rPr>
                <a:t>8</a:t>
              </a:r>
            </a:p>
          </p:txBody>
        </p:sp>
        <p:sp>
          <p:nvSpPr>
            <p:cNvPr id="113" name="Text Box 99"/>
            <p:cNvSpPr txBox="1">
              <a:spLocks noChangeArrowheads="1"/>
            </p:cNvSpPr>
            <p:nvPr/>
          </p:nvSpPr>
          <p:spPr bwMode="auto">
            <a:xfrm>
              <a:off x="8172451" y="5661025"/>
              <a:ext cx="649288" cy="53022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3200" i="1">
                  <a:solidFill>
                    <a:srgbClr val="FF6600"/>
                  </a:solidFill>
                </a:rPr>
                <a:t>λ</a:t>
              </a:r>
              <a:endParaRPr lang="en-US" altLang="zh-CN" sz="3200">
                <a:solidFill>
                  <a:srgbClr val="FF6600"/>
                </a:solidFill>
                <a:latin typeface="宋体" pitchFamily="2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B9AD06E-98D8-4F1E-8D1E-5FC034467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676" y="1331982"/>
            <a:ext cx="1205307" cy="87288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5" name="矩形 114">
            <a:extLst>
              <a:ext uri="{FF2B5EF4-FFF2-40B4-BE49-F238E27FC236}">
                <a16:creationId xmlns:a16="http://schemas.microsoft.com/office/drawing/2014/main" id="{51A9F297-61BE-4280-AA79-814CA2B5BA16}"/>
              </a:ext>
            </a:extLst>
          </p:cNvPr>
          <p:cNvSpPr/>
          <p:nvPr/>
        </p:nvSpPr>
        <p:spPr>
          <a:xfrm>
            <a:off x="7610015" y="1139077"/>
            <a:ext cx="1103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66FF"/>
                </a:solidFill>
                <a:latin typeface="Vladimir Script" panose="03050402040407070305" pitchFamily="66" charset="0"/>
              </a:rPr>
              <a:t>The End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98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598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5D3E2EC-4408-4DDB-84C2-A7E3529E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本章涉及到的</a:t>
            </a:r>
            <a:r>
              <a:rPr lang="zh-CN" altLang="en-US" dirty="0">
                <a:solidFill>
                  <a:srgbClr val="FF0000"/>
                </a:solidFill>
              </a:rPr>
              <a:t>存储器</a:t>
            </a:r>
            <a:r>
              <a:rPr lang="zh-CN" altLang="en-US" dirty="0">
                <a:solidFill>
                  <a:srgbClr val="008000"/>
                </a:solidFill>
              </a:rPr>
              <a:t>类型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A5C3641-4B6E-4751-B4DB-8629A6E34E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A94335-F7BF-4350-802B-D0E25F25B085}" type="slidenum">
              <a:rPr lang="zh-CN" altLang="en-US" smtClean="0"/>
              <a:pPr/>
              <a:t>88</a:t>
            </a:fld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451214-E247-415F-BDFB-724191C1388D}"/>
              </a:ext>
            </a:extLst>
          </p:cNvPr>
          <p:cNvSpPr/>
          <p:nvPr/>
        </p:nvSpPr>
        <p:spPr>
          <a:xfrm>
            <a:off x="35496" y="1456847"/>
            <a:ext cx="162897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存储器</a:t>
            </a:r>
            <a:endParaRPr lang="en-US" altLang="zh-CN" dirty="0"/>
          </a:p>
          <a:p>
            <a:pPr>
              <a:spcBef>
                <a:spcPts val="0"/>
              </a:spcBef>
            </a:pPr>
            <a:r>
              <a:rPr lang="en-US" altLang="zh-CN" dirty="0">
                <a:latin typeface="+mn-ea"/>
                <a:ea typeface="+mn-ea"/>
              </a:rPr>
              <a:t>(</a:t>
            </a:r>
            <a:r>
              <a:rPr lang="zh-CN" altLang="en-US" dirty="0"/>
              <a:t>基本型</a:t>
            </a:r>
            <a:r>
              <a:rPr lang="en-US" altLang="zh-CN" dirty="0">
                <a:latin typeface="+mn-ea"/>
                <a:ea typeface="+mn-ea"/>
              </a:rPr>
              <a:t>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D7DCFE-082F-484E-9459-FFC2B22C532D}"/>
              </a:ext>
            </a:extLst>
          </p:cNvPr>
          <p:cNvSpPr/>
          <p:nvPr/>
        </p:nvSpPr>
        <p:spPr>
          <a:xfrm>
            <a:off x="36872" y="4923165"/>
            <a:ext cx="162897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存储器</a:t>
            </a:r>
            <a:endParaRPr lang="en-US" altLang="zh-CN" dirty="0"/>
          </a:p>
          <a:p>
            <a:pPr>
              <a:spcBef>
                <a:spcPts val="0"/>
              </a:spcBef>
            </a:pPr>
            <a:r>
              <a:rPr lang="en-US" altLang="zh-CN" dirty="0">
                <a:latin typeface="+mn-ea"/>
              </a:rPr>
              <a:t>(</a:t>
            </a:r>
            <a:r>
              <a:rPr lang="zh-CN" altLang="en-US" dirty="0"/>
              <a:t>复合型</a:t>
            </a:r>
            <a:r>
              <a:rPr lang="en-US" altLang="zh-CN" dirty="0">
                <a:latin typeface="+mn-ea"/>
              </a:rPr>
              <a:t>)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726B09D6-419E-4834-9E3C-321CD9D76B06}"/>
              </a:ext>
            </a:extLst>
          </p:cNvPr>
          <p:cNvSpPr/>
          <p:nvPr/>
        </p:nvSpPr>
        <p:spPr bwMode="auto">
          <a:xfrm>
            <a:off x="1458835" y="1313699"/>
            <a:ext cx="432048" cy="2626843"/>
          </a:xfrm>
          <a:prstGeom prst="leftBrace">
            <a:avLst>
              <a:gd name="adj1" fmla="val 25168"/>
              <a:gd name="adj2" fmla="val 17641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D905357-0050-4F9D-8CC6-B554954563A9}"/>
              </a:ext>
            </a:extLst>
          </p:cNvPr>
          <p:cNvSpPr/>
          <p:nvPr/>
        </p:nvSpPr>
        <p:spPr>
          <a:xfrm>
            <a:off x="5573738" y="2582114"/>
            <a:ext cx="34131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zh-CN" dirty="0">
                <a:solidFill>
                  <a:srgbClr val="0070C0"/>
                </a:solidFill>
                <a:latin typeface="+mn-lt"/>
                <a:ea typeface="+mn-ea"/>
              </a:rPr>
              <a:t>EPROM </a:t>
            </a:r>
            <a:r>
              <a:rPr lang="zh-CN" altLang="en-US" dirty="0">
                <a:solidFill>
                  <a:srgbClr val="0070C0"/>
                </a:solidFill>
                <a:latin typeface="+mn-lt"/>
                <a:ea typeface="+mn-ea"/>
              </a:rPr>
              <a:t>紫外线擦除</a:t>
            </a:r>
            <a:endParaRPr lang="en-US" altLang="zh-CN" dirty="0">
              <a:solidFill>
                <a:srgbClr val="0070C0"/>
              </a:solidFill>
              <a:latin typeface="+mn-lt"/>
              <a:ea typeface="+mn-ea"/>
            </a:endParaRPr>
          </a:p>
          <a:p>
            <a:pPr algn="l">
              <a:spcBef>
                <a:spcPts val="0"/>
              </a:spcBef>
            </a:pPr>
            <a:r>
              <a:rPr lang="en-US" altLang="zh-CN" dirty="0">
                <a:solidFill>
                  <a:srgbClr val="0070C0"/>
                </a:solidFill>
                <a:latin typeface="+mn-lt"/>
                <a:ea typeface="+mn-ea"/>
              </a:rPr>
              <a:t>E</a:t>
            </a:r>
            <a:r>
              <a:rPr lang="en-US" altLang="zh-CN" baseline="30000" dirty="0">
                <a:solidFill>
                  <a:srgbClr val="0070C0"/>
                </a:solidFill>
                <a:latin typeface="+mn-lt"/>
                <a:ea typeface="+mn-ea"/>
              </a:rPr>
              <a:t>2</a:t>
            </a:r>
            <a:r>
              <a:rPr lang="en-US" altLang="zh-CN" dirty="0">
                <a:solidFill>
                  <a:srgbClr val="0070C0"/>
                </a:solidFill>
                <a:latin typeface="+mn-lt"/>
                <a:ea typeface="+mn-ea"/>
              </a:rPr>
              <a:t>PROM </a:t>
            </a:r>
            <a:r>
              <a:rPr lang="zh-CN" altLang="en-US" dirty="0">
                <a:solidFill>
                  <a:srgbClr val="0070C0"/>
                </a:solidFill>
                <a:latin typeface="+mn-lt"/>
                <a:ea typeface="+mn-ea"/>
              </a:rPr>
              <a:t>电擦除</a:t>
            </a:r>
            <a:endParaRPr lang="en-US" altLang="zh-CN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5C16D0-A8BA-4B93-8798-67801ADA4728}"/>
              </a:ext>
            </a:extLst>
          </p:cNvPr>
          <p:cNvSpPr/>
          <p:nvPr/>
        </p:nvSpPr>
        <p:spPr>
          <a:xfrm>
            <a:off x="1800999" y="3417323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ts val="0"/>
              </a:spcBef>
            </a:pPr>
            <a:r>
              <a:rPr lang="zh-CN" altLang="en-US" dirty="0"/>
              <a:t>磁：</a:t>
            </a:r>
            <a:r>
              <a:rPr lang="zh-CN" altLang="en-US" dirty="0">
                <a:solidFill>
                  <a:srgbClr val="008000"/>
                </a:solidFill>
              </a:rPr>
              <a:t>磁盘</a:t>
            </a:r>
            <a:endParaRPr lang="en-US" altLang="zh-CN" dirty="0">
              <a:solidFill>
                <a:srgbClr val="008000"/>
              </a:solidFill>
              <a:latin typeface="+mn-ea"/>
              <a:ea typeface="+mn-ea"/>
            </a:endParaRP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4B006C4E-2698-4B1C-A2E9-22D1A5C7156F}"/>
              </a:ext>
            </a:extLst>
          </p:cNvPr>
          <p:cNvSpPr/>
          <p:nvPr/>
        </p:nvSpPr>
        <p:spPr bwMode="auto">
          <a:xfrm>
            <a:off x="1458836" y="4923165"/>
            <a:ext cx="432047" cy="862446"/>
          </a:xfrm>
          <a:prstGeom prst="leftBrace">
            <a:avLst>
              <a:gd name="adj1" fmla="val 25168"/>
              <a:gd name="adj2" fmla="val 30595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7BB80CD-7ABD-44A7-9444-55302C1CFC6D}"/>
              </a:ext>
            </a:extLst>
          </p:cNvPr>
          <p:cNvSpPr/>
          <p:nvPr/>
        </p:nvSpPr>
        <p:spPr>
          <a:xfrm>
            <a:off x="1897438" y="4864916"/>
            <a:ext cx="5594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/>
              <a:t>半导体：</a:t>
            </a:r>
            <a:r>
              <a:rPr lang="zh-CN" altLang="en-US" dirty="0">
                <a:solidFill>
                  <a:srgbClr val="996633"/>
                </a:solidFill>
              </a:rPr>
              <a:t>多端口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96633"/>
                </a:solidFill>
              </a:rPr>
              <a:t>多体交叉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96633"/>
                </a:solidFill>
              </a:rPr>
              <a:t>相联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597E572-9A67-495A-A6B8-87CFB1D2A001}"/>
              </a:ext>
            </a:extLst>
          </p:cNvPr>
          <p:cNvSpPr/>
          <p:nvPr/>
        </p:nvSpPr>
        <p:spPr>
          <a:xfrm>
            <a:off x="1890883" y="5350982"/>
            <a:ext cx="36295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/>
              <a:t>磁：</a:t>
            </a:r>
            <a:r>
              <a:rPr lang="zh-CN" altLang="en-US" dirty="0">
                <a:solidFill>
                  <a:srgbClr val="996633"/>
                </a:solidFill>
              </a:rPr>
              <a:t>磁盘阵列</a:t>
            </a:r>
            <a:r>
              <a:rPr lang="en-US" altLang="zh-CN" dirty="0">
                <a:latin typeface="+mn-ea"/>
              </a:rPr>
              <a:t>(</a:t>
            </a:r>
            <a:r>
              <a:rPr lang="en-US" altLang="zh-CN" dirty="0"/>
              <a:t>RAID</a:t>
            </a:r>
            <a:r>
              <a:rPr lang="en-US" altLang="zh-CN" dirty="0">
                <a:latin typeface="+mn-ea"/>
              </a:rPr>
              <a:t>)</a:t>
            </a:r>
            <a:endParaRPr lang="zh-CN" altLang="en-US" dirty="0">
              <a:solidFill>
                <a:srgbClr val="996633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5D47BB2-2641-44A2-8093-73C921992DDC}"/>
              </a:ext>
            </a:extLst>
          </p:cNvPr>
          <p:cNvSpPr/>
          <p:nvPr/>
        </p:nvSpPr>
        <p:spPr>
          <a:xfrm>
            <a:off x="3112385" y="957108"/>
            <a:ext cx="2233304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ts val="0"/>
              </a:spcBef>
            </a:pPr>
            <a:r>
              <a:rPr lang="zh-CN" altLang="en-US" dirty="0">
                <a:latin typeface="+mn-lt"/>
              </a:rPr>
              <a:t>易失 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RAM</a:t>
            </a:r>
          </a:p>
          <a:p>
            <a:pPr algn="l">
              <a:spcBef>
                <a:spcPts val="0"/>
              </a:spcBef>
            </a:pPr>
            <a:endParaRPr lang="en-US" altLang="zh-CN" dirty="0">
              <a:latin typeface="+mn-lt"/>
            </a:endParaRPr>
          </a:p>
          <a:p>
            <a:pPr algn="l">
              <a:spcBef>
                <a:spcPts val="0"/>
              </a:spcBef>
            </a:pPr>
            <a:endParaRPr lang="en-US" altLang="zh-CN" dirty="0">
              <a:latin typeface="+mn-lt"/>
            </a:endParaRPr>
          </a:p>
          <a:p>
            <a:pPr algn="l">
              <a:spcBef>
                <a:spcPts val="0"/>
              </a:spcBef>
            </a:pPr>
            <a:endParaRPr lang="en-US" altLang="zh-CN" dirty="0">
              <a:latin typeface="+mn-lt"/>
            </a:endParaRPr>
          </a:p>
          <a:p>
            <a:pPr algn="l"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</a:rPr>
              <a:t>非易失 </a:t>
            </a:r>
            <a:r>
              <a:rPr lang="en-US" altLang="zh-CN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ROM</a:t>
            </a: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E9032E5A-A18C-4C36-896E-0D74F4FC8F97}"/>
              </a:ext>
            </a:extLst>
          </p:cNvPr>
          <p:cNvSpPr/>
          <p:nvPr/>
        </p:nvSpPr>
        <p:spPr bwMode="auto">
          <a:xfrm>
            <a:off x="2901331" y="977843"/>
            <a:ext cx="432048" cy="2226034"/>
          </a:xfrm>
          <a:prstGeom prst="leftBrace">
            <a:avLst>
              <a:gd name="adj1" fmla="val 25168"/>
              <a:gd name="adj2" fmla="val 32519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91A132E5-01F5-4A64-BAA9-9F6BE23FFD7E}"/>
              </a:ext>
            </a:extLst>
          </p:cNvPr>
          <p:cNvSpPr/>
          <p:nvPr/>
        </p:nvSpPr>
        <p:spPr bwMode="auto">
          <a:xfrm>
            <a:off x="5295128" y="2690627"/>
            <a:ext cx="350618" cy="777454"/>
          </a:xfrm>
          <a:prstGeom prst="leftBrace">
            <a:avLst>
              <a:gd name="adj1" fmla="val 25168"/>
              <a:gd name="adj2" fmla="val 32519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EBA22F2-A404-47FA-B6A7-112AED29555C}"/>
              </a:ext>
            </a:extLst>
          </p:cNvPr>
          <p:cNvSpPr/>
          <p:nvPr/>
        </p:nvSpPr>
        <p:spPr>
          <a:xfrm>
            <a:off x="5213698" y="869187"/>
            <a:ext cx="29787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zh-CN" dirty="0">
                <a:solidFill>
                  <a:srgbClr val="D60093"/>
                </a:solidFill>
                <a:latin typeface="+mn-lt"/>
                <a:ea typeface="+mn-ea"/>
              </a:rPr>
              <a:t>SRAM</a:t>
            </a:r>
          </a:p>
          <a:p>
            <a:pPr algn="l">
              <a:spcBef>
                <a:spcPts val="0"/>
              </a:spcBef>
            </a:pPr>
            <a:r>
              <a:rPr lang="en-US" altLang="zh-CN" dirty="0">
                <a:solidFill>
                  <a:srgbClr val="D60093"/>
                </a:solidFill>
                <a:latin typeface="+mn-lt"/>
                <a:ea typeface="+mn-ea"/>
              </a:rPr>
              <a:t>DRAM</a:t>
            </a:r>
            <a:r>
              <a:rPr lang="en-US" altLang="zh-CN" dirty="0">
                <a:latin typeface="+mn-ea"/>
                <a:ea typeface="+mn-ea"/>
              </a:rPr>
              <a:t>→</a:t>
            </a:r>
            <a:r>
              <a:rPr lang="en-US" altLang="zh-CN" dirty="0">
                <a:solidFill>
                  <a:srgbClr val="FF6600"/>
                </a:solidFill>
                <a:latin typeface="+mn-lt"/>
                <a:ea typeface="+mn-ea"/>
              </a:rPr>
              <a:t>SDRAM</a:t>
            </a:r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D2E19AC4-7217-4864-8DB4-5F34348D33A8}"/>
              </a:ext>
            </a:extLst>
          </p:cNvPr>
          <p:cNvSpPr/>
          <p:nvPr/>
        </p:nvSpPr>
        <p:spPr bwMode="auto">
          <a:xfrm>
            <a:off x="4925666" y="977700"/>
            <a:ext cx="317830" cy="777454"/>
          </a:xfrm>
          <a:prstGeom prst="leftBrace">
            <a:avLst>
              <a:gd name="adj1" fmla="val 25168"/>
              <a:gd name="adj2" fmla="val 32519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C41BF41-C4A3-45FF-B3EB-3D234334DF65}"/>
              </a:ext>
            </a:extLst>
          </p:cNvPr>
          <p:cNvSpPr/>
          <p:nvPr/>
        </p:nvSpPr>
        <p:spPr>
          <a:xfrm>
            <a:off x="1691680" y="1298201"/>
            <a:ext cx="12666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半导体</a:t>
            </a:r>
            <a:endParaRPr lang="en-US" altLang="zh-CN" dirty="0">
              <a:latin typeface="+mn-ea"/>
              <a:ea typeface="+mn-ea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824758C-8B17-4847-96BB-12E0D3C0C45C}"/>
              </a:ext>
            </a:extLst>
          </p:cNvPr>
          <p:cNvCxnSpPr>
            <a:cxnSpLocks/>
          </p:cNvCxnSpPr>
          <p:nvPr/>
        </p:nvCxnSpPr>
        <p:spPr bwMode="auto">
          <a:xfrm>
            <a:off x="6205809" y="3468081"/>
            <a:ext cx="0" cy="38129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6BA1728-748D-4110-B509-CE92B23AA9BF}"/>
              </a:ext>
            </a:extLst>
          </p:cNvPr>
          <p:cNvCxnSpPr/>
          <p:nvPr/>
        </p:nvCxnSpPr>
        <p:spPr bwMode="auto">
          <a:xfrm>
            <a:off x="6205809" y="3849371"/>
            <a:ext cx="323056" cy="0"/>
          </a:xfrm>
          <a:prstGeom prst="line">
            <a:avLst/>
          </a:prstGeom>
          <a:solidFill>
            <a:srgbClr val="FFFF99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9E0E1205-B553-460B-B691-1E390819E5C1}"/>
              </a:ext>
            </a:extLst>
          </p:cNvPr>
          <p:cNvSpPr/>
          <p:nvPr/>
        </p:nvSpPr>
        <p:spPr>
          <a:xfrm>
            <a:off x="6457351" y="3575549"/>
            <a:ext cx="10230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zh-CN" dirty="0">
                <a:solidFill>
                  <a:srgbClr val="6600FF"/>
                </a:solidFill>
                <a:latin typeface="+mn-lt"/>
                <a:ea typeface="+mn-ea"/>
              </a:rPr>
              <a:t>Flash</a:t>
            </a:r>
          </a:p>
        </p:txBody>
      </p:sp>
      <p:sp>
        <p:nvSpPr>
          <p:cNvPr id="27" name="左大括号 26">
            <a:extLst>
              <a:ext uri="{FF2B5EF4-FFF2-40B4-BE49-F238E27FC236}">
                <a16:creationId xmlns:a16="http://schemas.microsoft.com/office/drawing/2014/main" id="{4748838D-05C8-47F1-8C10-2F96A1652FCE}"/>
              </a:ext>
            </a:extLst>
          </p:cNvPr>
          <p:cNvSpPr/>
          <p:nvPr/>
        </p:nvSpPr>
        <p:spPr bwMode="auto">
          <a:xfrm>
            <a:off x="7447352" y="3643340"/>
            <a:ext cx="350618" cy="777454"/>
          </a:xfrm>
          <a:prstGeom prst="leftBrace">
            <a:avLst>
              <a:gd name="adj1" fmla="val 25168"/>
              <a:gd name="adj2" fmla="val 32519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95C72AA-F1F6-4424-8711-99FA7CF2BC45}"/>
              </a:ext>
            </a:extLst>
          </p:cNvPr>
          <p:cNvSpPr/>
          <p:nvPr/>
        </p:nvSpPr>
        <p:spPr>
          <a:xfrm>
            <a:off x="7731929" y="3555013"/>
            <a:ext cx="122341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zh-CN" dirty="0">
                <a:solidFill>
                  <a:srgbClr val="6600FF"/>
                </a:solidFill>
                <a:latin typeface="+mn-lt"/>
                <a:ea typeface="+mn-ea"/>
              </a:rPr>
              <a:t>NOR</a:t>
            </a:r>
          </a:p>
          <a:p>
            <a:pPr algn="l">
              <a:spcBef>
                <a:spcPts val="0"/>
              </a:spcBef>
            </a:pPr>
            <a:r>
              <a:rPr lang="en-US" altLang="zh-CN" dirty="0">
                <a:solidFill>
                  <a:srgbClr val="6600FF"/>
                </a:solidFill>
                <a:latin typeface="+mn-lt"/>
                <a:ea typeface="+mn-ea"/>
              </a:rPr>
              <a:t>NAND</a:t>
            </a:r>
          </a:p>
        </p:txBody>
      </p:sp>
      <p:sp>
        <p:nvSpPr>
          <p:cNvPr id="29" name="动作按钮: 上一张 2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D20F164-A40A-4C48-AB99-DBCA2A4D6BFC}"/>
              </a:ext>
            </a:extLst>
          </p:cNvPr>
          <p:cNvSpPr>
            <a:spLocks noChangeAspect="1"/>
          </p:cNvSpPr>
          <p:nvPr/>
        </p:nvSpPr>
        <p:spPr bwMode="auto">
          <a:xfrm>
            <a:off x="8120932" y="5400218"/>
            <a:ext cx="720000" cy="72000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30068DB-9D00-44AD-952D-5A9FDD2B51B8}"/>
              </a:ext>
            </a:extLst>
          </p:cNvPr>
          <p:cNvSpPr/>
          <p:nvPr/>
        </p:nvSpPr>
        <p:spPr>
          <a:xfrm>
            <a:off x="3112473" y="2396220"/>
            <a:ext cx="2392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 i="1" dirty="0">
                <a:solidFill>
                  <a:srgbClr val="FF0000"/>
                </a:solidFill>
                <a:latin typeface="Arial" panose="020B0604020202020204" pitchFamily="34" charset="0"/>
              </a:rPr>
              <a:t>R</a:t>
            </a:r>
            <a:r>
              <a:rPr lang="en-US" altLang="zh-CN" sz="2000" b="0" i="1" dirty="0">
                <a:latin typeface="Arial" panose="020B0604020202020204" pitchFamily="34" charset="0"/>
              </a:rPr>
              <a:t>ead </a:t>
            </a:r>
            <a:r>
              <a:rPr lang="en-US" altLang="zh-CN" sz="2000" b="0" i="1" dirty="0">
                <a:solidFill>
                  <a:srgbClr val="FF0000"/>
                </a:solidFill>
                <a:latin typeface="Arial" panose="020B0604020202020204" pitchFamily="34" charset="0"/>
              </a:rPr>
              <a:t>O</a:t>
            </a:r>
            <a:r>
              <a:rPr lang="en-US" altLang="zh-CN" sz="2000" b="0" i="1" dirty="0">
                <a:latin typeface="Arial" panose="020B0604020202020204" pitchFamily="34" charset="0"/>
              </a:rPr>
              <a:t>nly </a:t>
            </a:r>
            <a:r>
              <a:rPr lang="en-US" altLang="zh-CN" sz="2000" b="0" i="1" dirty="0">
                <a:solidFill>
                  <a:srgbClr val="FF0000"/>
                </a:solidFill>
                <a:latin typeface="Arial" panose="020B0604020202020204" pitchFamily="34" charset="0"/>
              </a:rPr>
              <a:t>M</a:t>
            </a:r>
            <a:r>
              <a:rPr lang="en-US" altLang="zh-CN" sz="2000" b="0" i="1" dirty="0">
                <a:latin typeface="Arial" panose="020B0604020202020204" pitchFamily="34" charset="0"/>
              </a:rPr>
              <a:t>emory</a:t>
            </a:r>
            <a:endParaRPr lang="zh-CN" altLang="en-US" sz="2000" i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E8DC641-3A13-4604-AE38-BFEFC5A5B6A4}"/>
              </a:ext>
            </a:extLst>
          </p:cNvPr>
          <p:cNvSpPr/>
          <p:nvPr/>
        </p:nvSpPr>
        <p:spPr>
          <a:xfrm>
            <a:off x="5188681" y="624431"/>
            <a:ext cx="14670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 i="1" dirty="0">
                <a:solidFill>
                  <a:srgbClr val="FF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000" b="0" i="1" dirty="0">
                <a:solidFill>
                  <a:srgbClr val="333333"/>
                </a:solidFill>
                <a:latin typeface="Arial" panose="020B0604020202020204" pitchFamily="34" charset="0"/>
              </a:rPr>
              <a:t>tatic RAM</a:t>
            </a:r>
            <a:endParaRPr lang="zh-CN" altLang="en-US" sz="2000" i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B702C6A-D9C8-44C9-AD5C-586D6CDFD7E6}"/>
              </a:ext>
            </a:extLst>
          </p:cNvPr>
          <p:cNvSpPr/>
          <p:nvPr/>
        </p:nvSpPr>
        <p:spPr>
          <a:xfrm>
            <a:off x="5207518" y="1656089"/>
            <a:ext cx="1824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 i="1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r>
              <a:rPr lang="en-US" altLang="zh-CN" sz="2000" b="0" i="1" dirty="0">
                <a:solidFill>
                  <a:srgbClr val="333333"/>
                </a:solidFill>
                <a:latin typeface="Arial" panose="020B0604020202020204" pitchFamily="34" charset="0"/>
              </a:rPr>
              <a:t>ynamic RAM</a:t>
            </a:r>
            <a:endParaRPr lang="zh-CN" altLang="en-US" sz="2000" i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33A1252-47D8-4226-8A2B-6CBAD4E609CD}"/>
              </a:ext>
            </a:extLst>
          </p:cNvPr>
          <p:cNvSpPr/>
          <p:nvPr/>
        </p:nvSpPr>
        <p:spPr>
          <a:xfrm>
            <a:off x="6595010" y="1054484"/>
            <a:ext cx="2509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 i="1" dirty="0">
                <a:solidFill>
                  <a:srgbClr val="FF00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000" b="0" i="1" dirty="0">
                <a:solidFill>
                  <a:srgbClr val="333333"/>
                </a:solidFill>
                <a:latin typeface="Arial" panose="020B0604020202020204" pitchFamily="34" charset="0"/>
              </a:rPr>
              <a:t>ynchronous DRAM</a:t>
            </a:r>
            <a:endParaRPr lang="zh-CN" altLang="en-US" sz="2000" i="1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AF8B243-55D6-408E-843B-3D4B7ED96F2F}"/>
              </a:ext>
            </a:extLst>
          </p:cNvPr>
          <p:cNvSpPr/>
          <p:nvPr/>
        </p:nvSpPr>
        <p:spPr>
          <a:xfrm>
            <a:off x="3087807" y="1383283"/>
            <a:ext cx="2007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000" b="0" i="1" dirty="0">
                <a:solidFill>
                  <a:srgbClr val="FF0000"/>
                </a:solidFill>
                <a:latin typeface="Arial" panose="020B0604020202020204" pitchFamily="34" charset="0"/>
              </a:rPr>
              <a:t>R</a:t>
            </a:r>
            <a:r>
              <a:rPr lang="en-US" altLang="zh-CN" sz="2000" b="0" i="1" dirty="0">
                <a:solidFill>
                  <a:srgbClr val="333333"/>
                </a:solidFill>
                <a:latin typeface="Arial" panose="020B0604020202020204" pitchFamily="34" charset="0"/>
              </a:rPr>
              <a:t>andom 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000" b="0" i="1" dirty="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r>
              <a:rPr lang="en-US" altLang="zh-CN" sz="2000" b="0" i="1" dirty="0">
                <a:solidFill>
                  <a:srgbClr val="333333"/>
                </a:solidFill>
                <a:latin typeface="Arial" panose="020B0604020202020204" pitchFamily="34" charset="0"/>
              </a:rPr>
              <a:t>ccess </a:t>
            </a:r>
            <a:r>
              <a:rPr lang="en-US" altLang="zh-CN" sz="2000" b="0" i="1" dirty="0">
                <a:solidFill>
                  <a:srgbClr val="FF0000"/>
                </a:solidFill>
                <a:latin typeface="Arial" panose="020B0604020202020204" pitchFamily="34" charset="0"/>
              </a:rPr>
              <a:t>M</a:t>
            </a:r>
            <a:r>
              <a:rPr lang="en-US" altLang="zh-CN" sz="2000" b="0" i="1" dirty="0">
                <a:solidFill>
                  <a:srgbClr val="333333"/>
                </a:solidFill>
                <a:latin typeface="Arial" panose="020B0604020202020204" pitchFamily="34" charset="0"/>
              </a:rPr>
              <a:t>emory</a:t>
            </a:r>
            <a:endParaRPr lang="zh-CN" altLang="en-US" sz="2000" i="1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F0F92B2-FB93-4C18-B032-F5D9CEC5C828}"/>
              </a:ext>
            </a:extLst>
          </p:cNvPr>
          <p:cNvSpPr/>
          <p:nvPr/>
        </p:nvSpPr>
        <p:spPr>
          <a:xfrm>
            <a:off x="6499343" y="394263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ts val="0"/>
              </a:spcBef>
            </a:pPr>
            <a:r>
              <a:rPr lang="zh-CN" altLang="en-US" dirty="0">
                <a:solidFill>
                  <a:srgbClr val="6600FF"/>
                </a:solidFill>
                <a:latin typeface="+mn-lt"/>
                <a:ea typeface="+mn-ea"/>
              </a:rPr>
              <a:t>闪速</a:t>
            </a:r>
            <a:endParaRPr lang="en-US" altLang="zh-CN" dirty="0">
              <a:solidFill>
                <a:srgbClr val="6600F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132263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B5D787-D0AA-4E9B-B664-CD4B27E16D0B}" type="slidenum">
              <a:rPr lang="zh-CN" altLang="en-US"/>
              <a:pPr/>
              <a:t>9</a:t>
            </a:fld>
            <a:endParaRPr lang="en-US" altLang="zh-CN"/>
          </a:p>
        </p:txBody>
      </p:sp>
      <p:sp>
        <p:nvSpPr>
          <p:cNvPr id="152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4.1  </a:t>
            </a:r>
            <a:r>
              <a:rPr lang="zh-CN" altLang="en-US"/>
              <a:t>存储系统概述</a:t>
            </a:r>
          </a:p>
        </p:txBody>
      </p:sp>
      <p:sp>
        <p:nvSpPr>
          <p:cNvPr id="1525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5229225"/>
            <a:ext cx="8362950" cy="1439863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>
                <a:solidFill>
                  <a:srgbClr val="0000FF"/>
                </a:solidFill>
                <a:ea typeface="黑体" pitchFamily="2" charset="-122"/>
              </a:rPr>
              <a:t>存储系统</a:t>
            </a:r>
            <a:r>
              <a:rPr lang="zh-CN" altLang="en-US"/>
              <a:t>：将两种或两种以上的</a:t>
            </a:r>
            <a:r>
              <a:rPr lang="zh-CN" altLang="en-US">
                <a:solidFill>
                  <a:srgbClr val="FF0066"/>
                </a:solidFill>
              </a:rPr>
              <a:t>存储器</a:t>
            </a:r>
            <a:r>
              <a:rPr lang="zh-CN" altLang="en-US"/>
              <a:t>用</a:t>
            </a:r>
            <a:r>
              <a:rPr lang="zh-CN" altLang="en-US">
                <a:solidFill>
                  <a:srgbClr val="CC0000"/>
                </a:solidFill>
              </a:rPr>
              <a:t>硬件</a:t>
            </a:r>
            <a:r>
              <a:rPr lang="zh-CN" altLang="en-US"/>
              <a:t>，</a:t>
            </a:r>
            <a:r>
              <a:rPr lang="zh-CN" altLang="en-US">
                <a:solidFill>
                  <a:srgbClr val="CC0000"/>
                </a:solidFill>
              </a:rPr>
              <a:t>软件</a:t>
            </a:r>
            <a:r>
              <a:rPr lang="zh-CN" altLang="en-US"/>
              <a:t>，或硬件和软件</a:t>
            </a:r>
            <a:r>
              <a:rPr lang="zh-CN" altLang="en-US">
                <a:solidFill>
                  <a:srgbClr val="CC0000"/>
                </a:solidFill>
              </a:rPr>
              <a:t>相结合</a:t>
            </a:r>
            <a:r>
              <a:rPr lang="zh-CN" altLang="en-US"/>
              <a:t>的方式联接在一起，并对它们进行</a:t>
            </a:r>
            <a:r>
              <a:rPr lang="zh-CN" altLang="en-US">
                <a:solidFill>
                  <a:srgbClr val="CC0000"/>
                </a:solidFill>
              </a:rPr>
              <a:t>管理</a:t>
            </a:r>
            <a:r>
              <a:rPr lang="zh-CN" altLang="en-US"/>
              <a:t>。</a:t>
            </a:r>
          </a:p>
        </p:txBody>
      </p:sp>
      <p:sp>
        <p:nvSpPr>
          <p:cNvPr id="1525764" name="Rectangle 4"/>
          <p:cNvSpPr>
            <a:spLocks noChangeArrowheads="1"/>
          </p:cNvSpPr>
          <p:nvPr/>
        </p:nvSpPr>
        <p:spPr bwMode="auto">
          <a:xfrm>
            <a:off x="827088" y="549275"/>
            <a:ext cx="8013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008000"/>
                </a:solidFill>
                <a:latin typeface="Arial" charset="0"/>
                <a:ea typeface="黑体" pitchFamily="2" charset="-122"/>
              </a:rPr>
              <a:t>4.1.1  </a:t>
            </a:r>
            <a:r>
              <a:rPr lang="zh-CN" altLang="en-US">
                <a:solidFill>
                  <a:srgbClr val="008000"/>
                </a:solidFill>
                <a:latin typeface="Arial" charset="0"/>
                <a:ea typeface="黑体" pitchFamily="2" charset="-122"/>
              </a:rPr>
              <a:t>存储系统的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层次结构</a:t>
            </a:r>
          </a:p>
        </p:txBody>
      </p:sp>
      <p:sp>
        <p:nvSpPr>
          <p:cNvPr id="1525766" name="Freeform 6"/>
          <p:cNvSpPr>
            <a:spLocks/>
          </p:cNvSpPr>
          <p:nvPr/>
        </p:nvSpPr>
        <p:spPr bwMode="auto">
          <a:xfrm>
            <a:off x="7243763" y="3951288"/>
            <a:ext cx="928687" cy="1060450"/>
          </a:xfrm>
          <a:custGeom>
            <a:avLst/>
            <a:gdLst/>
            <a:ahLst/>
            <a:cxnLst>
              <a:cxn ang="0">
                <a:pos x="220" y="643"/>
              </a:cxn>
              <a:cxn ang="0">
                <a:pos x="0" y="274"/>
              </a:cxn>
              <a:cxn ang="0">
                <a:pos x="206" y="0"/>
              </a:cxn>
              <a:cxn ang="0">
                <a:pos x="466" y="320"/>
              </a:cxn>
              <a:cxn ang="0">
                <a:pos x="220" y="643"/>
              </a:cxn>
            </a:cxnLst>
            <a:rect l="0" t="0" r="r" b="b"/>
            <a:pathLst>
              <a:path w="467" h="644">
                <a:moveTo>
                  <a:pt x="220" y="643"/>
                </a:moveTo>
                <a:lnTo>
                  <a:pt x="0" y="274"/>
                </a:lnTo>
                <a:lnTo>
                  <a:pt x="206" y="0"/>
                </a:lnTo>
                <a:lnTo>
                  <a:pt x="466" y="320"/>
                </a:lnTo>
                <a:lnTo>
                  <a:pt x="220" y="643"/>
                </a:lnTo>
              </a:path>
            </a:pathLst>
          </a:custGeom>
          <a:solidFill>
            <a:srgbClr val="336699"/>
          </a:solidFill>
          <a:ln w="12700" cap="rnd" cmpd="sng">
            <a:solidFill>
              <a:srgbClr val="003366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25767" name="Freeform 7"/>
          <p:cNvSpPr>
            <a:spLocks/>
          </p:cNvSpPr>
          <p:nvPr/>
        </p:nvSpPr>
        <p:spPr bwMode="auto">
          <a:xfrm>
            <a:off x="2916238" y="4402138"/>
            <a:ext cx="4768850" cy="611187"/>
          </a:xfrm>
          <a:custGeom>
            <a:avLst/>
            <a:gdLst/>
            <a:ahLst/>
            <a:cxnLst>
              <a:cxn ang="0">
                <a:pos x="211" y="0"/>
              </a:cxn>
              <a:cxn ang="0">
                <a:pos x="2173" y="0"/>
              </a:cxn>
              <a:cxn ang="0">
                <a:pos x="2395" y="370"/>
              </a:cxn>
              <a:cxn ang="0">
                <a:pos x="0" y="370"/>
              </a:cxn>
              <a:cxn ang="0">
                <a:pos x="211" y="0"/>
              </a:cxn>
            </a:cxnLst>
            <a:rect l="0" t="0" r="r" b="b"/>
            <a:pathLst>
              <a:path w="2396" h="371">
                <a:moveTo>
                  <a:pt x="211" y="0"/>
                </a:moveTo>
                <a:lnTo>
                  <a:pt x="2173" y="0"/>
                </a:lnTo>
                <a:lnTo>
                  <a:pt x="2395" y="370"/>
                </a:lnTo>
                <a:lnTo>
                  <a:pt x="0" y="370"/>
                </a:lnTo>
                <a:lnTo>
                  <a:pt x="211" y="0"/>
                </a:lnTo>
              </a:path>
            </a:pathLst>
          </a:custGeom>
          <a:solidFill>
            <a:srgbClr val="336699"/>
          </a:solidFill>
          <a:ln w="12700" cap="rnd" cmpd="sng">
            <a:solidFill>
              <a:srgbClr val="003366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25768" name="Freeform 8"/>
          <p:cNvSpPr>
            <a:spLocks/>
          </p:cNvSpPr>
          <p:nvPr/>
        </p:nvSpPr>
        <p:spPr bwMode="auto">
          <a:xfrm>
            <a:off x="3336925" y="3951288"/>
            <a:ext cx="4318000" cy="454025"/>
          </a:xfrm>
          <a:custGeom>
            <a:avLst/>
            <a:gdLst/>
            <a:ahLst/>
            <a:cxnLst>
              <a:cxn ang="0">
                <a:pos x="0" y="275"/>
              </a:cxn>
              <a:cxn ang="0">
                <a:pos x="1962" y="275"/>
              </a:cxn>
              <a:cxn ang="0">
                <a:pos x="2168" y="0"/>
              </a:cxn>
              <a:cxn ang="0">
                <a:pos x="277" y="0"/>
              </a:cxn>
              <a:cxn ang="0">
                <a:pos x="0" y="275"/>
              </a:cxn>
            </a:cxnLst>
            <a:rect l="0" t="0" r="r" b="b"/>
            <a:pathLst>
              <a:path w="2169" h="276">
                <a:moveTo>
                  <a:pt x="0" y="275"/>
                </a:moveTo>
                <a:lnTo>
                  <a:pt x="1962" y="275"/>
                </a:lnTo>
                <a:lnTo>
                  <a:pt x="2168" y="0"/>
                </a:lnTo>
                <a:lnTo>
                  <a:pt x="277" y="0"/>
                </a:lnTo>
                <a:lnTo>
                  <a:pt x="0" y="275"/>
                </a:lnTo>
              </a:path>
            </a:pathLst>
          </a:custGeom>
          <a:solidFill>
            <a:srgbClr val="003366"/>
          </a:solidFill>
          <a:ln w="12700" cap="rnd" cmpd="sng">
            <a:solidFill>
              <a:srgbClr val="003366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25769" name="Freeform 9"/>
          <p:cNvSpPr>
            <a:spLocks/>
          </p:cNvSpPr>
          <p:nvPr/>
        </p:nvSpPr>
        <p:spPr bwMode="auto">
          <a:xfrm>
            <a:off x="6791325" y="3289300"/>
            <a:ext cx="820738" cy="962025"/>
          </a:xfrm>
          <a:custGeom>
            <a:avLst/>
            <a:gdLst/>
            <a:ahLst/>
            <a:cxnLst>
              <a:cxn ang="0">
                <a:pos x="210" y="583"/>
              </a:cxn>
              <a:cxn ang="0">
                <a:pos x="0" y="204"/>
              </a:cxn>
              <a:cxn ang="0">
                <a:pos x="154" y="0"/>
              </a:cxn>
              <a:cxn ang="0">
                <a:pos x="411" y="321"/>
              </a:cxn>
              <a:cxn ang="0">
                <a:pos x="210" y="583"/>
              </a:cxn>
            </a:cxnLst>
            <a:rect l="0" t="0" r="r" b="b"/>
            <a:pathLst>
              <a:path w="412" h="584">
                <a:moveTo>
                  <a:pt x="210" y="583"/>
                </a:moveTo>
                <a:lnTo>
                  <a:pt x="0" y="204"/>
                </a:lnTo>
                <a:lnTo>
                  <a:pt x="154" y="0"/>
                </a:lnTo>
                <a:lnTo>
                  <a:pt x="411" y="321"/>
                </a:lnTo>
                <a:lnTo>
                  <a:pt x="210" y="583"/>
                </a:lnTo>
              </a:path>
            </a:pathLst>
          </a:custGeom>
          <a:solidFill>
            <a:srgbClr val="0099CC"/>
          </a:solidFill>
          <a:ln w="12700" cap="rnd" cmpd="sng">
            <a:solidFill>
              <a:srgbClr val="0066CC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25770" name="Freeform 10"/>
          <p:cNvSpPr>
            <a:spLocks/>
          </p:cNvSpPr>
          <p:nvPr/>
        </p:nvSpPr>
        <p:spPr bwMode="auto">
          <a:xfrm>
            <a:off x="3443288" y="3625850"/>
            <a:ext cx="3768725" cy="625475"/>
          </a:xfrm>
          <a:custGeom>
            <a:avLst/>
            <a:gdLst/>
            <a:ahLst/>
            <a:cxnLst>
              <a:cxn ang="0">
                <a:pos x="0" y="379"/>
              </a:cxn>
              <a:cxn ang="0">
                <a:pos x="1892" y="379"/>
              </a:cxn>
              <a:cxn ang="0">
                <a:pos x="1682" y="0"/>
              </a:cxn>
              <a:cxn ang="0">
                <a:pos x="208" y="0"/>
              </a:cxn>
              <a:cxn ang="0">
                <a:pos x="0" y="379"/>
              </a:cxn>
            </a:cxnLst>
            <a:rect l="0" t="0" r="r" b="b"/>
            <a:pathLst>
              <a:path w="1893" h="380">
                <a:moveTo>
                  <a:pt x="0" y="379"/>
                </a:moveTo>
                <a:lnTo>
                  <a:pt x="1892" y="379"/>
                </a:lnTo>
                <a:lnTo>
                  <a:pt x="1682" y="0"/>
                </a:lnTo>
                <a:lnTo>
                  <a:pt x="208" y="0"/>
                </a:lnTo>
                <a:lnTo>
                  <a:pt x="0" y="379"/>
                </a:lnTo>
              </a:path>
            </a:pathLst>
          </a:custGeom>
          <a:solidFill>
            <a:srgbClr val="0099CC"/>
          </a:solidFill>
          <a:ln w="12700" cap="rnd" cmpd="sng">
            <a:solidFill>
              <a:srgbClr val="0066CC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25771" name="Freeform 11"/>
          <p:cNvSpPr>
            <a:spLocks/>
          </p:cNvSpPr>
          <p:nvPr/>
        </p:nvSpPr>
        <p:spPr bwMode="auto">
          <a:xfrm>
            <a:off x="3854450" y="3289300"/>
            <a:ext cx="3248025" cy="338138"/>
          </a:xfrm>
          <a:custGeom>
            <a:avLst/>
            <a:gdLst/>
            <a:ahLst/>
            <a:cxnLst>
              <a:cxn ang="0">
                <a:pos x="0" y="205"/>
              </a:cxn>
              <a:cxn ang="0">
                <a:pos x="1476" y="205"/>
              </a:cxn>
              <a:cxn ang="0">
                <a:pos x="1630" y="0"/>
              </a:cxn>
              <a:cxn ang="0">
                <a:pos x="292" y="1"/>
              </a:cxn>
              <a:cxn ang="0">
                <a:pos x="0" y="205"/>
              </a:cxn>
            </a:cxnLst>
            <a:rect l="0" t="0" r="r" b="b"/>
            <a:pathLst>
              <a:path w="1631" h="206">
                <a:moveTo>
                  <a:pt x="0" y="205"/>
                </a:moveTo>
                <a:lnTo>
                  <a:pt x="1476" y="205"/>
                </a:lnTo>
                <a:lnTo>
                  <a:pt x="1630" y="0"/>
                </a:lnTo>
                <a:lnTo>
                  <a:pt x="292" y="1"/>
                </a:lnTo>
                <a:lnTo>
                  <a:pt x="0" y="205"/>
                </a:lnTo>
              </a:path>
            </a:pathLst>
          </a:custGeom>
          <a:solidFill>
            <a:srgbClr val="336699"/>
          </a:solidFill>
          <a:ln w="12700" cap="rnd" cmpd="sng">
            <a:solidFill>
              <a:srgbClr val="3399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25772" name="Freeform 12"/>
          <p:cNvSpPr>
            <a:spLocks/>
          </p:cNvSpPr>
          <p:nvPr/>
        </p:nvSpPr>
        <p:spPr bwMode="auto">
          <a:xfrm>
            <a:off x="6319838" y="2649538"/>
            <a:ext cx="715962" cy="830262"/>
          </a:xfrm>
          <a:custGeom>
            <a:avLst/>
            <a:gdLst/>
            <a:ahLst/>
            <a:cxnLst>
              <a:cxn ang="0">
                <a:pos x="0" y="137"/>
              </a:cxn>
              <a:cxn ang="0">
                <a:pos x="213" y="504"/>
              </a:cxn>
              <a:cxn ang="0">
                <a:pos x="359" y="316"/>
              </a:cxn>
              <a:cxn ang="0">
                <a:pos x="103" y="0"/>
              </a:cxn>
              <a:cxn ang="0">
                <a:pos x="0" y="137"/>
              </a:cxn>
            </a:cxnLst>
            <a:rect l="0" t="0" r="r" b="b"/>
            <a:pathLst>
              <a:path w="360" h="505">
                <a:moveTo>
                  <a:pt x="0" y="137"/>
                </a:moveTo>
                <a:lnTo>
                  <a:pt x="213" y="504"/>
                </a:lnTo>
                <a:lnTo>
                  <a:pt x="359" y="316"/>
                </a:lnTo>
                <a:lnTo>
                  <a:pt x="103" y="0"/>
                </a:lnTo>
                <a:lnTo>
                  <a:pt x="0" y="137"/>
                </a:lnTo>
              </a:path>
            </a:pathLst>
          </a:custGeom>
          <a:solidFill>
            <a:srgbClr val="009999"/>
          </a:solidFill>
          <a:ln w="12700" cap="rnd" cmpd="sng">
            <a:solidFill>
              <a:srgbClr val="33CCCC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25773" name="Freeform 13"/>
          <p:cNvSpPr>
            <a:spLocks/>
          </p:cNvSpPr>
          <p:nvPr/>
        </p:nvSpPr>
        <p:spPr bwMode="auto">
          <a:xfrm>
            <a:off x="4356100" y="2649538"/>
            <a:ext cx="2168525" cy="223837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985" y="136"/>
              </a:cxn>
              <a:cxn ang="0">
                <a:pos x="1088" y="0"/>
              </a:cxn>
              <a:cxn ang="0">
                <a:pos x="275" y="0"/>
              </a:cxn>
              <a:cxn ang="0">
                <a:pos x="0" y="136"/>
              </a:cxn>
            </a:cxnLst>
            <a:rect l="0" t="0" r="r" b="b"/>
            <a:pathLst>
              <a:path w="1089" h="137">
                <a:moveTo>
                  <a:pt x="0" y="136"/>
                </a:moveTo>
                <a:lnTo>
                  <a:pt x="985" y="136"/>
                </a:lnTo>
                <a:lnTo>
                  <a:pt x="1088" y="0"/>
                </a:lnTo>
                <a:lnTo>
                  <a:pt x="275" y="0"/>
                </a:lnTo>
                <a:lnTo>
                  <a:pt x="0" y="136"/>
                </a:lnTo>
              </a:path>
            </a:pathLst>
          </a:custGeom>
          <a:solidFill>
            <a:srgbClr val="006666"/>
          </a:solidFill>
          <a:ln w="12700" cap="rnd" cmpd="sng">
            <a:solidFill>
              <a:srgbClr val="33CCCC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25774" name="Freeform 14"/>
          <p:cNvSpPr>
            <a:spLocks/>
          </p:cNvSpPr>
          <p:nvPr/>
        </p:nvSpPr>
        <p:spPr bwMode="auto">
          <a:xfrm>
            <a:off x="3938588" y="2873375"/>
            <a:ext cx="2805112" cy="608013"/>
          </a:xfrm>
          <a:custGeom>
            <a:avLst/>
            <a:gdLst/>
            <a:ahLst/>
            <a:cxnLst>
              <a:cxn ang="0">
                <a:pos x="0" y="369"/>
              </a:cxn>
              <a:cxn ang="0">
                <a:pos x="1408" y="369"/>
              </a:cxn>
              <a:cxn ang="0">
                <a:pos x="1195" y="0"/>
              </a:cxn>
              <a:cxn ang="0">
                <a:pos x="210" y="0"/>
              </a:cxn>
              <a:cxn ang="0">
                <a:pos x="0" y="369"/>
              </a:cxn>
            </a:cxnLst>
            <a:rect l="0" t="0" r="r" b="b"/>
            <a:pathLst>
              <a:path w="1409" h="370">
                <a:moveTo>
                  <a:pt x="0" y="369"/>
                </a:moveTo>
                <a:lnTo>
                  <a:pt x="1408" y="369"/>
                </a:lnTo>
                <a:lnTo>
                  <a:pt x="1195" y="0"/>
                </a:lnTo>
                <a:lnTo>
                  <a:pt x="210" y="0"/>
                </a:lnTo>
                <a:lnTo>
                  <a:pt x="0" y="369"/>
                </a:lnTo>
              </a:path>
            </a:pathLst>
          </a:custGeom>
          <a:solidFill>
            <a:srgbClr val="009999"/>
          </a:solidFill>
          <a:ln w="12700" cap="rnd" cmpd="sng">
            <a:solidFill>
              <a:srgbClr val="33CCCC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25775" name="Freeform 15"/>
          <p:cNvSpPr>
            <a:spLocks/>
          </p:cNvSpPr>
          <p:nvPr/>
        </p:nvSpPr>
        <p:spPr bwMode="auto">
          <a:xfrm>
            <a:off x="5843588" y="2009775"/>
            <a:ext cx="617537" cy="728663"/>
          </a:xfrm>
          <a:custGeom>
            <a:avLst/>
            <a:gdLst/>
            <a:ahLst/>
            <a:cxnLst>
              <a:cxn ang="0">
                <a:pos x="212" y="440"/>
              </a:cxn>
              <a:cxn ang="0">
                <a:pos x="309" y="314"/>
              </a:cxn>
              <a:cxn ang="0">
                <a:pos x="54" y="0"/>
              </a:cxn>
              <a:cxn ang="0">
                <a:pos x="0" y="66"/>
              </a:cxn>
              <a:cxn ang="0">
                <a:pos x="212" y="440"/>
              </a:cxn>
            </a:cxnLst>
            <a:rect l="0" t="0" r="r" b="b"/>
            <a:pathLst>
              <a:path w="310" h="441">
                <a:moveTo>
                  <a:pt x="212" y="440"/>
                </a:moveTo>
                <a:lnTo>
                  <a:pt x="309" y="314"/>
                </a:lnTo>
                <a:lnTo>
                  <a:pt x="54" y="0"/>
                </a:lnTo>
                <a:lnTo>
                  <a:pt x="0" y="66"/>
                </a:lnTo>
                <a:lnTo>
                  <a:pt x="212" y="440"/>
                </a:lnTo>
              </a:path>
            </a:pathLst>
          </a:custGeom>
          <a:solidFill>
            <a:srgbClr val="EAAD00"/>
          </a:solidFill>
          <a:ln w="12700" cap="rnd" cmpd="sng">
            <a:solidFill>
              <a:srgbClr val="482400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25776" name="Freeform 16"/>
          <p:cNvSpPr>
            <a:spLocks/>
          </p:cNvSpPr>
          <p:nvPr/>
        </p:nvSpPr>
        <p:spPr bwMode="auto">
          <a:xfrm>
            <a:off x="4868863" y="2009775"/>
            <a:ext cx="1082675" cy="111125"/>
          </a:xfrm>
          <a:custGeom>
            <a:avLst/>
            <a:gdLst/>
            <a:ahLst/>
            <a:cxnLst>
              <a:cxn ang="0">
                <a:pos x="0" y="66"/>
              </a:cxn>
              <a:cxn ang="0">
                <a:pos x="489" y="66"/>
              </a:cxn>
              <a:cxn ang="0">
                <a:pos x="543" y="0"/>
              </a:cxn>
              <a:cxn ang="0">
                <a:pos x="169" y="0"/>
              </a:cxn>
              <a:cxn ang="0">
                <a:pos x="0" y="66"/>
              </a:cxn>
            </a:cxnLst>
            <a:rect l="0" t="0" r="r" b="b"/>
            <a:pathLst>
              <a:path w="544" h="67">
                <a:moveTo>
                  <a:pt x="0" y="66"/>
                </a:moveTo>
                <a:lnTo>
                  <a:pt x="489" y="66"/>
                </a:lnTo>
                <a:lnTo>
                  <a:pt x="543" y="0"/>
                </a:lnTo>
                <a:lnTo>
                  <a:pt x="169" y="0"/>
                </a:lnTo>
                <a:lnTo>
                  <a:pt x="0" y="66"/>
                </a:lnTo>
              </a:path>
            </a:pathLst>
          </a:custGeom>
          <a:solidFill>
            <a:srgbClr val="996633"/>
          </a:solidFill>
          <a:ln w="12700" cap="rnd" cmpd="sng">
            <a:solidFill>
              <a:srgbClr val="482400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25777" name="Freeform 17"/>
          <p:cNvSpPr>
            <a:spLocks/>
          </p:cNvSpPr>
          <p:nvPr/>
        </p:nvSpPr>
        <p:spPr bwMode="auto">
          <a:xfrm>
            <a:off x="4443413" y="2119313"/>
            <a:ext cx="1824037" cy="619125"/>
          </a:xfrm>
          <a:custGeom>
            <a:avLst/>
            <a:gdLst/>
            <a:ahLst/>
            <a:cxnLst>
              <a:cxn ang="0">
                <a:pos x="0" y="375"/>
              </a:cxn>
              <a:cxn ang="0">
                <a:pos x="916" y="375"/>
              </a:cxn>
              <a:cxn ang="0">
                <a:pos x="703" y="0"/>
              </a:cxn>
              <a:cxn ang="0">
                <a:pos x="213" y="0"/>
              </a:cxn>
              <a:cxn ang="0">
                <a:pos x="0" y="375"/>
              </a:cxn>
            </a:cxnLst>
            <a:rect l="0" t="0" r="r" b="b"/>
            <a:pathLst>
              <a:path w="917" h="376">
                <a:moveTo>
                  <a:pt x="0" y="375"/>
                </a:moveTo>
                <a:lnTo>
                  <a:pt x="916" y="375"/>
                </a:lnTo>
                <a:lnTo>
                  <a:pt x="703" y="0"/>
                </a:lnTo>
                <a:lnTo>
                  <a:pt x="213" y="0"/>
                </a:lnTo>
                <a:lnTo>
                  <a:pt x="0" y="375"/>
                </a:lnTo>
              </a:path>
            </a:pathLst>
          </a:custGeom>
          <a:solidFill>
            <a:srgbClr val="FFDD4B"/>
          </a:solidFill>
          <a:ln w="12700" cap="rnd" cmpd="sng">
            <a:solidFill>
              <a:srgbClr val="482400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25778" name="Freeform 18"/>
          <p:cNvSpPr>
            <a:spLocks/>
          </p:cNvSpPr>
          <p:nvPr/>
        </p:nvSpPr>
        <p:spPr bwMode="auto">
          <a:xfrm>
            <a:off x="5411788" y="1412875"/>
            <a:ext cx="520700" cy="617538"/>
          </a:xfrm>
          <a:custGeom>
            <a:avLst/>
            <a:gdLst/>
            <a:ahLst/>
            <a:cxnLst>
              <a:cxn ang="0">
                <a:pos x="212" y="374"/>
              </a:cxn>
              <a:cxn ang="0">
                <a:pos x="261" y="316"/>
              </a:cxn>
              <a:cxn ang="0">
                <a:pos x="0" y="0"/>
              </a:cxn>
              <a:cxn ang="0">
                <a:pos x="212" y="374"/>
              </a:cxn>
            </a:cxnLst>
            <a:rect l="0" t="0" r="r" b="b"/>
            <a:pathLst>
              <a:path w="262" h="375">
                <a:moveTo>
                  <a:pt x="212" y="374"/>
                </a:moveTo>
                <a:lnTo>
                  <a:pt x="261" y="316"/>
                </a:lnTo>
                <a:lnTo>
                  <a:pt x="0" y="0"/>
                </a:lnTo>
                <a:lnTo>
                  <a:pt x="212" y="374"/>
                </a:lnTo>
              </a:path>
            </a:pathLst>
          </a:custGeom>
          <a:solidFill>
            <a:srgbClr val="FFB305"/>
          </a:solidFill>
          <a:ln w="12700" cap="rnd" cmpd="sng">
            <a:solidFill>
              <a:srgbClr val="FF9900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25779" name="Freeform 19"/>
          <p:cNvSpPr>
            <a:spLocks/>
          </p:cNvSpPr>
          <p:nvPr/>
        </p:nvSpPr>
        <p:spPr bwMode="auto">
          <a:xfrm>
            <a:off x="4987925" y="1412875"/>
            <a:ext cx="849313" cy="617538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425" y="374"/>
              </a:cxn>
              <a:cxn ang="0">
                <a:pos x="213" y="0"/>
              </a:cxn>
              <a:cxn ang="0">
                <a:pos x="0" y="374"/>
              </a:cxn>
            </a:cxnLst>
            <a:rect l="0" t="0" r="r" b="b"/>
            <a:pathLst>
              <a:path w="426" h="375">
                <a:moveTo>
                  <a:pt x="0" y="374"/>
                </a:moveTo>
                <a:lnTo>
                  <a:pt x="425" y="374"/>
                </a:lnTo>
                <a:lnTo>
                  <a:pt x="213" y="0"/>
                </a:lnTo>
                <a:lnTo>
                  <a:pt x="0" y="374"/>
                </a:lnTo>
              </a:path>
            </a:pathLst>
          </a:custGeom>
          <a:solidFill>
            <a:srgbClr val="FFD473"/>
          </a:solidFill>
          <a:ln w="12700" cap="rnd" cmpd="sng">
            <a:solidFill>
              <a:srgbClr val="FF9900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25780" name="Text Box 20"/>
          <p:cNvSpPr txBox="1">
            <a:spLocks noChangeArrowheads="1"/>
          </p:cNvSpPr>
          <p:nvPr/>
        </p:nvSpPr>
        <p:spPr bwMode="auto">
          <a:xfrm>
            <a:off x="3276600" y="4437063"/>
            <a:ext cx="4032250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>
                <a:solidFill>
                  <a:srgbClr val="FFFF00"/>
                </a:solidFill>
              </a:rPr>
              <a:t>脱机光盘、磁带存储器</a:t>
            </a:r>
          </a:p>
        </p:txBody>
      </p:sp>
      <p:sp>
        <p:nvSpPr>
          <p:cNvPr id="1525781" name="Text Box 21"/>
          <p:cNvSpPr txBox="1">
            <a:spLocks noChangeArrowheads="1"/>
          </p:cNvSpPr>
          <p:nvPr/>
        </p:nvSpPr>
        <p:spPr bwMode="auto">
          <a:xfrm>
            <a:off x="3709988" y="3644900"/>
            <a:ext cx="3311525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>
                <a:solidFill>
                  <a:srgbClr val="FFFF00"/>
                </a:solidFill>
              </a:rPr>
              <a:t>联机磁盘存储器</a:t>
            </a:r>
          </a:p>
        </p:txBody>
      </p:sp>
      <p:sp>
        <p:nvSpPr>
          <p:cNvPr id="1525782" name="Text Box 22"/>
          <p:cNvSpPr txBox="1">
            <a:spLocks noChangeArrowheads="1"/>
          </p:cNvSpPr>
          <p:nvPr/>
        </p:nvSpPr>
        <p:spPr bwMode="auto">
          <a:xfrm>
            <a:off x="4500563" y="2924175"/>
            <a:ext cx="1873250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>
                <a:solidFill>
                  <a:srgbClr val="FFFF00"/>
                </a:solidFill>
              </a:rPr>
              <a:t>主存储器</a:t>
            </a:r>
          </a:p>
        </p:txBody>
      </p:sp>
      <p:sp>
        <p:nvSpPr>
          <p:cNvPr id="1525783" name="Text Box 23"/>
          <p:cNvSpPr txBox="1">
            <a:spLocks noChangeArrowheads="1"/>
          </p:cNvSpPr>
          <p:nvPr/>
        </p:nvSpPr>
        <p:spPr bwMode="auto">
          <a:xfrm>
            <a:off x="4645025" y="2189163"/>
            <a:ext cx="1512888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>
                <a:solidFill>
                  <a:srgbClr val="CC0000"/>
                </a:solidFill>
              </a:rPr>
              <a:t>Cache</a:t>
            </a:r>
          </a:p>
        </p:txBody>
      </p:sp>
      <p:sp>
        <p:nvSpPr>
          <p:cNvPr id="1525786" name="Text Box 26"/>
          <p:cNvSpPr txBox="1">
            <a:spLocks noChangeArrowheads="1"/>
          </p:cNvSpPr>
          <p:nvPr/>
        </p:nvSpPr>
        <p:spPr bwMode="auto">
          <a:xfrm>
            <a:off x="4356100" y="1052513"/>
            <a:ext cx="2159000" cy="9461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>
                <a:solidFill>
                  <a:srgbClr val="CC0000"/>
                </a:solidFill>
              </a:rPr>
              <a:t>CPU</a:t>
            </a:r>
            <a:r>
              <a:rPr lang="zh-CN" altLang="en-US">
                <a:solidFill>
                  <a:srgbClr val="CC0000"/>
                </a:solidFill>
              </a:rPr>
              <a:t>内部</a:t>
            </a:r>
            <a:br>
              <a:rPr lang="zh-CN" altLang="en-US">
                <a:solidFill>
                  <a:srgbClr val="CC0000"/>
                </a:solidFill>
              </a:rPr>
            </a:br>
            <a:r>
              <a:rPr lang="zh-CN" altLang="en-US">
                <a:solidFill>
                  <a:srgbClr val="CC0000"/>
                </a:solidFill>
              </a:rPr>
              <a:t>通用寄存器</a:t>
            </a:r>
          </a:p>
        </p:txBody>
      </p:sp>
      <p:sp>
        <p:nvSpPr>
          <p:cNvPr id="1525787" name="Text Box 27"/>
          <p:cNvSpPr txBox="1">
            <a:spLocks noChangeArrowheads="1"/>
          </p:cNvSpPr>
          <p:nvPr/>
        </p:nvSpPr>
        <p:spPr bwMode="auto">
          <a:xfrm>
            <a:off x="1981200" y="2122488"/>
            <a:ext cx="1727200" cy="9461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>
                <a:solidFill>
                  <a:srgbClr val="0000FF"/>
                </a:solidFill>
              </a:rPr>
              <a:t>Cache</a:t>
            </a:r>
            <a:br>
              <a:rPr lang="en-US" altLang="zh-CN">
                <a:solidFill>
                  <a:srgbClr val="0000FF"/>
                </a:solidFill>
              </a:rPr>
            </a:br>
            <a:r>
              <a:rPr lang="zh-CN" altLang="en-US">
                <a:solidFill>
                  <a:srgbClr val="0000FF"/>
                </a:solidFill>
              </a:rPr>
              <a:t>存储系统</a:t>
            </a:r>
          </a:p>
        </p:txBody>
      </p:sp>
      <p:sp>
        <p:nvSpPr>
          <p:cNvPr id="1525788" name="Line 28"/>
          <p:cNvSpPr>
            <a:spLocks noChangeShapeType="1"/>
          </p:cNvSpPr>
          <p:nvPr/>
        </p:nvSpPr>
        <p:spPr bwMode="auto">
          <a:xfrm flipH="1">
            <a:off x="3492500" y="2420938"/>
            <a:ext cx="1223963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25789" name="Line 29"/>
          <p:cNvSpPr>
            <a:spLocks noChangeShapeType="1"/>
          </p:cNvSpPr>
          <p:nvPr/>
        </p:nvSpPr>
        <p:spPr bwMode="auto">
          <a:xfrm>
            <a:off x="3492500" y="2565400"/>
            <a:ext cx="792163" cy="5032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25790" name="Text Box 30"/>
          <p:cNvSpPr txBox="1">
            <a:spLocks noChangeArrowheads="1"/>
          </p:cNvSpPr>
          <p:nvPr/>
        </p:nvSpPr>
        <p:spPr bwMode="auto">
          <a:xfrm>
            <a:off x="1692275" y="3141663"/>
            <a:ext cx="1727200" cy="9461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>
                <a:solidFill>
                  <a:srgbClr val="0000FF"/>
                </a:solidFill>
              </a:rPr>
              <a:t>虚拟</a:t>
            </a:r>
            <a:br>
              <a:rPr lang="zh-CN" altLang="en-US">
                <a:solidFill>
                  <a:srgbClr val="0000FF"/>
                </a:solidFill>
              </a:rPr>
            </a:br>
            <a:r>
              <a:rPr lang="zh-CN" altLang="en-US">
                <a:solidFill>
                  <a:srgbClr val="0000FF"/>
                </a:solidFill>
              </a:rPr>
              <a:t>存储系统</a:t>
            </a:r>
          </a:p>
        </p:txBody>
      </p:sp>
      <p:sp>
        <p:nvSpPr>
          <p:cNvPr id="1525791" name="Line 31"/>
          <p:cNvSpPr>
            <a:spLocks noChangeShapeType="1"/>
          </p:cNvSpPr>
          <p:nvPr/>
        </p:nvSpPr>
        <p:spPr bwMode="auto">
          <a:xfrm flipH="1" flipV="1">
            <a:off x="3059113" y="3573463"/>
            <a:ext cx="720725" cy="360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25792" name="Line 32"/>
          <p:cNvSpPr>
            <a:spLocks noChangeShapeType="1"/>
          </p:cNvSpPr>
          <p:nvPr/>
        </p:nvSpPr>
        <p:spPr bwMode="auto">
          <a:xfrm flipV="1">
            <a:off x="3059113" y="3284538"/>
            <a:ext cx="1152525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25793" name="Rectangle 33"/>
          <p:cNvSpPr>
            <a:spLocks noChangeArrowheads="1"/>
          </p:cNvSpPr>
          <p:nvPr/>
        </p:nvSpPr>
        <p:spPr bwMode="auto">
          <a:xfrm>
            <a:off x="323850" y="2709863"/>
            <a:ext cx="1800225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zh-CN" altLang="en-US"/>
              <a:t>速度</a:t>
            </a:r>
          </a:p>
          <a:p>
            <a:pPr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zh-CN" altLang="en-US"/>
              <a:t>容量</a:t>
            </a:r>
          </a:p>
          <a:p>
            <a:pPr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zh-CN" altLang="en-US"/>
              <a:t>价格</a:t>
            </a:r>
          </a:p>
          <a:p>
            <a:pPr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zh-CN" altLang="en-US"/>
              <a:t>访问方式</a:t>
            </a:r>
          </a:p>
        </p:txBody>
      </p:sp>
      <p:sp>
        <p:nvSpPr>
          <p:cNvPr id="1525794" name="Rectangle 34"/>
          <p:cNvSpPr>
            <a:spLocks noChangeArrowheads="1"/>
          </p:cNvSpPr>
          <p:nvPr/>
        </p:nvSpPr>
        <p:spPr bwMode="auto">
          <a:xfrm>
            <a:off x="6732588" y="1844675"/>
            <a:ext cx="223202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zh-CN" altLang="en-US"/>
              <a:t>速度快</a:t>
            </a:r>
          </a:p>
          <a:p>
            <a:pPr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zh-CN" altLang="en-US"/>
              <a:t>     容量小</a:t>
            </a:r>
          </a:p>
          <a:p>
            <a:pPr algn="l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zh-CN" altLang="en-US"/>
              <a:t>          价格高</a:t>
            </a:r>
          </a:p>
        </p:txBody>
      </p:sp>
      <p:sp>
        <p:nvSpPr>
          <p:cNvPr id="1525795" name="Line 35"/>
          <p:cNvSpPr>
            <a:spLocks noChangeShapeType="1"/>
          </p:cNvSpPr>
          <p:nvPr/>
        </p:nvSpPr>
        <p:spPr bwMode="auto">
          <a:xfrm flipH="1" flipV="1">
            <a:off x="6443663" y="1916113"/>
            <a:ext cx="1944687" cy="2160587"/>
          </a:xfrm>
          <a:prstGeom prst="line">
            <a:avLst/>
          </a:prstGeom>
          <a:noFill/>
          <a:ln w="76200">
            <a:solidFill>
              <a:srgbClr val="FF0066"/>
            </a:solidFill>
            <a:round/>
            <a:headEnd/>
            <a:tailEnd type="triangle" w="med" len="lg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  <a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31116</TotalTime>
  <Words>4108</Words>
  <Application>Microsoft Office PowerPoint</Application>
  <PresentationFormat>全屏显示(4:3)</PresentationFormat>
  <Paragraphs>1269</Paragraphs>
  <Slides>88</Slides>
  <Notes>15</Notes>
  <HiddenSlides>5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88</vt:i4>
      </vt:variant>
    </vt:vector>
  </HeadingPairs>
  <TitlesOfParts>
    <vt:vector size="100" baseType="lpstr">
      <vt:lpstr>黑体</vt:lpstr>
      <vt:lpstr>隶书</vt:lpstr>
      <vt:lpstr>宋体</vt:lpstr>
      <vt:lpstr>Arial</vt:lpstr>
      <vt:lpstr>Arial Black</vt:lpstr>
      <vt:lpstr>Cambria Math</vt:lpstr>
      <vt:lpstr>Times New Roman</vt:lpstr>
      <vt:lpstr>Vladimir Script</vt:lpstr>
      <vt:lpstr>Wingdings</vt:lpstr>
      <vt:lpstr>Pixel</vt:lpstr>
      <vt:lpstr>公式</vt:lpstr>
      <vt:lpstr>Visio</vt:lpstr>
      <vt:lpstr>PowerPoint 演示文稿</vt:lpstr>
      <vt:lpstr>第4章  存储系统</vt:lpstr>
      <vt:lpstr>PowerPoint 演示文稿</vt:lpstr>
      <vt:lpstr>4.1  存储系统概述</vt:lpstr>
      <vt:lpstr>计算机中的存储器</vt:lpstr>
      <vt:lpstr>计算机中的存储器</vt:lpstr>
      <vt:lpstr>4.1  存储系统概述</vt:lpstr>
      <vt:lpstr>4.1  存储系统概述</vt:lpstr>
      <vt:lpstr>4.1  存储系统概述</vt:lpstr>
      <vt:lpstr>4.1  存储系统概述</vt:lpstr>
      <vt:lpstr>4.1  存储系统概述</vt:lpstr>
      <vt:lpstr>4.1  存储系统概述</vt:lpstr>
      <vt:lpstr>4.1  存储系统概述</vt:lpstr>
      <vt:lpstr>4.1  存储系统概述</vt:lpstr>
      <vt:lpstr>4.1  存储系统概述</vt:lpstr>
      <vt:lpstr>4.1  存储系统概述</vt:lpstr>
      <vt:lpstr>4.1  存储系统概述</vt:lpstr>
      <vt:lpstr>4.1  存储系统概述</vt:lpstr>
      <vt:lpstr>4.1  存储系统概述</vt:lpstr>
      <vt:lpstr>MTTR / MTTF / MTBF</vt:lpstr>
      <vt:lpstr>PowerPoint 演示文稿</vt:lpstr>
      <vt:lpstr>4.2  主存储器</vt:lpstr>
      <vt:lpstr>PowerPoint 演示文稿</vt:lpstr>
      <vt:lpstr>4.2.1  主存的结构 一、主存的逻辑结构</vt:lpstr>
      <vt:lpstr>4.2.1  主存的结构 二、主存的物理结构</vt:lpstr>
      <vt:lpstr>4.2.1  主存的结构 二、主存的物理结构</vt:lpstr>
      <vt:lpstr>4.2.1  主存的结构 二、主存的物理结构</vt:lpstr>
      <vt:lpstr>PowerPoint 演示文稿</vt:lpstr>
      <vt:lpstr>一、SRAM  1. 存储元电路</vt:lpstr>
      <vt:lpstr>一、SRAM  2. 典型芯片</vt:lpstr>
      <vt:lpstr>一、SRAM  2. 典型芯片</vt:lpstr>
      <vt:lpstr>二、DRAM </vt:lpstr>
      <vt:lpstr>二、DRAM  1. 存储元电路</vt:lpstr>
      <vt:lpstr>二、DRAM  1. 存储元电路</vt:lpstr>
      <vt:lpstr>二、DRAM  1. 存储元电路</vt:lpstr>
      <vt:lpstr>二、DRAM  1. 存储元电路</vt:lpstr>
      <vt:lpstr>二、DRAM  1. 存储元电路</vt:lpstr>
      <vt:lpstr>二、DRAM  1. 存储元电路</vt:lpstr>
      <vt:lpstr>二、DRAM  补充：DRAM 刷新</vt:lpstr>
      <vt:lpstr>二、DRAM  补充：DRAM 刷新</vt:lpstr>
      <vt:lpstr>二、DRAM  补充：DRAM 刷新</vt:lpstr>
      <vt:lpstr>二、DRAM  2. 典型芯片 H5AN8G6NAFR</vt:lpstr>
      <vt:lpstr>二、DRAM  2. 典型芯片 H5AN8G6NAFR</vt:lpstr>
      <vt:lpstr>二、DRAM  2. 典型芯片 H5AN8G6NAFR</vt:lpstr>
      <vt:lpstr>二、DRAM  2. 典型芯片 H5AN8G6NAFR</vt:lpstr>
      <vt:lpstr>二、DRAM  2. 典型芯片</vt:lpstr>
      <vt:lpstr>H5AN8G6NAFR</vt:lpstr>
      <vt:lpstr>二、DRAM  2. 典型芯片 H5AN8G6NAFR</vt:lpstr>
      <vt:lpstr>二、DRAM  2. 典型芯片 H5AN8G6NAFR</vt:lpstr>
      <vt:lpstr>二、DRAM  2. 典型芯片 H5AN8G6NAFR</vt:lpstr>
      <vt:lpstr>PowerPoint 演示文稿</vt:lpstr>
      <vt:lpstr>一、ROM分类</vt:lpstr>
      <vt:lpstr>一、ROM分类</vt:lpstr>
      <vt:lpstr>二、紫外线擦除可编程只读存储器 EPROM</vt:lpstr>
      <vt:lpstr>三、电擦除可编程只读存储器 E2PROM</vt:lpstr>
      <vt:lpstr>PowerPoint 演示文稿</vt:lpstr>
      <vt:lpstr>4.2.4  相联存储器</vt:lpstr>
      <vt:lpstr>4.2.4  相联存储器</vt:lpstr>
      <vt:lpstr>4.2.4  相联存储器</vt:lpstr>
      <vt:lpstr>4.2.4  相联存储器</vt:lpstr>
      <vt:lpstr>4.2.4  相联存储器</vt:lpstr>
      <vt:lpstr>4.2.4  相联存储器</vt:lpstr>
      <vt:lpstr>PowerPoint 演示文稿</vt:lpstr>
      <vt:lpstr>4.2.5 主存储器设计方法</vt:lpstr>
      <vt:lpstr>一、存储器芯片的连接方式</vt:lpstr>
      <vt:lpstr>一、存储器芯片的连接方式</vt:lpstr>
      <vt:lpstr>一、存储器芯片的连接方式</vt:lpstr>
      <vt:lpstr>一、存储器芯片的连接方式</vt:lpstr>
      <vt:lpstr>二、用存储器芯片构成主存模块</vt:lpstr>
      <vt:lpstr>存储器与CPU速度上的协调</vt:lpstr>
      <vt:lpstr>二、用存储器芯片构成主存模块</vt:lpstr>
      <vt:lpstr>二、用存储器芯片构成主存模块</vt:lpstr>
      <vt:lpstr>二、用存储器芯片构成主存模块</vt:lpstr>
      <vt:lpstr>二、用存储器芯片构成主存模块</vt:lpstr>
      <vt:lpstr>二、用存储器芯片构成主存模块</vt:lpstr>
      <vt:lpstr>PowerPoint 演示文稿</vt:lpstr>
      <vt:lpstr>内存条</vt:lpstr>
      <vt:lpstr>内存条</vt:lpstr>
      <vt:lpstr>二、用存储器芯片构成主存模块</vt:lpstr>
      <vt:lpstr>二、用存储器芯片构成主存模块</vt:lpstr>
      <vt:lpstr>二、用存储器芯片构成主存模块</vt:lpstr>
      <vt:lpstr>三、多体交叉存储器</vt:lpstr>
      <vt:lpstr>三、多体交叉存储器 1. 多体并行访问</vt:lpstr>
      <vt:lpstr>三、多体交叉存储器 2. 多体交叉访问</vt:lpstr>
      <vt:lpstr>三、多体交叉存储器 2. 多体交叉访问</vt:lpstr>
      <vt:lpstr>三、多体交叉存储器 2. 多体交叉访问</vt:lpstr>
      <vt:lpstr>三、多体交叉存储器 2. 多体交叉访问</vt:lpstr>
      <vt:lpstr>本章涉及到的存储器类型</vt:lpstr>
    </vt:vector>
  </TitlesOfParts>
  <Company>西安电子科技大学 计算机学院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计算机组成与体系结构</dc:title>
  <dc:subject>第4章 存储系统</dc:subject>
  <dc:creator>车向泉</dc:creator>
  <dc:description>4.1 存储系统概述_x000d_
4.2 内存储器</dc:description>
  <cp:lastModifiedBy>Che Xiangquan</cp:lastModifiedBy>
  <cp:revision>1383</cp:revision>
  <dcterms:created xsi:type="dcterms:W3CDTF">1601-01-01T00:00:00Z</dcterms:created>
  <dcterms:modified xsi:type="dcterms:W3CDTF">2021-04-06T08:44:01Z</dcterms:modified>
</cp:coreProperties>
</file>